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</p:sldMasterIdLst>
  <p:notesMasterIdLst>
    <p:notesMasterId r:id="rId32"/>
  </p:notesMasterIdLst>
  <p:sldIdLst>
    <p:sldId id="256" r:id="rId2"/>
    <p:sldId id="299" r:id="rId3"/>
    <p:sldId id="323" r:id="rId4"/>
    <p:sldId id="322" r:id="rId5"/>
    <p:sldId id="326" r:id="rId6"/>
    <p:sldId id="327" r:id="rId7"/>
    <p:sldId id="296" r:id="rId8"/>
    <p:sldId id="328" r:id="rId9"/>
    <p:sldId id="329" r:id="rId10"/>
    <p:sldId id="310" r:id="rId11"/>
    <p:sldId id="330" r:id="rId12"/>
    <p:sldId id="331" r:id="rId13"/>
    <p:sldId id="324" r:id="rId14"/>
    <p:sldId id="332" r:id="rId15"/>
    <p:sldId id="280" r:id="rId16"/>
    <p:sldId id="334" r:id="rId17"/>
    <p:sldId id="335" r:id="rId18"/>
    <p:sldId id="348" r:id="rId19"/>
    <p:sldId id="336" r:id="rId20"/>
    <p:sldId id="337" r:id="rId21"/>
    <p:sldId id="338" r:id="rId22"/>
    <p:sldId id="339" r:id="rId23"/>
    <p:sldId id="340" r:id="rId24"/>
    <p:sldId id="342" r:id="rId25"/>
    <p:sldId id="343" r:id="rId26"/>
    <p:sldId id="344" r:id="rId27"/>
    <p:sldId id="345" r:id="rId28"/>
    <p:sldId id="346" r:id="rId29"/>
    <p:sldId id="347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90BF2B-43A5-46C9-9D9E-7D08F43BFD12}">
          <p14:sldIdLst>
            <p14:sldId id="256"/>
            <p14:sldId id="299"/>
            <p14:sldId id="323"/>
            <p14:sldId id="322"/>
            <p14:sldId id="326"/>
            <p14:sldId id="327"/>
            <p14:sldId id="296"/>
            <p14:sldId id="328"/>
            <p14:sldId id="329"/>
            <p14:sldId id="310"/>
            <p14:sldId id="330"/>
            <p14:sldId id="331"/>
            <p14:sldId id="324"/>
          </p14:sldIdLst>
        </p14:section>
        <p14:section name="Untitled Section" id="{891F2823-0D29-4E4E-B8E2-CD43AA2B539C}">
          <p14:sldIdLst>
            <p14:sldId id="332"/>
            <p14:sldId id="280"/>
            <p14:sldId id="334"/>
            <p14:sldId id="335"/>
            <p14:sldId id="348"/>
            <p14:sldId id="336"/>
            <p14:sldId id="337"/>
            <p14:sldId id="338"/>
            <p14:sldId id="339"/>
            <p14:sldId id="340"/>
            <p14:sldId id="342"/>
            <p14:sldId id="343"/>
            <p14:sldId id="344"/>
            <p14:sldId id="345"/>
            <p14:sldId id="346"/>
            <p14:sldId id="347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95" autoAdjust="0"/>
  </p:normalViewPr>
  <p:slideViewPr>
    <p:cSldViewPr snapToGrid="0" showGuides="1">
      <p:cViewPr varScale="1">
        <p:scale>
          <a:sx n="104" d="100"/>
          <a:sy n="104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4" d="100"/>
        <a:sy n="84" d="100"/>
      </p:scale>
      <p:origin x="0" y="-4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789586384574856E-2"/>
          <c:y val="5.4421829749913733E-2"/>
          <c:w val="0.90286351706036749"/>
          <c:h val="0.70850331742720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Sheet3!$F$1</c:f>
              <c:strCache>
                <c:ptCount val="1"/>
                <c:pt idx="0">
                  <c:v>National 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multiLvlStrRef>
              <c:f>Sheet3!$D$2:$E$9</c:f>
              <c:multiLvlStrCache>
                <c:ptCount val="8"/>
                <c:lvl>
                  <c:pt idx="0">
                    <c:v>China </c:v>
                  </c:pt>
                  <c:pt idx="1">
                    <c:v>Bhutan</c:v>
                  </c:pt>
                  <c:pt idx="2">
                    <c:v>India</c:v>
                  </c:pt>
                  <c:pt idx="3">
                    <c:v>Nepal</c:v>
                  </c:pt>
                  <c:pt idx="4">
                    <c:v>Myanmar</c:v>
                  </c:pt>
                  <c:pt idx="5">
                    <c:v>Pakistan</c:v>
                  </c:pt>
                  <c:pt idx="6">
                    <c:v>Bangladesh</c:v>
                  </c:pt>
                  <c:pt idx="7">
                    <c:v>Afghanistan</c:v>
                  </c:pt>
                </c:lvl>
                <c:lvl>
                  <c:pt idx="0">
                    <c:v>2017</c:v>
                  </c:pt>
                  <c:pt idx="1">
                    <c:v>2017</c:v>
                  </c:pt>
                  <c:pt idx="2">
                    <c:v>2016</c:v>
                  </c:pt>
                  <c:pt idx="3">
                    <c:v>2016</c:v>
                  </c:pt>
                  <c:pt idx="4">
                    <c:v>2016</c:v>
                  </c:pt>
                  <c:pt idx="5">
                    <c:v>2015</c:v>
                  </c:pt>
                  <c:pt idx="6">
                    <c:v>2017</c:v>
                  </c:pt>
                  <c:pt idx="7">
                    <c:v>2016</c:v>
                  </c:pt>
                </c:lvl>
              </c:multiLvlStrCache>
            </c:multiLvlStrRef>
          </c:cat>
          <c:val>
            <c:numRef>
              <c:f>Sheet3!$F$2:$F$9</c:f>
              <c:numCache>
                <c:formatCode>General</c:formatCode>
                <c:ptCount val="8"/>
                <c:pt idx="0">
                  <c:v>1.9</c:v>
                </c:pt>
                <c:pt idx="1">
                  <c:v>19.3</c:v>
                </c:pt>
                <c:pt idx="2">
                  <c:v>28</c:v>
                </c:pt>
                <c:pt idx="3">
                  <c:v>29</c:v>
                </c:pt>
                <c:pt idx="4">
                  <c:v>35</c:v>
                </c:pt>
                <c:pt idx="5">
                  <c:v>41</c:v>
                </c:pt>
                <c:pt idx="6">
                  <c:v>41.3</c:v>
                </c:pt>
                <c:pt idx="7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8-4363-A8C6-73643D1A064D}"/>
            </c:ext>
          </c:extLst>
        </c:ser>
        <c:ser>
          <c:idx val="1"/>
          <c:order val="1"/>
          <c:tx>
            <c:strRef>
              <c:f>Sheet3!$G$1</c:f>
              <c:strCache>
                <c:ptCount val="1"/>
                <c:pt idx="0">
                  <c:v> Mountain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multiLvlStrRef>
              <c:f>Sheet3!$D$2:$E$9</c:f>
              <c:multiLvlStrCache>
                <c:ptCount val="8"/>
                <c:lvl>
                  <c:pt idx="0">
                    <c:v>China </c:v>
                  </c:pt>
                  <c:pt idx="1">
                    <c:v>Bhutan</c:v>
                  </c:pt>
                  <c:pt idx="2">
                    <c:v>India</c:v>
                  </c:pt>
                  <c:pt idx="3">
                    <c:v>Nepal</c:v>
                  </c:pt>
                  <c:pt idx="4">
                    <c:v>Myanmar</c:v>
                  </c:pt>
                  <c:pt idx="5">
                    <c:v>Pakistan</c:v>
                  </c:pt>
                  <c:pt idx="6">
                    <c:v>Bangladesh</c:v>
                  </c:pt>
                  <c:pt idx="7">
                    <c:v>Afghanistan</c:v>
                  </c:pt>
                </c:lvl>
                <c:lvl>
                  <c:pt idx="0">
                    <c:v>2017</c:v>
                  </c:pt>
                  <c:pt idx="1">
                    <c:v>2017</c:v>
                  </c:pt>
                  <c:pt idx="2">
                    <c:v>2016</c:v>
                  </c:pt>
                  <c:pt idx="3">
                    <c:v>2016</c:v>
                  </c:pt>
                  <c:pt idx="4">
                    <c:v>2016</c:v>
                  </c:pt>
                  <c:pt idx="5">
                    <c:v>2015</c:v>
                  </c:pt>
                  <c:pt idx="6">
                    <c:v>2017</c:v>
                  </c:pt>
                  <c:pt idx="7">
                    <c:v>2016</c:v>
                  </c:pt>
                </c:lvl>
              </c:multiLvlStrCache>
            </c:multiLvlStrRef>
          </c:cat>
          <c:val>
            <c:numRef>
              <c:f>Sheet3!$G$2:$G$9</c:f>
              <c:numCache>
                <c:formatCode>General</c:formatCode>
                <c:ptCount val="8"/>
                <c:pt idx="0">
                  <c:v>12.9</c:v>
                </c:pt>
                <c:pt idx="1">
                  <c:v>19.3</c:v>
                </c:pt>
                <c:pt idx="2">
                  <c:v>32</c:v>
                </c:pt>
                <c:pt idx="3">
                  <c:v>43</c:v>
                </c:pt>
                <c:pt idx="4">
                  <c:v>68.899999999999991</c:v>
                </c:pt>
                <c:pt idx="5">
                  <c:v>52</c:v>
                </c:pt>
                <c:pt idx="7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78-4363-A8C6-73643D1A0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268680"/>
        <c:axId val="853262800"/>
      </c:barChart>
      <c:catAx>
        <c:axId val="85326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853262800"/>
        <c:crosses val="autoZero"/>
        <c:auto val="1"/>
        <c:lblAlgn val="ctr"/>
        <c:lblOffset val="100"/>
        <c:noMultiLvlLbl val="0"/>
      </c:catAx>
      <c:valAx>
        <c:axId val="85326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853268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83183577956373"/>
          <c:y val="0.93125873637699341"/>
          <c:w val="0.37778888331729621"/>
          <c:h val="5.4852372202605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841316710411205E-2"/>
          <c:y val="1.8914210241396223E-2"/>
          <c:w val="0.92711515748031492"/>
          <c:h val="0.78540168274266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'China '!$K$24</c:f>
              <c:strCache>
                <c:ptCount val="1"/>
                <c:pt idx="0">
                  <c:v>Headcount ratio</c:v>
                </c:pt>
              </c:strCache>
            </c:strRef>
          </c:tx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FD-465C-8757-F2E315F2E54B}"/>
              </c:ext>
            </c:extLst>
          </c:dPt>
          <c:cat>
            <c:strRef>
              <c:f>'China '!$J$25:$J$39</c:f>
              <c:strCache>
                <c:ptCount val="15"/>
                <c:pt idx="0">
                  <c:v>Zhangye </c:v>
                </c:pt>
                <c:pt idx="1">
                  <c:v>Natonal</c:v>
                </c:pt>
                <c:pt idx="2">
                  <c:v>Dali </c:v>
                </c:pt>
                <c:pt idx="3">
                  <c:v>Aba </c:v>
                </c:pt>
                <c:pt idx="4">
                  <c:v>Kezilesu </c:v>
                </c:pt>
                <c:pt idx="5">
                  <c:v>Wuwei</c:v>
                </c:pt>
                <c:pt idx="6">
                  <c:v>Gannan</c:v>
                </c:pt>
                <c:pt idx="7">
                  <c:v>Liangshan </c:v>
                </c:pt>
                <c:pt idx="8">
                  <c:v>Qinghai  </c:v>
                </c:pt>
                <c:pt idx="9">
                  <c:v>Ganzi </c:v>
                </c:pt>
                <c:pt idx="10">
                  <c:v>Kashigar </c:v>
                </c:pt>
                <c:pt idx="11">
                  <c:v>Tibet </c:v>
                </c:pt>
                <c:pt idx="12">
                  <c:v>Diqing </c:v>
                </c:pt>
                <c:pt idx="13">
                  <c:v>Nujiang</c:v>
                </c:pt>
                <c:pt idx="14">
                  <c:v>Hetian </c:v>
                </c:pt>
              </c:strCache>
            </c:strRef>
          </c:cat>
          <c:val>
            <c:numRef>
              <c:f>'China '!$K$25:$K$39</c:f>
              <c:numCache>
                <c:formatCode>0.0</c:formatCode>
                <c:ptCount val="15"/>
                <c:pt idx="0">
                  <c:v>2</c:v>
                </c:pt>
                <c:pt idx="1">
                  <c:v>4.5</c:v>
                </c:pt>
                <c:pt idx="2">
                  <c:v>6.67</c:v>
                </c:pt>
                <c:pt idx="3">
                  <c:v>7.0000000000000009</c:v>
                </c:pt>
                <c:pt idx="4">
                  <c:v>7.84</c:v>
                </c:pt>
                <c:pt idx="5">
                  <c:v>9.1</c:v>
                </c:pt>
                <c:pt idx="6">
                  <c:v>9.8000000000000007</c:v>
                </c:pt>
                <c:pt idx="7">
                  <c:v>11</c:v>
                </c:pt>
                <c:pt idx="8">
                  <c:v>13.200000000000001</c:v>
                </c:pt>
                <c:pt idx="9">
                  <c:v>13.700000000000001</c:v>
                </c:pt>
                <c:pt idx="10">
                  <c:v>15.5</c:v>
                </c:pt>
                <c:pt idx="11">
                  <c:v>25</c:v>
                </c:pt>
                <c:pt idx="12">
                  <c:v>36.380000000000003</c:v>
                </c:pt>
                <c:pt idx="13">
                  <c:v>38.24</c:v>
                </c:pt>
                <c:pt idx="1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FD-465C-8757-F2E315F2E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9999256"/>
        <c:axId val="649997296"/>
      </c:barChart>
      <c:catAx>
        <c:axId val="649999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997296"/>
        <c:crosses val="autoZero"/>
        <c:auto val="1"/>
        <c:lblAlgn val="ctr"/>
        <c:lblOffset val="100"/>
        <c:noMultiLvlLbl val="0"/>
      </c:catAx>
      <c:valAx>
        <c:axId val="64999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999256"/>
        <c:crosses val="autoZero"/>
        <c:crossBetween val="between"/>
      </c:valAx>
      <c:spPr>
        <a:solidFill>
          <a:srgbClr val="707070">
            <a:lumMod val="20000"/>
            <a:lumOff val="80000"/>
          </a:srgb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823934049995277E-2"/>
          <c:y val="5.5937112628105523E-2"/>
          <c:w val="0.90286351706036749"/>
          <c:h val="0.7702931368612182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2186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5F-4295-AE73-C28EC1CE5E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'India '!$C$74:$C$85</c:f>
              <c:strCache>
                <c:ptCount val="12"/>
                <c:pt idx="0">
                  <c:v>Himachal Pradesh</c:v>
                </c:pt>
                <c:pt idx="1">
                  <c:v>Sikkim</c:v>
                </c:pt>
                <c:pt idx="2">
                  <c:v>Jammu &amp; Kashmir</c:v>
                </c:pt>
                <c:pt idx="3">
                  <c:v>Uttarakhand</c:v>
                </c:pt>
                <c:pt idx="4">
                  <c:v>Meghalaya</c:v>
                </c:pt>
                <c:pt idx="5">
                  <c:v>Tripura</c:v>
                </c:pt>
                <c:pt idx="6">
                  <c:v>Nagaland</c:v>
                </c:pt>
                <c:pt idx="7">
                  <c:v>Mizoram</c:v>
                </c:pt>
                <c:pt idx="8">
                  <c:v>Natonal </c:v>
                </c:pt>
                <c:pt idx="9">
                  <c:v>Assam</c:v>
                </c:pt>
                <c:pt idx="10">
                  <c:v>Arunachal Pradesh</c:v>
                </c:pt>
                <c:pt idx="11">
                  <c:v>Manipur</c:v>
                </c:pt>
              </c:strCache>
            </c:strRef>
          </c:cat>
          <c:val>
            <c:numRef>
              <c:f>'India '!$D$74:$D$85</c:f>
              <c:numCache>
                <c:formatCode>0</c:formatCode>
                <c:ptCount val="12"/>
                <c:pt idx="0">
                  <c:v>8.06</c:v>
                </c:pt>
                <c:pt idx="1">
                  <c:v>8.19</c:v>
                </c:pt>
                <c:pt idx="2">
                  <c:v>10.35</c:v>
                </c:pt>
                <c:pt idx="3">
                  <c:v>11.26</c:v>
                </c:pt>
                <c:pt idx="4">
                  <c:v>11.87</c:v>
                </c:pt>
                <c:pt idx="5">
                  <c:v>14.05</c:v>
                </c:pt>
                <c:pt idx="6">
                  <c:v>18.88</c:v>
                </c:pt>
                <c:pt idx="7">
                  <c:v>20.399999999999999</c:v>
                </c:pt>
                <c:pt idx="8">
                  <c:v>21.92</c:v>
                </c:pt>
                <c:pt idx="9">
                  <c:v>31.98</c:v>
                </c:pt>
                <c:pt idx="10">
                  <c:v>34.67</c:v>
                </c:pt>
                <c:pt idx="11">
                  <c:v>36.89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5F-4295-AE73-C28EC1CE5E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53265152"/>
        <c:axId val="853269464"/>
      </c:barChart>
      <c:catAx>
        <c:axId val="85326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69464"/>
        <c:crosses val="autoZero"/>
        <c:auto val="1"/>
        <c:lblAlgn val="ctr"/>
        <c:lblOffset val="100"/>
        <c:noMultiLvlLbl val="0"/>
      </c:catAx>
      <c:valAx>
        <c:axId val="85326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6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823934049995277E-2"/>
          <c:y val="5.5937112628105523E-2"/>
          <c:w val="0.90286351706036749"/>
          <c:h val="0.7702931368612182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2186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3E-4292-B77F-78597EB1B4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'India '!$C$74:$C$85</c:f>
              <c:strCache>
                <c:ptCount val="12"/>
                <c:pt idx="0">
                  <c:v>Himachal Pradesh</c:v>
                </c:pt>
                <c:pt idx="1">
                  <c:v>Sikkim</c:v>
                </c:pt>
                <c:pt idx="2">
                  <c:v>Jammu &amp; Kashmir</c:v>
                </c:pt>
                <c:pt idx="3">
                  <c:v>Uttarakhand</c:v>
                </c:pt>
                <c:pt idx="4">
                  <c:v>Meghalaya</c:v>
                </c:pt>
                <c:pt idx="5">
                  <c:v>Tripura</c:v>
                </c:pt>
                <c:pt idx="6">
                  <c:v>Nagaland</c:v>
                </c:pt>
                <c:pt idx="7">
                  <c:v>Mizoram</c:v>
                </c:pt>
                <c:pt idx="8">
                  <c:v>Natonal </c:v>
                </c:pt>
                <c:pt idx="9">
                  <c:v>Assam</c:v>
                </c:pt>
                <c:pt idx="10">
                  <c:v>Arunachal Pradesh</c:v>
                </c:pt>
                <c:pt idx="11">
                  <c:v>Manipur</c:v>
                </c:pt>
              </c:strCache>
            </c:strRef>
          </c:cat>
          <c:val>
            <c:numRef>
              <c:f>'India '!$D$74:$D$85</c:f>
              <c:numCache>
                <c:formatCode>0</c:formatCode>
                <c:ptCount val="12"/>
                <c:pt idx="0">
                  <c:v>8.06</c:v>
                </c:pt>
                <c:pt idx="1">
                  <c:v>8.19</c:v>
                </c:pt>
                <c:pt idx="2">
                  <c:v>10.35</c:v>
                </c:pt>
                <c:pt idx="3">
                  <c:v>11.26</c:v>
                </c:pt>
                <c:pt idx="4">
                  <c:v>11.87</c:v>
                </c:pt>
                <c:pt idx="5">
                  <c:v>14.05</c:v>
                </c:pt>
                <c:pt idx="6">
                  <c:v>18.88</c:v>
                </c:pt>
                <c:pt idx="7">
                  <c:v>20.399999999999999</c:v>
                </c:pt>
                <c:pt idx="8">
                  <c:v>21.92</c:v>
                </c:pt>
                <c:pt idx="9">
                  <c:v>31.98</c:v>
                </c:pt>
                <c:pt idx="10">
                  <c:v>34.67</c:v>
                </c:pt>
                <c:pt idx="11">
                  <c:v>36.89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3E-4292-B77F-78597EB1B4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60182912"/>
        <c:axId val="860186440"/>
      </c:barChart>
      <c:catAx>
        <c:axId val="86018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86440"/>
        <c:crosses val="autoZero"/>
        <c:auto val="1"/>
        <c:lblAlgn val="ctr"/>
        <c:lblOffset val="100"/>
        <c:noMultiLvlLbl val="0"/>
      </c:catAx>
      <c:valAx>
        <c:axId val="86018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8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00424-4C66-4187-A905-6A88913E51B0}" type="datetimeFigureOut">
              <a:rPr lang="en-US" smtClean="0"/>
              <a:t>12/25/2019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559EE-CCA9-4896-8E09-365314C82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Mountain communities are custodians of agrobiodiversity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High valued products and value chains, ecotourism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Empowering women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Benefit sharing, REDD+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Upstream-downstream linkages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Mountain specific policies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Clean energy, green technology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South/South learning on common regional issues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Cross border scientific cooperation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Regional &amp; global investments (i.e., one belt one road, green climate fund)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7583-75B4-484C-9781-BC7B5603D3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00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Futura Std Medium"/>
                <a:cs typeface="Futura Std Medium"/>
              </a:rPr>
              <a:t>Seizing opportunities from emerging from tourism growth for ending poverty and achieve prosperity in CHT (SDG 1)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Futura Std Light"/>
              <a:cs typeface="Futura Std Ligh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5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2020 we intend to assist the countries to contribute</a:t>
            </a:r>
            <a:r>
              <a:rPr lang="en-US" baseline="0" dirty="0"/>
              <a:t> collectively to the UN Declaration on Decade of Ecosystem Restoration.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0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one slide from three</a:t>
            </a:r>
            <a:r>
              <a:rPr lang="en-US" baseline="0" dirty="0"/>
              <a:t> options to end your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poorest of the poor, the marginalized groups are more dependent on forest resources for sustaining their livelihoods. Hence safeguard mechanisms are well integrated into ICIMOD’s interventions.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7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Conventional growth oriented economic model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Inequality is growing- between rich &amp; poor, rural &amp; urban, plain &amp; mountain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C051E-8306-49CB-AAEC-CE770294224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5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Causes of mountain poverty in China differs from place to place: eastern mountain - shortage of human capital and information technology; Central Mountain - poor transport; Western Mountain – lack of natural endowment, are the main causes of poverty.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2FBE4-252F-4E7A-8925-8C97C91FAE6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97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Bhutan: 70% of its land area under forest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1,020 MW Tala Hydropower Plant (Another milestone in power sector )</a:t>
            </a:r>
          </a:p>
          <a:p>
            <a:r>
              <a:rPr lang="en-US" sz="1200" dirty="0"/>
              <a:t>•Spiked the GPD growth rate to 19.7% in the following year</a:t>
            </a:r>
          </a:p>
          <a:p>
            <a:r>
              <a:rPr lang="en-US" sz="1200" dirty="0"/>
              <a:t>•Share of electricity to GDP rose to 22%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9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Subsistence annual crops are converted to horticulture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Economic backbone of Himachal Pradesh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topography of Himachal Pradesh is such that being a mountainous region with an elevation ranging from 350 meters to 6,500 meters above the mean sea level, horticulture seems to be the only viable-hope in the future.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 crops offer better market and higher income than any other agricultural commodity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Trees contribute to soil conservation in even in the sloping ground profile.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9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Due fragile s environment, Sikkim is not suited to intensive agriculture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solidFill>
                  <a:schemeClr val="bg1"/>
                </a:solidFill>
              </a:rPr>
              <a:t>Rainbow </a:t>
            </a:r>
            <a:r>
              <a:rPr lang="ne-NP" altLang="en-US" sz="1200" dirty="0">
                <a:solidFill>
                  <a:schemeClr val="bg1"/>
                </a:solidFill>
              </a:rPr>
              <a:t>t</a:t>
            </a:r>
            <a:r>
              <a:rPr lang="en-GB" altLang="en-US" sz="1200" dirty="0">
                <a:solidFill>
                  <a:schemeClr val="bg1"/>
                </a:solidFill>
              </a:rPr>
              <a:t>rout</a:t>
            </a:r>
            <a:r>
              <a:rPr lang="ne-NP" altLang="en-US" sz="1200" dirty="0">
                <a:solidFill>
                  <a:schemeClr val="bg1"/>
                </a:solidFill>
              </a:rPr>
              <a:t> for c</a:t>
            </a:r>
            <a:r>
              <a:rPr lang="en-GB" altLang="en-US" sz="1200" dirty="0">
                <a:solidFill>
                  <a:schemeClr val="bg1"/>
                </a:solidFill>
              </a:rPr>
              <a:t>old water </a:t>
            </a:r>
            <a:r>
              <a:rPr lang="ne-NP" altLang="en-US" sz="1200" dirty="0">
                <a:solidFill>
                  <a:schemeClr val="bg1"/>
                </a:solidFill>
              </a:rPr>
              <a:t>aquaculture</a:t>
            </a:r>
            <a:endParaRPr lang="en-GB" alt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559EE-CCA9-4896-8E09-365314C820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High valued products and value chains, ecotourism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Empowering women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Benefit sharing, REDD+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Upstream-downstream linkages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Mountain specific policies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Clean energy, green technology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South/South learning on common regional issues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Cross border scientific cooperation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/>
              <a:t>Regional &amp; global investments (i.e., one belt one road, green climate fund)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7583-75B4-484C-9781-BC7B5603D3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A7E4023-7C5A-794D-9616-DD305B814E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on icon to insert photo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E6EFFBC1-BA86-8046-BC9A-CB13E7B6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40" y="4329250"/>
            <a:ext cx="5529007" cy="2217334"/>
          </a:xfrm>
        </p:spPr>
        <p:txBody>
          <a:bodyPr anchor="b" anchorCtr="0"/>
          <a:lstStyle>
            <a:lvl1pPr>
              <a:lnSpc>
                <a:spcPts val="62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67D99-9D5D-414B-85F4-6F149FAD1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29817" cy="320040"/>
          </a:xfrm>
          <a:prstGeom prst="rect">
            <a:avLst/>
          </a:prstGeom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946B509-B4F3-5749-8CF1-6EBB8FA97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7200"/>
            <a:ext cx="5754688" cy="6400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B35613BB-8B44-1740-AA87-24ED067750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152" y="457201"/>
            <a:ext cx="1502569" cy="36314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BA347B6-8885-B442-B21B-DB3C1CC62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53" y="6183442"/>
            <a:ext cx="3432048" cy="363142"/>
          </a:xfrm>
        </p:spPr>
        <p:txBody>
          <a:bodyPr lIns="0" tIns="0" rIns="0" bIns="0"/>
          <a:lstStyle>
            <a:lvl1pPr marL="0" indent="0">
              <a:buNone/>
              <a:defRPr sz="1200" baseline="0">
                <a:solidFill>
                  <a:schemeClr val="bg2"/>
                </a:solidFill>
                <a:latin typeface="Century Gothic" panose="020B0502020202020204" pitchFamily="34" charset="0"/>
                <a:ea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05D11C9-134C-AD48-927C-CFCC6D024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52" y="5853755"/>
            <a:ext cx="5118100" cy="329686"/>
          </a:xfr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302224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quote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B5ECC1-0E1C-7243-B40A-1A6EB1EB07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556669"/>
            <a:ext cx="3741737" cy="1744662"/>
          </a:xfrm>
          <a:solidFill>
            <a:schemeClr val="bg1">
              <a:alpha val="70000"/>
            </a:schemeClr>
          </a:solidFill>
        </p:spPr>
        <p:txBody>
          <a:bodyPr lIns="365760" tIns="365760" rIns="365760" bIns="365760" anchor="ctr">
            <a:spAutoFit/>
          </a:bodyPr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quote text</a:t>
            </a:r>
          </a:p>
        </p:txBody>
      </p:sp>
    </p:spTree>
    <p:extLst>
      <p:ext uri="{BB962C8B-B14F-4D97-AF65-F5344CB8AC3E}">
        <p14:creationId xmlns:p14="http://schemas.microsoft.com/office/powerpoint/2010/main" val="289988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quote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B5ECC1-0E1C-7243-B40A-1A6EB1EB07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-1" y="2567225"/>
            <a:ext cx="3725333" cy="1723549"/>
          </a:xfrm>
          <a:solidFill>
            <a:schemeClr val="tx1">
              <a:alpha val="70000"/>
            </a:schemeClr>
          </a:solidFill>
          <a:ln>
            <a:noFill/>
          </a:ln>
        </p:spPr>
        <p:txBody>
          <a:bodyPr lIns="365760" tIns="365760" rIns="365760" bIns="365760" anchor="ctr">
            <a:sp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quote text</a:t>
            </a:r>
          </a:p>
        </p:txBody>
      </p:sp>
    </p:spTree>
    <p:extLst>
      <p:ext uri="{BB962C8B-B14F-4D97-AF65-F5344CB8AC3E}">
        <p14:creationId xmlns:p14="http://schemas.microsoft.com/office/powerpoint/2010/main" val="50417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ed Alternate_hightlight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8600" y="3136612"/>
            <a:ext cx="6654800" cy="584775"/>
          </a:xfrm>
        </p:spPr>
        <p:txBody>
          <a:bodyPr anchor="ctr">
            <a:sp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5241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alternate_highlight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8600" y="3136612"/>
            <a:ext cx="6654800" cy="584775"/>
          </a:xfrm>
        </p:spPr>
        <p:txBody>
          <a:bodyPr anchor="ctr">
            <a:spAutoFit/>
          </a:bodyPr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27248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39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84794" y="728345"/>
            <a:ext cx="6305550" cy="582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45"/>
            <a:ext cx="5755123" cy="6401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2217" y="4776281"/>
            <a:ext cx="655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Protect the pulse.</a:t>
            </a:r>
          </a:p>
        </p:txBody>
      </p:sp>
    </p:spTree>
    <p:extLst>
      <p:ext uri="{BB962C8B-B14F-4D97-AF65-F5344CB8AC3E}">
        <p14:creationId xmlns:p14="http://schemas.microsoft.com/office/powerpoint/2010/main" val="12653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tx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984794" y="728345"/>
            <a:ext cx="6305550" cy="582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45"/>
            <a:ext cx="5755123" cy="64013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2217" y="4776281"/>
            <a:ext cx="6550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Protect the pulse.</a:t>
            </a:r>
          </a:p>
        </p:txBody>
      </p:sp>
    </p:spTree>
    <p:extLst>
      <p:ext uri="{BB962C8B-B14F-4D97-AF65-F5344CB8AC3E}">
        <p14:creationId xmlns:p14="http://schemas.microsoft.com/office/powerpoint/2010/main" val="10831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-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5A7E4023-7C5A-794D-9616-DD305B814E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on icon to insert photo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-975360" y="3774513"/>
            <a:ext cx="14142720" cy="4135047"/>
          </a:xfrm>
          <a:solidFill>
            <a:schemeClr val="bg2">
              <a:lumMod val="10000"/>
              <a:alpha val="60000"/>
            </a:schemeClr>
          </a:solidFill>
          <a:effectLst>
            <a:softEdge rad="812800"/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6946B509-B4F3-5749-8CF1-6EBB8FA97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7200"/>
            <a:ext cx="5754688" cy="640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C24C2-69D5-FE45-8DA2-3DB46501D0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4688" y="800494"/>
            <a:ext cx="5565775" cy="809625"/>
          </a:xfrm>
        </p:spPr>
        <p:txBody>
          <a:bodyPr/>
          <a:lstStyle>
            <a:lvl1pPr algn="r"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here to add thank you</a:t>
            </a:r>
          </a:p>
        </p:txBody>
      </p:sp>
      <p:sp>
        <p:nvSpPr>
          <p:cNvPr id="7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7155899" y="4927432"/>
            <a:ext cx="4164564" cy="161916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wrap="none"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76969"/>
            <a:ext cx="12192000" cy="681037"/>
          </a:xfrm>
          <a:prstGeom prst="rect">
            <a:avLst/>
          </a:prstGeom>
          <a:solidFill>
            <a:srgbClr val="009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0164763" y="6430969"/>
            <a:ext cx="1189038" cy="307975"/>
            <a:chOff x="13123863" y="393700"/>
            <a:chExt cx="1739900" cy="452438"/>
          </a:xfrm>
        </p:grpSpPr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13123863" y="401637"/>
              <a:ext cx="39688" cy="274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13266738" y="396875"/>
              <a:ext cx="214313" cy="282575"/>
            </a:xfrm>
            <a:custGeom>
              <a:avLst/>
              <a:gdLst>
                <a:gd name="T0" fmla="*/ 74 w 74"/>
                <a:gd name="T1" fmla="*/ 7 h 98"/>
                <a:gd name="T2" fmla="*/ 74 w 74"/>
                <a:gd name="T3" fmla="*/ 24 h 98"/>
                <a:gd name="T4" fmla="*/ 49 w 74"/>
                <a:gd name="T5" fmla="*/ 13 h 98"/>
                <a:gd name="T6" fmla="*/ 24 w 74"/>
                <a:gd name="T7" fmla="*/ 24 h 98"/>
                <a:gd name="T8" fmla="*/ 14 w 74"/>
                <a:gd name="T9" fmla="*/ 49 h 98"/>
                <a:gd name="T10" fmla="*/ 24 w 74"/>
                <a:gd name="T11" fmla="*/ 75 h 98"/>
                <a:gd name="T12" fmla="*/ 49 w 74"/>
                <a:gd name="T13" fmla="*/ 85 h 98"/>
                <a:gd name="T14" fmla="*/ 62 w 74"/>
                <a:gd name="T15" fmla="*/ 83 h 98"/>
                <a:gd name="T16" fmla="*/ 68 w 74"/>
                <a:gd name="T17" fmla="*/ 79 h 98"/>
                <a:gd name="T18" fmla="*/ 74 w 74"/>
                <a:gd name="T19" fmla="*/ 74 h 98"/>
                <a:gd name="T20" fmla="*/ 74 w 74"/>
                <a:gd name="T21" fmla="*/ 91 h 98"/>
                <a:gd name="T22" fmla="*/ 49 w 74"/>
                <a:gd name="T23" fmla="*/ 98 h 98"/>
                <a:gd name="T24" fmla="*/ 14 w 74"/>
                <a:gd name="T25" fmla="*/ 84 h 98"/>
                <a:gd name="T26" fmla="*/ 0 w 74"/>
                <a:gd name="T27" fmla="*/ 50 h 98"/>
                <a:gd name="T28" fmla="*/ 12 w 74"/>
                <a:gd name="T29" fmla="*/ 17 h 98"/>
                <a:gd name="T30" fmla="*/ 50 w 74"/>
                <a:gd name="T31" fmla="*/ 0 h 98"/>
                <a:gd name="T32" fmla="*/ 74 w 74"/>
                <a:gd name="T33" fmla="*/ 7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5"/>
            <p:cNvSpPr>
              <a:spLocks noChangeArrowheads="1"/>
            </p:cNvSpPr>
            <p:nvPr/>
          </p:nvSpPr>
          <p:spPr bwMode="auto">
            <a:xfrm>
              <a:off x="13598525" y="401637"/>
              <a:ext cx="41275" cy="274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 noEditPoints="1"/>
            </p:cNvSpPr>
            <p:nvPr/>
          </p:nvSpPr>
          <p:spPr bwMode="auto">
            <a:xfrm>
              <a:off x="14263688" y="396875"/>
              <a:ext cx="288925" cy="282575"/>
            </a:xfrm>
            <a:custGeom>
              <a:avLst/>
              <a:gdLst>
                <a:gd name="T0" fmla="*/ 0 w 100"/>
                <a:gd name="T1" fmla="*/ 49 h 98"/>
                <a:gd name="T2" fmla="*/ 15 w 100"/>
                <a:gd name="T3" fmla="*/ 14 h 98"/>
                <a:gd name="T4" fmla="*/ 50 w 100"/>
                <a:gd name="T5" fmla="*/ 0 h 98"/>
                <a:gd name="T6" fmla="*/ 85 w 100"/>
                <a:gd name="T7" fmla="*/ 15 h 98"/>
                <a:gd name="T8" fmla="*/ 100 w 100"/>
                <a:gd name="T9" fmla="*/ 49 h 98"/>
                <a:gd name="T10" fmla="*/ 85 w 100"/>
                <a:gd name="T11" fmla="*/ 84 h 98"/>
                <a:gd name="T12" fmla="*/ 50 w 100"/>
                <a:gd name="T13" fmla="*/ 98 h 98"/>
                <a:gd name="T14" fmla="*/ 17 w 100"/>
                <a:gd name="T15" fmla="*/ 86 h 98"/>
                <a:gd name="T16" fmla="*/ 0 w 100"/>
                <a:gd name="T17" fmla="*/ 49 h 98"/>
                <a:gd name="T18" fmla="*/ 15 w 100"/>
                <a:gd name="T19" fmla="*/ 49 h 98"/>
                <a:gd name="T20" fmla="*/ 25 w 100"/>
                <a:gd name="T21" fmla="*/ 75 h 98"/>
                <a:gd name="T22" fmla="*/ 50 w 100"/>
                <a:gd name="T23" fmla="*/ 85 h 98"/>
                <a:gd name="T24" fmla="*/ 75 w 100"/>
                <a:gd name="T25" fmla="*/ 75 h 98"/>
                <a:gd name="T26" fmla="*/ 85 w 100"/>
                <a:gd name="T27" fmla="*/ 49 h 98"/>
                <a:gd name="T28" fmla="*/ 75 w 100"/>
                <a:gd name="T29" fmla="*/ 24 h 98"/>
                <a:gd name="T30" fmla="*/ 50 w 100"/>
                <a:gd name="T31" fmla="*/ 13 h 98"/>
                <a:gd name="T32" fmla="*/ 25 w 100"/>
                <a:gd name="T33" fmla="*/ 24 h 98"/>
                <a:gd name="T34" fmla="*/ 15 w 100"/>
                <a:gd name="T35" fmla="*/ 49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 noEditPoints="1"/>
            </p:cNvSpPr>
            <p:nvPr/>
          </p:nvSpPr>
          <p:spPr bwMode="auto">
            <a:xfrm>
              <a:off x="14649450" y="401637"/>
              <a:ext cx="214313" cy="274638"/>
            </a:xfrm>
            <a:custGeom>
              <a:avLst/>
              <a:gdLst>
                <a:gd name="T0" fmla="*/ 0 w 74"/>
                <a:gd name="T1" fmla="*/ 95 h 95"/>
                <a:gd name="T2" fmla="*/ 0 w 74"/>
                <a:gd name="T3" fmla="*/ 0 h 95"/>
                <a:gd name="T4" fmla="*/ 20 w 74"/>
                <a:gd name="T5" fmla="*/ 0 h 95"/>
                <a:gd name="T6" fmla="*/ 43 w 74"/>
                <a:gd name="T7" fmla="*/ 3 h 95"/>
                <a:gd name="T8" fmla="*/ 59 w 74"/>
                <a:gd name="T9" fmla="*/ 12 h 95"/>
                <a:gd name="T10" fmla="*/ 74 w 74"/>
                <a:gd name="T11" fmla="*/ 47 h 95"/>
                <a:gd name="T12" fmla="*/ 58 w 74"/>
                <a:gd name="T13" fmla="*/ 83 h 95"/>
                <a:gd name="T14" fmla="*/ 42 w 74"/>
                <a:gd name="T15" fmla="*/ 92 h 95"/>
                <a:gd name="T16" fmla="*/ 20 w 74"/>
                <a:gd name="T17" fmla="*/ 95 h 95"/>
                <a:gd name="T18" fmla="*/ 0 w 74"/>
                <a:gd name="T19" fmla="*/ 95 h 95"/>
                <a:gd name="T20" fmla="*/ 15 w 74"/>
                <a:gd name="T21" fmla="*/ 81 h 95"/>
                <a:gd name="T22" fmla="*/ 21 w 74"/>
                <a:gd name="T23" fmla="*/ 81 h 95"/>
                <a:gd name="T24" fmla="*/ 37 w 74"/>
                <a:gd name="T25" fmla="*/ 79 h 95"/>
                <a:gd name="T26" fmla="*/ 49 w 74"/>
                <a:gd name="T27" fmla="*/ 72 h 95"/>
                <a:gd name="T28" fmla="*/ 59 w 74"/>
                <a:gd name="T29" fmla="*/ 47 h 95"/>
                <a:gd name="T30" fmla="*/ 49 w 74"/>
                <a:gd name="T31" fmla="*/ 22 h 95"/>
                <a:gd name="T32" fmla="*/ 21 w 74"/>
                <a:gd name="T33" fmla="*/ 13 h 95"/>
                <a:gd name="T34" fmla="*/ 15 w 74"/>
                <a:gd name="T35" fmla="*/ 13 h 95"/>
                <a:gd name="T36" fmla="*/ 15 w 74"/>
                <a:gd name="T37" fmla="*/ 81 h 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3750925" y="393700"/>
              <a:ext cx="434975" cy="282575"/>
            </a:xfrm>
            <a:custGeom>
              <a:avLst/>
              <a:gdLst>
                <a:gd name="T0" fmla="*/ 109 w 151"/>
                <a:gd name="T1" fmla="*/ 0 h 98"/>
                <a:gd name="T2" fmla="*/ 75 w 151"/>
                <a:gd name="T3" fmla="*/ 66 h 98"/>
                <a:gd name="T4" fmla="*/ 41 w 151"/>
                <a:gd name="T5" fmla="*/ 0 h 98"/>
                <a:gd name="T6" fmla="*/ 0 w 151"/>
                <a:gd name="T7" fmla="*/ 98 h 98"/>
                <a:gd name="T8" fmla="*/ 15 w 151"/>
                <a:gd name="T9" fmla="*/ 98 h 98"/>
                <a:gd name="T10" fmla="*/ 42 w 151"/>
                <a:gd name="T11" fmla="*/ 33 h 98"/>
                <a:gd name="T12" fmla="*/ 75 w 151"/>
                <a:gd name="T13" fmla="*/ 97 h 98"/>
                <a:gd name="T14" fmla="*/ 108 w 151"/>
                <a:gd name="T15" fmla="*/ 33 h 98"/>
                <a:gd name="T16" fmla="*/ 135 w 151"/>
                <a:gd name="T17" fmla="*/ 98 h 98"/>
                <a:gd name="T18" fmla="*/ 151 w 151"/>
                <a:gd name="T19" fmla="*/ 98 h 98"/>
                <a:gd name="T20" fmla="*/ 109 w 151"/>
                <a:gd name="T21" fmla="*/ 0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13700125" y="704850"/>
              <a:ext cx="517525" cy="141288"/>
            </a:xfrm>
            <a:custGeom>
              <a:avLst/>
              <a:gdLst>
                <a:gd name="T0" fmla="*/ 93 w 180"/>
                <a:gd name="T1" fmla="*/ 33 h 49"/>
                <a:gd name="T2" fmla="*/ 0 w 180"/>
                <a:gd name="T3" fmla="*/ 32 h 49"/>
                <a:gd name="T4" fmla="*/ 93 w 180"/>
                <a:gd name="T5" fmla="*/ 16 h 49"/>
                <a:gd name="T6" fmla="*/ 180 w 180"/>
                <a:gd name="T7" fmla="*/ 17 h 49"/>
                <a:gd name="T8" fmla="*/ 93 w 180"/>
                <a:gd name="T9" fmla="*/ 33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</p:spPr>
        <p:txBody>
          <a:bodyPr anchor="b">
            <a:normAutofit/>
          </a:bodyPr>
          <a:lstStyle>
            <a:lvl1pPr>
              <a:defRPr sz="4800" b="0" i="0" u="none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6C43-D77B-164A-B902-FDAD194E5316}" type="datetimeFigureOut">
              <a:rPr lang="en-US"/>
              <a:pPr>
                <a:defRPr/>
              </a:pPr>
              <a:t>12/25/2019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74B2-4DDE-1E42-AD2F-2A768AB5B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7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76969"/>
            <a:ext cx="12192000" cy="681037"/>
          </a:xfrm>
          <a:prstGeom prst="rect">
            <a:avLst/>
          </a:prstGeom>
          <a:solidFill>
            <a:srgbClr val="009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939804" y="1323975"/>
            <a:ext cx="100044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0164763" y="6430969"/>
            <a:ext cx="1189038" cy="307975"/>
            <a:chOff x="13123863" y="393700"/>
            <a:chExt cx="1739900" cy="452438"/>
          </a:xfrm>
        </p:grpSpPr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13123863" y="401637"/>
              <a:ext cx="39688" cy="274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13266738" y="396875"/>
              <a:ext cx="214313" cy="282575"/>
            </a:xfrm>
            <a:custGeom>
              <a:avLst/>
              <a:gdLst>
                <a:gd name="T0" fmla="*/ 74 w 74"/>
                <a:gd name="T1" fmla="*/ 7 h 98"/>
                <a:gd name="T2" fmla="*/ 74 w 74"/>
                <a:gd name="T3" fmla="*/ 24 h 98"/>
                <a:gd name="T4" fmla="*/ 49 w 74"/>
                <a:gd name="T5" fmla="*/ 13 h 98"/>
                <a:gd name="T6" fmla="*/ 24 w 74"/>
                <a:gd name="T7" fmla="*/ 24 h 98"/>
                <a:gd name="T8" fmla="*/ 14 w 74"/>
                <a:gd name="T9" fmla="*/ 49 h 98"/>
                <a:gd name="T10" fmla="*/ 24 w 74"/>
                <a:gd name="T11" fmla="*/ 75 h 98"/>
                <a:gd name="T12" fmla="*/ 49 w 74"/>
                <a:gd name="T13" fmla="*/ 85 h 98"/>
                <a:gd name="T14" fmla="*/ 62 w 74"/>
                <a:gd name="T15" fmla="*/ 83 h 98"/>
                <a:gd name="T16" fmla="*/ 68 w 74"/>
                <a:gd name="T17" fmla="*/ 79 h 98"/>
                <a:gd name="T18" fmla="*/ 74 w 74"/>
                <a:gd name="T19" fmla="*/ 74 h 98"/>
                <a:gd name="T20" fmla="*/ 74 w 74"/>
                <a:gd name="T21" fmla="*/ 91 h 98"/>
                <a:gd name="T22" fmla="*/ 49 w 74"/>
                <a:gd name="T23" fmla="*/ 98 h 98"/>
                <a:gd name="T24" fmla="*/ 14 w 74"/>
                <a:gd name="T25" fmla="*/ 84 h 98"/>
                <a:gd name="T26" fmla="*/ 0 w 74"/>
                <a:gd name="T27" fmla="*/ 50 h 98"/>
                <a:gd name="T28" fmla="*/ 12 w 74"/>
                <a:gd name="T29" fmla="*/ 17 h 98"/>
                <a:gd name="T30" fmla="*/ 50 w 74"/>
                <a:gd name="T31" fmla="*/ 0 h 98"/>
                <a:gd name="T32" fmla="*/ 74 w 74"/>
                <a:gd name="T33" fmla="*/ 7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25"/>
            <p:cNvSpPr>
              <a:spLocks noChangeArrowheads="1"/>
            </p:cNvSpPr>
            <p:nvPr/>
          </p:nvSpPr>
          <p:spPr bwMode="auto">
            <a:xfrm>
              <a:off x="13598525" y="401637"/>
              <a:ext cx="41275" cy="274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6"/>
            <p:cNvSpPr>
              <a:spLocks noEditPoints="1"/>
            </p:cNvSpPr>
            <p:nvPr/>
          </p:nvSpPr>
          <p:spPr bwMode="auto">
            <a:xfrm>
              <a:off x="14263688" y="396875"/>
              <a:ext cx="288925" cy="282575"/>
            </a:xfrm>
            <a:custGeom>
              <a:avLst/>
              <a:gdLst>
                <a:gd name="T0" fmla="*/ 0 w 100"/>
                <a:gd name="T1" fmla="*/ 49 h 98"/>
                <a:gd name="T2" fmla="*/ 15 w 100"/>
                <a:gd name="T3" fmla="*/ 14 h 98"/>
                <a:gd name="T4" fmla="*/ 50 w 100"/>
                <a:gd name="T5" fmla="*/ 0 h 98"/>
                <a:gd name="T6" fmla="*/ 85 w 100"/>
                <a:gd name="T7" fmla="*/ 15 h 98"/>
                <a:gd name="T8" fmla="*/ 100 w 100"/>
                <a:gd name="T9" fmla="*/ 49 h 98"/>
                <a:gd name="T10" fmla="*/ 85 w 100"/>
                <a:gd name="T11" fmla="*/ 84 h 98"/>
                <a:gd name="T12" fmla="*/ 50 w 100"/>
                <a:gd name="T13" fmla="*/ 98 h 98"/>
                <a:gd name="T14" fmla="*/ 17 w 100"/>
                <a:gd name="T15" fmla="*/ 86 h 98"/>
                <a:gd name="T16" fmla="*/ 0 w 100"/>
                <a:gd name="T17" fmla="*/ 49 h 98"/>
                <a:gd name="T18" fmla="*/ 15 w 100"/>
                <a:gd name="T19" fmla="*/ 49 h 98"/>
                <a:gd name="T20" fmla="*/ 25 w 100"/>
                <a:gd name="T21" fmla="*/ 75 h 98"/>
                <a:gd name="T22" fmla="*/ 50 w 100"/>
                <a:gd name="T23" fmla="*/ 85 h 98"/>
                <a:gd name="T24" fmla="*/ 75 w 100"/>
                <a:gd name="T25" fmla="*/ 75 h 98"/>
                <a:gd name="T26" fmla="*/ 85 w 100"/>
                <a:gd name="T27" fmla="*/ 49 h 98"/>
                <a:gd name="T28" fmla="*/ 75 w 100"/>
                <a:gd name="T29" fmla="*/ 24 h 98"/>
                <a:gd name="T30" fmla="*/ 50 w 100"/>
                <a:gd name="T31" fmla="*/ 13 h 98"/>
                <a:gd name="T32" fmla="*/ 25 w 100"/>
                <a:gd name="T33" fmla="*/ 24 h 98"/>
                <a:gd name="T34" fmla="*/ 15 w 100"/>
                <a:gd name="T35" fmla="*/ 49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7"/>
            <p:cNvSpPr>
              <a:spLocks noEditPoints="1"/>
            </p:cNvSpPr>
            <p:nvPr/>
          </p:nvSpPr>
          <p:spPr bwMode="auto">
            <a:xfrm>
              <a:off x="14649450" y="401637"/>
              <a:ext cx="214313" cy="274638"/>
            </a:xfrm>
            <a:custGeom>
              <a:avLst/>
              <a:gdLst>
                <a:gd name="T0" fmla="*/ 0 w 74"/>
                <a:gd name="T1" fmla="*/ 95 h 95"/>
                <a:gd name="T2" fmla="*/ 0 w 74"/>
                <a:gd name="T3" fmla="*/ 0 h 95"/>
                <a:gd name="T4" fmla="*/ 20 w 74"/>
                <a:gd name="T5" fmla="*/ 0 h 95"/>
                <a:gd name="T6" fmla="*/ 43 w 74"/>
                <a:gd name="T7" fmla="*/ 3 h 95"/>
                <a:gd name="T8" fmla="*/ 59 w 74"/>
                <a:gd name="T9" fmla="*/ 12 h 95"/>
                <a:gd name="T10" fmla="*/ 74 w 74"/>
                <a:gd name="T11" fmla="*/ 47 h 95"/>
                <a:gd name="T12" fmla="*/ 58 w 74"/>
                <a:gd name="T13" fmla="*/ 83 h 95"/>
                <a:gd name="T14" fmla="*/ 42 w 74"/>
                <a:gd name="T15" fmla="*/ 92 h 95"/>
                <a:gd name="T16" fmla="*/ 20 w 74"/>
                <a:gd name="T17" fmla="*/ 95 h 95"/>
                <a:gd name="T18" fmla="*/ 0 w 74"/>
                <a:gd name="T19" fmla="*/ 95 h 95"/>
                <a:gd name="T20" fmla="*/ 15 w 74"/>
                <a:gd name="T21" fmla="*/ 81 h 95"/>
                <a:gd name="T22" fmla="*/ 21 w 74"/>
                <a:gd name="T23" fmla="*/ 81 h 95"/>
                <a:gd name="T24" fmla="*/ 37 w 74"/>
                <a:gd name="T25" fmla="*/ 79 h 95"/>
                <a:gd name="T26" fmla="*/ 49 w 74"/>
                <a:gd name="T27" fmla="*/ 72 h 95"/>
                <a:gd name="T28" fmla="*/ 59 w 74"/>
                <a:gd name="T29" fmla="*/ 47 h 95"/>
                <a:gd name="T30" fmla="*/ 49 w 74"/>
                <a:gd name="T31" fmla="*/ 22 h 95"/>
                <a:gd name="T32" fmla="*/ 21 w 74"/>
                <a:gd name="T33" fmla="*/ 13 h 95"/>
                <a:gd name="T34" fmla="*/ 15 w 74"/>
                <a:gd name="T35" fmla="*/ 13 h 95"/>
                <a:gd name="T36" fmla="*/ 15 w 74"/>
                <a:gd name="T37" fmla="*/ 81 h 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8"/>
            <p:cNvSpPr>
              <a:spLocks/>
            </p:cNvSpPr>
            <p:nvPr/>
          </p:nvSpPr>
          <p:spPr bwMode="auto">
            <a:xfrm>
              <a:off x="13750925" y="393700"/>
              <a:ext cx="434975" cy="282575"/>
            </a:xfrm>
            <a:custGeom>
              <a:avLst/>
              <a:gdLst>
                <a:gd name="T0" fmla="*/ 109 w 151"/>
                <a:gd name="T1" fmla="*/ 0 h 98"/>
                <a:gd name="T2" fmla="*/ 75 w 151"/>
                <a:gd name="T3" fmla="*/ 66 h 98"/>
                <a:gd name="T4" fmla="*/ 41 w 151"/>
                <a:gd name="T5" fmla="*/ 0 h 98"/>
                <a:gd name="T6" fmla="*/ 0 w 151"/>
                <a:gd name="T7" fmla="*/ 98 h 98"/>
                <a:gd name="T8" fmla="*/ 15 w 151"/>
                <a:gd name="T9" fmla="*/ 98 h 98"/>
                <a:gd name="T10" fmla="*/ 42 w 151"/>
                <a:gd name="T11" fmla="*/ 33 h 98"/>
                <a:gd name="T12" fmla="*/ 75 w 151"/>
                <a:gd name="T13" fmla="*/ 97 h 98"/>
                <a:gd name="T14" fmla="*/ 108 w 151"/>
                <a:gd name="T15" fmla="*/ 33 h 98"/>
                <a:gd name="T16" fmla="*/ 135 w 151"/>
                <a:gd name="T17" fmla="*/ 98 h 98"/>
                <a:gd name="T18" fmla="*/ 151 w 151"/>
                <a:gd name="T19" fmla="*/ 98 h 98"/>
                <a:gd name="T20" fmla="*/ 109 w 151"/>
                <a:gd name="T21" fmla="*/ 0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9"/>
            <p:cNvSpPr>
              <a:spLocks/>
            </p:cNvSpPr>
            <p:nvPr/>
          </p:nvSpPr>
          <p:spPr bwMode="auto">
            <a:xfrm>
              <a:off x="13700125" y="704850"/>
              <a:ext cx="517525" cy="141288"/>
            </a:xfrm>
            <a:custGeom>
              <a:avLst/>
              <a:gdLst>
                <a:gd name="T0" fmla="*/ 93 w 180"/>
                <a:gd name="T1" fmla="*/ 33 h 49"/>
                <a:gd name="T2" fmla="*/ 0 w 180"/>
                <a:gd name="T3" fmla="*/ 32 h 49"/>
                <a:gd name="T4" fmla="*/ 93 w 180"/>
                <a:gd name="T5" fmla="*/ 16 h 49"/>
                <a:gd name="T6" fmla="*/ 180 w 180"/>
                <a:gd name="T7" fmla="*/ 17 h 49"/>
                <a:gd name="T8" fmla="*/ 93 w 180"/>
                <a:gd name="T9" fmla="*/ 33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868240"/>
          </a:xfrm>
        </p:spPr>
        <p:txBody>
          <a:bodyPr>
            <a:normAutofit/>
          </a:bodyPr>
          <a:lstStyle>
            <a:lvl1pPr>
              <a:defRPr sz="4400" b="1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03681"/>
            <a:ext cx="10515600" cy="4582160"/>
          </a:xfrm>
        </p:spPr>
        <p:txBody>
          <a:bodyPr>
            <a:normAutofit/>
          </a:bodyPr>
          <a:lstStyle>
            <a:lvl1pPr>
              <a:defRPr sz="2800" b="0" i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2400" b="0" i="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2000" b="0" i="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2000" b="0" i="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2000" b="0" i="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5B6B8-71CD-8848-A23D-65EA35F4D9A3}" type="datetimeFigureOut">
              <a:rPr lang="en-US"/>
              <a:pPr>
                <a:defRPr/>
              </a:pPr>
              <a:t>12/25/2019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F5632-2874-A144-A73C-B4BE8E86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7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6E4929-44F0-7F49-B543-A56A80FA0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7B13CD-D50E-814B-BAB0-A0ACF5B43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274" y="1600200"/>
            <a:ext cx="11094085" cy="39035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D92C58-2A4A-1E4D-A0B0-A9DC8535DAF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FD2B88-4982-B14C-ADD0-165FCC0F9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29" name="Picture Placeholder 30">
            <a:extLst>
              <a:ext uri="{FF2B5EF4-FFF2-40B4-BE49-F238E27FC236}">
                <a16:creationId xmlns:a16="http://schemas.microsoft.com/office/drawing/2014/main" id="{B385F24E-9C58-C245-986E-8DA5954D4C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532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3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6E4929-44F0-7F49-B543-A56A80FA0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7B13CD-D50E-814B-BAB0-A0ACF5B43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D9DEC3-0918-DC44-82A1-942E60427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9" y="1600200"/>
            <a:ext cx="5120640" cy="42079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AC421E5-4C37-DE4E-B37D-92463504F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214" y="1600200"/>
            <a:ext cx="5116512" cy="420793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20AD01-DC8E-6F46-9357-48F7DF242440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1925F9-8FF4-2E4E-B844-47E9DAA44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FD1E1FC4-33DA-D447-869D-3767A45740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323B11AF-5ECA-2849-9C9C-D99B8D9AFE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12933" y="1600200"/>
            <a:ext cx="0" cy="444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85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5C4B8-9B8A-1149-A76C-AB216125D63A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47BF0-3587-CA44-BDA0-C9B703C6F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A54E49A-CFD7-AE4E-9230-A92FB5F8A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tx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98466DF1-E127-CC47-BF1D-FF865F8A6C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B987E0-188D-2241-B249-B9C0C381F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3827" y="2524132"/>
            <a:ext cx="6304346" cy="1809736"/>
          </a:xfr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29581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_text_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3422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2CD7B-734C-434F-981B-EADA2F6A2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2826"/>
            <a:ext cx="12192000" cy="3435174"/>
          </a:xfrm>
        </p:spPr>
        <p:txBody>
          <a:bodyPr/>
          <a:lstStyle/>
          <a:p>
            <a:r>
              <a:rPr lang="en-US" dirty="0"/>
              <a:t>Click on icon to insert image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4BD44C-A6B0-B94B-84CC-1D1FF419C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36262"/>
            <a:ext cx="4405325" cy="2093899"/>
          </a:xfrm>
        </p:spPr>
        <p:txBody>
          <a:bodyPr anchor="ctr" anchorCtr="0"/>
          <a:lstStyle>
            <a:lvl1pPr fontAlgn="t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FEBB74-7261-2A46-BE7C-6EAB137077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6632C-C0B5-C94F-A24B-A10D01A5ED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BC1E31-11DA-914F-AA07-39E36D4B3E60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E20DDB-30E0-FA43-B3DF-6B8FA08D0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03FBC88-570A-0547-8E56-CC781B1388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580DCB25-19BB-5A43-B7FB-9FE3BAD70F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6481" y="736262"/>
            <a:ext cx="6376878" cy="20938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950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_text-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2CD7B-734C-434F-981B-EADA2F6A2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en-US" dirty="0"/>
              <a:t>Click on icon to insert image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4BD44C-A6B0-B94B-84CC-1D1FF419C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36262"/>
            <a:ext cx="4405325" cy="2093899"/>
          </a:xfrm>
        </p:spPr>
        <p:txBody>
          <a:bodyPr anchor="ctr" anchorCtr="0"/>
          <a:lstStyle>
            <a:lvl1pPr fontAlgn="t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FEBB74-7261-2A46-BE7C-6EAB137077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46632C-C0B5-C94F-A24B-A10D01A5ED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BC1E31-11DA-914F-AA07-39E36D4B3E60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EE20DDB-30E0-FA43-B3DF-6B8FA08D0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03FBC88-570A-0547-8E56-CC781B1388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580DCB25-19BB-5A43-B7FB-9FE3BAD70F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93782AA-9712-7047-8A1B-B1C9F51B92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6481" y="736262"/>
            <a:ext cx="6376878" cy="20938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24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Imag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57AA-A913-CC4C-A977-661FAB15A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DD71F3-E6BD-9949-8780-18B81B96DF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C6DB-7BAF-274B-B235-200CA5255A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5122BB4-F67A-8E43-9FA5-81327F1D2C9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9275" y="1600200"/>
            <a:ext cx="5120640" cy="4343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figure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70246D-5446-694D-AC8D-3BD286EE807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E0BA3-0844-E84E-9EFD-C976EACBC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F4319D68-B856-A543-9246-6E09A26C3C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BFD67268-16CF-DC4F-B776-58ACBF0FBA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5122BB4-F67A-8E43-9FA5-81327F1D2C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22085" y="1600200"/>
            <a:ext cx="5120640" cy="4343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figure</a:t>
            </a:r>
          </a:p>
        </p:txBody>
      </p:sp>
    </p:spTree>
    <p:extLst>
      <p:ext uri="{BB962C8B-B14F-4D97-AF65-F5344CB8AC3E}">
        <p14:creationId xmlns:p14="http://schemas.microsoft.com/office/powerpoint/2010/main" val="173706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ACD50-73E0-4944-9566-D585B345B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D4FA-D632-EE46-954C-4E48BA8DA5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207430-EEAF-E34F-A15F-79E0BE4F0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275" y="2570955"/>
            <a:ext cx="5120640" cy="34149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8F1828-95BD-3F4B-ABD0-A70E1A28A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7DA941-AA07-5F43-94C8-3A0A3D6F8444}"/>
              </a:ext>
            </a:extLst>
          </p:cNvPr>
          <p:cNvSpPr/>
          <p:nvPr/>
        </p:nvSpPr>
        <p:spPr>
          <a:xfrm>
            <a:off x="11643360" y="6315533"/>
            <a:ext cx="548640" cy="548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52085-BA73-3F46-98BB-5B19A1B21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288E1A6-FB55-4147-9D0A-30274E66ED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CA8933BF-0610-5541-B17F-D43E99EB1C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228C1C3-B5C1-3A42-8774-D36E11A24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788801"/>
            <a:ext cx="5120005" cy="1858578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2386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ACD50-73E0-4944-9566-D585B345B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D4FA-D632-EE46-954C-4E48BA8DA5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207430-EEAF-E34F-A15F-79E0BE4F08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2502" y="2570955"/>
            <a:ext cx="5120640" cy="34149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8F1828-95BD-3F4B-ABD0-A70E1A28A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5775" y="0"/>
            <a:ext cx="6096000" cy="6858000"/>
          </a:xfrm>
        </p:spPr>
        <p:txBody>
          <a:bodyPr/>
          <a:lstStyle/>
          <a:p>
            <a:r>
              <a:rPr lang="en-US" dirty="0"/>
              <a:t>Click icon to insert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52085-BA73-3F46-98BB-5B19A1B21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608" y="6413781"/>
            <a:ext cx="352144" cy="35214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288E1A6-FB55-4147-9D0A-30274E66ED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42725" y="6307138"/>
            <a:ext cx="549275" cy="550862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CA8933BF-0610-5541-B17F-D43E99EB1C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41149" y="6413500"/>
            <a:ext cx="352425" cy="352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228C1C3-B5C1-3A42-8774-D36E11A24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1867" y="788801"/>
            <a:ext cx="5120005" cy="1858578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7323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B6CB5-1553-42F8-A89D-EC7394DD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98223"/>
            <a:ext cx="11094720" cy="6944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D669F-B9B6-4394-ABEC-4B1F0AA09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1600200"/>
            <a:ext cx="110947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2284C-6008-4EE1-9162-E103E402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8640" y="63590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8CD1-82E4-4D5B-B85C-AA20B2377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" y="6359034"/>
            <a:ext cx="43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  <a:latin typeface="Century Gothic" panose="020B0502020202020204" pitchFamily="34" charset="0"/>
                <a:ea typeface="Source Sans Pro" panose="020B0503030403020204" pitchFamily="34" charset="0"/>
              </a:defRPr>
            </a:lvl1pPr>
          </a:lstStyle>
          <a:p>
            <a:fld id="{C1D58CC9-2616-4D80-9228-F753755B6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9" r:id="rId20"/>
  </p:sldLayoutIdLst>
  <p:txStyles>
    <p:titleStyle>
      <a:lvl1pPr algn="l" defTabSz="914400" rtl="0" eaLnBrk="1" fontAlgn="t" latinLnBrk="0" hangingPunct="1">
        <a:lnSpc>
          <a:spcPct val="10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Century Gothic" panose="020B0502020202020204" pitchFamily="34" charset="0"/>
          <a:ea typeface="Source Sans Pro" panose="020B0503030403020204" pitchFamily="34" charset="0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8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 spc="-50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 spc="-5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08840" y="457200"/>
            <a:ext cx="5529007" cy="6089384"/>
          </a:xfrm>
        </p:spPr>
        <p:txBody>
          <a:bodyPr/>
          <a:lstStyle/>
          <a:p>
            <a:r>
              <a:rPr lang="en-US" dirty="0"/>
              <a:t>Alternative Development for Sustainable Development of Mountain and Highland  Areas</a:t>
            </a:r>
          </a:p>
        </p:txBody>
      </p:sp>
      <p:sp>
        <p:nvSpPr>
          <p:cNvPr id="2" name="Picture Placeholder 1"/>
          <p:cNvSpPr>
            <a:spLocks noGrp="1" noChangeAspect="1"/>
          </p:cNvSpPr>
          <p:nvPr>
            <p:ph type="pic" sz="quarter" idx="11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Date:  22 Dec 2019</a:t>
            </a:r>
          </a:p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Golam Rasul</a:t>
            </a:r>
          </a:p>
        </p:txBody>
      </p:sp>
    </p:spTree>
    <p:extLst>
      <p:ext uri="{BB962C8B-B14F-4D97-AF65-F5344CB8AC3E}">
        <p14:creationId xmlns:p14="http://schemas.microsoft.com/office/powerpoint/2010/main" val="376134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China- Mountain Poverty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93" y="1603717"/>
            <a:ext cx="8740257" cy="513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3211" y="1372362"/>
            <a:ext cx="7225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Poverty is mountain phenomenon</a:t>
            </a:r>
          </a:p>
          <a:p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429" y="105410"/>
            <a:ext cx="11094720" cy="694481"/>
          </a:xfrm>
        </p:spPr>
        <p:txBody>
          <a:bodyPr/>
          <a:lstStyle/>
          <a:p>
            <a:r>
              <a:rPr lang="en-US" dirty="0"/>
              <a:t>India – Mountain Poverty (Income) 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36825"/>
              </p:ext>
            </p:extLst>
          </p:nvPr>
        </p:nvGraphicFramePr>
        <p:xfrm>
          <a:off x="209321" y="694063"/>
          <a:ext cx="11138052" cy="61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344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928" y="221961"/>
            <a:ext cx="11094720" cy="694481"/>
          </a:xfrm>
        </p:spPr>
        <p:txBody>
          <a:bodyPr/>
          <a:lstStyle/>
          <a:p>
            <a:r>
              <a:rPr lang="en-US" dirty="0"/>
              <a:t>Myanmar –Multidimensional Poverty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463" y="862981"/>
            <a:ext cx="5306185" cy="688387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3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sustainable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18" y="1233366"/>
            <a:ext cx="11611779" cy="485247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overcome mountain environmental challenges &amp; harness niche products &amp; services for sustainable development?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integrate mountain/ highland communities to mainstream economies &amp; societies?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increase productivity without degrading resources?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adapt with stress, shocks (scarcities/floods/droughts) and rising pressure on fragile resources?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pathways are available?</a:t>
            </a:r>
          </a:p>
        </p:txBody>
      </p:sp>
    </p:spTree>
    <p:extLst>
      <p:ext uri="{BB962C8B-B14F-4D97-AF65-F5344CB8AC3E}">
        <p14:creationId xmlns:p14="http://schemas.microsoft.com/office/powerpoint/2010/main" val="3325292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2667" y="1343921"/>
            <a:ext cx="6523555" cy="5422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Understanding biophysical, socio-economic, &amp; cultural context &amp; specificities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Adopting  Site -specific strategies &amp; approaches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Recognizing  and addressing  the trade-offs between the immediate economic gain &amp; long-term risks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Integrated solution  </a:t>
            </a:r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 to sustainable development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31" y="1762699"/>
            <a:ext cx="5297218" cy="52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This template uses ICIMOD blue. Do not use other colors except blue if you are using a blue template throughout the presentation.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3047" y="2367170"/>
            <a:ext cx="8740354" cy="2123658"/>
          </a:xfrm>
        </p:spPr>
        <p:txBody>
          <a:bodyPr/>
          <a:lstStyle/>
          <a:p>
            <a:r>
              <a:rPr lang="en-US" sz="4400" dirty="0"/>
              <a:t>A few examples from  different countries of the Himalaya Regions  </a:t>
            </a:r>
          </a:p>
        </p:txBody>
      </p:sp>
    </p:spTree>
    <p:extLst>
      <p:ext uri="{BB962C8B-B14F-4D97-AF65-F5344CB8AC3E}">
        <p14:creationId xmlns:p14="http://schemas.microsoft.com/office/powerpoint/2010/main" val="103692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67630" y="694481"/>
            <a:ext cx="7248292" cy="60714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Bhutan Rich in water resources -30,000 MW of hydro-electricity potential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Currently, it generates 1, 600 MW electricity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than 98% of households in Bhutan have access to electricity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80% exports to India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Power exports generates 25% of GDP &amp;  expected to increase by 56% by 2025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Hydropower is the major source of export 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Hydropower is the backbone of  Bhutan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Bhutan- carbon negative, 70% land under forest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0" y="0"/>
            <a:ext cx="12360926" cy="694481"/>
          </a:xfrm>
        </p:spPr>
        <p:txBody>
          <a:bodyPr/>
          <a:lstStyle/>
          <a:p>
            <a:r>
              <a:rPr lang="en-US" sz="3600" dirty="0"/>
              <a:t>Harnessing Hydropower for Clean Energy: Bhutan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9295" r="30163"/>
          <a:stretch>
            <a:fillRect/>
          </a:stretch>
        </p:blipFill>
        <p:spPr bwMode="auto">
          <a:xfrm>
            <a:off x="7515922" y="1832285"/>
            <a:ext cx="457765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09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01083" y="1070517"/>
            <a:ext cx="7571678" cy="5787483"/>
          </a:xfrm>
        </p:spPr>
        <p:txBody>
          <a:bodyPr/>
          <a:lstStyle/>
          <a:p>
            <a:r>
              <a:rPr lang="en-US" sz="2800" dirty="0"/>
              <a:t>Himachal Pradesh  suitable agro-climatic  for growing subtropical &amp; temperate fruits</a:t>
            </a:r>
          </a:p>
          <a:p>
            <a:r>
              <a:rPr lang="en-US" sz="2800" dirty="0"/>
              <a:t>Government supported horticulture development</a:t>
            </a:r>
          </a:p>
          <a:p>
            <a:r>
              <a:rPr lang="en-US" sz="2800" dirty="0"/>
              <a:t>Horticulture revolution in Himachal </a:t>
            </a:r>
          </a:p>
          <a:p>
            <a:r>
              <a:rPr lang="en-US" sz="2800" dirty="0"/>
              <a:t>About 500,000 farmers are engaged in Horticulture </a:t>
            </a:r>
          </a:p>
          <a:p>
            <a:r>
              <a:rPr lang="en-US" sz="2800" b="1" dirty="0"/>
              <a:t>Himachal - Fruit Bowl of India</a:t>
            </a:r>
          </a:p>
          <a:p>
            <a:r>
              <a:rPr lang="en-US" sz="2800" dirty="0"/>
              <a:t>Employment Generation- livelihood diversification- high economic growth, low poverty</a:t>
            </a:r>
          </a:p>
          <a:p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Horticulture based development in Himachal Pradesh, India </a:t>
            </a:r>
          </a:p>
        </p:txBody>
      </p:sp>
      <p:pic>
        <p:nvPicPr>
          <p:cNvPr id="5" name="Picture 5" descr="b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5454" y="1192704"/>
            <a:ext cx="4068120" cy="30510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7998125" y="4243793"/>
          <a:ext cx="4095449" cy="307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Bitmap Image" r:id="rId5" imgW="15238095" imgH="11428571" progId="Paint.Picture">
                  <p:embed/>
                </p:oleObj>
              </mc:Choice>
              <mc:Fallback>
                <p:oleObj name="Bitmap Image" r:id="rId5" imgW="15238095" imgH="11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8125" y="4243793"/>
                        <a:ext cx="4095449" cy="3071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307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429" y="105410"/>
            <a:ext cx="11094720" cy="694481"/>
          </a:xfrm>
        </p:spPr>
        <p:txBody>
          <a:bodyPr/>
          <a:lstStyle/>
          <a:p>
            <a:r>
              <a:rPr lang="en-US" dirty="0"/>
              <a:t>India – Mountain Poverty (Income) 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209321" y="694063"/>
          <a:ext cx="11138052" cy="61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/>
          <p:cNvSpPr/>
          <p:nvPr/>
        </p:nvSpPr>
        <p:spPr>
          <a:xfrm>
            <a:off x="846242" y="4483865"/>
            <a:ext cx="1055868" cy="1509311"/>
          </a:xfrm>
          <a:custGeom>
            <a:avLst/>
            <a:gdLst>
              <a:gd name="connsiteX0" fmla="*/ 90192 w 1055868"/>
              <a:gd name="connsiteY0" fmla="*/ 22034 h 1509311"/>
              <a:gd name="connsiteX1" fmla="*/ 266462 w 1055868"/>
              <a:gd name="connsiteY1" fmla="*/ 0 h 1509311"/>
              <a:gd name="connsiteX2" fmla="*/ 784254 w 1055868"/>
              <a:gd name="connsiteY2" fmla="*/ 11017 h 1509311"/>
              <a:gd name="connsiteX3" fmla="*/ 905440 w 1055868"/>
              <a:gd name="connsiteY3" fmla="*/ 22034 h 1509311"/>
              <a:gd name="connsiteX4" fmla="*/ 938491 w 1055868"/>
              <a:gd name="connsiteY4" fmla="*/ 143219 h 1509311"/>
              <a:gd name="connsiteX5" fmla="*/ 927474 w 1055868"/>
              <a:gd name="connsiteY5" fmla="*/ 473725 h 1509311"/>
              <a:gd name="connsiteX6" fmla="*/ 938491 w 1055868"/>
              <a:gd name="connsiteY6" fmla="*/ 572877 h 1509311"/>
              <a:gd name="connsiteX7" fmla="*/ 971541 w 1055868"/>
              <a:gd name="connsiteY7" fmla="*/ 672029 h 1509311"/>
              <a:gd name="connsiteX8" fmla="*/ 982558 w 1055868"/>
              <a:gd name="connsiteY8" fmla="*/ 705080 h 1509311"/>
              <a:gd name="connsiteX9" fmla="*/ 993575 w 1055868"/>
              <a:gd name="connsiteY9" fmla="*/ 771181 h 1509311"/>
              <a:gd name="connsiteX10" fmla="*/ 1004592 w 1055868"/>
              <a:gd name="connsiteY10" fmla="*/ 947451 h 1509311"/>
              <a:gd name="connsiteX11" fmla="*/ 938491 w 1055868"/>
              <a:gd name="connsiteY11" fmla="*/ 1498294 h 1509311"/>
              <a:gd name="connsiteX12" fmla="*/ 894423 w 1055868"/>
              <a:gd name="connsiteY12" fmla="*/ 1509311 h 1509311"/>
              <a:gd name="connsiteX13" fmla="*/ 563917 w 1055868"/>
              <a:gd name="connsiteY13" fmla="*/ 1498294 h 1509311"/>
              <a:gd name="connsiteX14" fmla="*/ 453748 w 1055868"/>
              <a:gd name="connsiteY14" fmla="*/ 1487277 h 1509311"/>
              <a:gd name="connsiteX15" fmla="*/ 277478 w 1055868"/>
              <a:gd name="connsiteY15" fmla="*/ 1476260 h 1509311"/>
              <a:gd name="connsiteX16" fmla="*/ 211377 w 1055868"/>
              <a:gd name="connsiteY16" fmla="*/ 1454227 h 1509311"/>
              <a:gd name="connsiteX17" fmla="*/ 178327 w 1055868"/>
              <a:gd name="connsiteY17" fmla="*/ 1443210 h 1509311"/>
              <a:gd name="connsiteX18" fmla="*/ 134259 w 1055868"/>
              <a:gd name="connsiteY18" fmla="*/ 1432193 h 1509311"/>
              <a:gd name="connsiteX19" fmla="*/ 101209 w 1055868"/>
              <a:gd name="connsiteY19" fmla="*/ 1410159 h 1509311"/>
              <a:gd name="connsiteX20" fmla="*/ 57141 w 1055868"/>
              <a:gd name="connsiteY20" fmla="*/ 1399142 h 1509311"/>
              <a:gd name="connsiteX21" fmla="*/ 101209 w 1055868"/>
              <a:gd name="connsiteY21" fmla="*/ 1333041 h 1509311"/>
              <a:gd name="connsiteX22" fmla="*/ 112225 w 1055868"/>
              <a:gd name="connsiteY22" fmla="*/ 1299990 h 1509311"/>
              <a:gd name="connsiteX23" fmla="*/ 90192 w 1055868"/>
              <a:gd name="connsiteY23" fmla="*/ 1189822 h 1509311"/>
              <a:gd name="connsiteX24" fmla="*/ 46124 w 1055868"/>
              <a:gd name="connsiteY24" fmla="*/ 1123721 h 1509311"/>
              <a:gd name="connsiteX25" fmla="*/ 35107 w 1055868"/>
              <a:gd name="connsiteY25" fmla="*/ 969484 h 1509311"/>
              <a:gd name="connsiteX26" fmla="*/ 57141 w 1055868"/>
              <a:gd name="connsiteY26" fmla="*/ 903383 h 1509311"/>
              <a:gd name="connsiteX27" fmla="*/ 35107 w 1055868"/>
              <a:gd name="connsiteY27" fmla="*/ 870333 h 1509311"/>
              <a:gd name="connsiteX28" fmla="*/ 2057 w 1055868"/>
              <a:gd name="connsiteY28" fmla="*/ 837282 h 1509311"/>
              <a:gd name="connsiteX29" fmla="*/ 13074 w 1055868"/>
              <a:gd name="connsiteY29" fmla="*/ 517793 h 1509311"/>
              <a:gd name="connsiteX30" fmla="*/ 24091 w 1055868"/>
              <a:gd name="connsiteY30" fmla="*/ 484742 h 1509311"/>
              <a:gd name="connsiteX31" fmla="*/ 46124 w 1055868"/>
              <a:gd name="connsiteY31" fmla="*/ 451692 h 1509311"/>
              <a:gd name="connsiteX32" fmla="*/ 90192 w 1055868"/>
              <a:gd name="connsiteY32" fmla="*/ 352540 h 1509311"/>
              <a:gd name="connsiteX33" fmla="*/ 112225 w 1055868"/>
              <a:gd name="connsiteY33" fmla="*/ 286439 h 1509311"/>
              <a:gd name="connsiteX34" fmla="*/ 134259 w 1055868"/>
              <a:gd name="connsiteY34" fmla="*/ 187287 h 1509311"/>
              <a:gd name="connsiteX35" fmla="*/ 145276 w 1055868"/>
              <a:gd name="connsiteY35" fmla="*/ 143219 h 1509311"/>
              <a:gd name="connsiteX36" fmla="*/ 145276 w 1055868"/>
              <a:gd name="connsiteY36" fmla="*/ 55084 h 150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55868" h="1509311">
                <a:moveTo>
                  <a:pt x="90192" y="22034"/>
                </a:moveTo>
                <a:cubicBezTo>
                  <a:pt x="124337" y="17156"/>
                  <a:pt x="238693" y="0"/>
                  <a:pt x="266462" y="0"/>
                </a:cubicBezTo>
                <a:cubicBezTo>
                  <a:pt x="439098" y="0"/>
                  <a:pt x="611657" y="7345"/>
                  <a:pt x="784254" y="11017"/>
                </a:cubicBezTo>
                <a:cubicBezTo>
                  <a:pt x="824649" y="14689"/>
                  <a:pt x="867582" y="7473"/>
                  <a:pt x="905440" y="22034"/>
                </a:cubicBezTo>
                <a:cubicBezTo>
                  <a:pt x="930871" y="31815"/>
                  <a:pt x="938142" y="140777"/>
                  <a:pt x="938491" y="143219"/>
                </a:cubicBezTo>
                <a:cubicBezTo>
                  <a:pt x="934819" y="253388"/>
                  <a:pt x="927474" y="363495"/>
                  <a:pt x="927474" y="473725"/>
                </a:cubicBezTo>
                <a:cubicBezTo>
                  <a:pt x="927474" y="506979"/>
                  <a:pt x="931969" y="540269"/>
                  <a:pt x="938491" y="572877"/>
                </a:cubicBezTo>
                <a:cubicBezTo>
                  <a:pt x="938492" y="572883"/>
                  <a:pt x="966032" y="655501"/>
                  <a:pt x="971541" y="672029"/>
                </a:cubicBezTo>
                <a:cubicBezTo>
                  <a:pt x="975213" y="683046"/>
                  <a:pt x="980649" y="693625"/>
                  <a:pt x="982558" y="705080"/>
                </a:cubicBezTo>
                <a:lnTo>
                  <a:pt x="993575" y="771181"/>
                </a:lnTo>
                <a:cubicBezTo>
                  <a:pt x="997247" y="829938"/>
                  <a:pt x="1004592" y="888580"/>
                  <a:pt x="1004592" y="947451"/>
                </a:cubicBezTo>
                <a:cubicBezTo>
                  <a:pt x="1004592" y="1362180"/>
                  <a:pt x="1155990" y="1425793"/>
                  <a:pt x="938491" y="1498294"/>
                </a:cubicBezTo>
                <a:cubicBezTo>
                  <a:pt x="924127" y="1503082"/>
                  <a:pt x="909112" y="1505639"/>
                  <a:pt x="894423" y="1509311"/>
                </a:cubicBezTo>
                <a:lnTo>
                  <a:pt x="563917" y="1498294"/>
                </a:lnTo>
                <a:cubicBezTo>
                  <a:pt x="527057" y="1496451"/>
                  <a:pt x="490545" y="1490108"/>
                  <a:pt x="453748" y="1487277"/>
                </a:cubicBezTo>
                <a:cubicBezTo>
                  <a:pt x="395050" y="1482762"/>
                  <a:pt x="336235" y="1479932"/>
                  <a:pt x="277478" y="1476260"/>
                </a:cubicBezTo>
                <a:lnTo>
                  <a:pt x="211377" y="1454227"/>
                </a:lnTo>
                <a:cubicBezTo>
                  <a:pt x="200360" y="1450555"/>
                  <a:pt x="189593" y="1446026"/>
                  <a:pt x="178327" y="1443210"/>
                </a:cubicBezTo>
                <a:lnTo>
                  <a:pt x="134259" y="1432193"/>
                </a:lnTo>
                <a:cubicBezTo>
                  <a:pt x="123242" y="1424848"/>
                  <a:pt x="113379" y="1415375"/>
                  <a:pt x="101209" y="1410159"/>
                </a:cubicBezTo>
                <a:cubicBezTo>
                  <a:pt x="87292" y="1404194"/>
                  <a:pt x="57141" y="1414283"/>
                  <a:pt x="57141" y="1399142"/>
                </a:cubicBezTo>
                <a:cubicBezTo>
                  <a:pt x="57141" y="1372661"/>
                  <a:pt x="101209" y="1333041"/>
                  <a:pt x="101209" y="1333041"/>
                </a:cubicBezTo>
                <a:cubicBezTo>
                  <a:pt x="104881" y="1322024"/>
                  <a:pt x="112225" y="1311603"/>
                  <a:pt x="112225" y="1299990"/>
                </a:cubicBezTo>
                <a:cubicBezTo>
                  <a:pt x="112225" y="1285755"/>
                  <a:pt x="103760" y="1214244"/>
                  <a:pt x="90192" y="1189822"/>
                </a:cubicBezTo>
                <a:cubicBezTo>
                  <a:pt x="77331" y="1166673"/>
                  <a:pt x="46124" y="1123721"/>
                  <a:pt x="46124" y="1123721"/>
                </a:cubicBezTo>
                <a:cubicBezTo>
                  <a:pt x="19469" y="1043753"/>
                  <a:pt x="15168" y="1062536"/>
                  <a:pt x="35107" y="969484"/>
                </a:cubicBezTo>
                <a:cubicBezTo>
                  <a:pt x="39973" y="946774"/>
                  <a:pt x="57141" y="903383"/>
                  <a:pt x="57141" y="903383"/>
                </a:cubicBezTo>
                <a:cubicBezTo>
                  <a:pt x="49796" y="892366"/>
                  <a:pt x="43583" y="880505"/>
                  <a:pt x="35107" y="870333"/>
                </a:cubicBezTo>
                <a:cubicBezTo>
                  <a:pt x="25133" y="858364"/>
                  <a:pt x="3029" y="852832"/>
                  <a:pt x="2057" y="837282"/>
                </a:cubicBezTo>
                <a:cubicBezTo>
                  <a:pt x="-4590" y="730930"/>
                  <a:pt x="6427" y="624145"/>
                  <a:pt x="13074" y="517793"/>
                </a:cubicBezTo>
                <a:cubicBezTo>
                  <a:pt x="13798" y="506203"/>
                  <a:pt x="18898" y="495129"/>
                  <a:pt x="24091" y="484742"/>
                </a:cubicBezTo>
                <a:cubicBezTo>
                  <a:pt x="30012" y="472899"/>
                  <a:pt x="40747" y="463791"/>
                  <a:pt x="46124" y="451692"/>
                </a:cubicBezTo>
                <a:cubicBezTo>
                  <a:pt x="98562" y="333704"/>
                  <a:pt x="40328" y="427333"/>
                  <a:pt x="90192" y="352540"/>
                </a:cubicBezTo>
                <a:cubicBezTo>
                  <a:pt x="97536" y="330506"/>
                  <a:pt x="106592" y="308971"/>
                  <a:pt x="112225" y="286439"/>
                </a:cubicBezTo>
                <a:cubicBezTo>
                  <a:pt x="139093" y="178966"/>
                  <a:pt x="106286" y="313164"/>
                  <a:pt x="134259" y="187287"/>
                </a:cubicBezTo>
                <a:cubicBezTo>
                  <a:pt x="137544" y="172506"/>
                  <a:pt x="144019" y="158308"/>
                  <a:pt x="145276" y="143219"/>
                </a:cubicBezTo>
                <a:cubicBezTo>
                  <a:pt x="147716" y="113942"/>
                  <a:pt x="145276" y="84462"/>
                  <a:pt x="145276" y="5508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8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9274" y="1192703"/>
            <a:ext cx="8242186" cy="55732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Sikkim is not suited for intensive agriculture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Sikkim moved to organic agriculture for health &amp; ecosystems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 Sale &amp; use of chemical fertilizers &amp; pesticides are banned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Productivity of a few fruits reduced slightly, but many crops has remained stable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Premium price for organic food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New organic image -  New attraction for tourists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Carbon neutral- First organic state in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Organic agriculture in Sikkim, India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1" t="21770" r="-351" b="4201"/>
          <a:stretch/>
        </p:blipFill>
        <p:spPr>
          <a:xfrm>
            <a:off x="8509056" y="3337272"/>
            <a:ext cx="3178786" cy="1571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929" y="1436348"/>
            <a:ext cx="3202220" cy="1791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520" y="4991538"/>
            <a:ext cx="3321858" cy="18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134" y="0"/>
            <a:ext cx="11579191" cy="868240"/>
          </a:xfrm>
        </p:spPr>
        <p:txBody>
          <a:bodyPr>
            <a:normAutofit/>
          </a:bodyPr>
          <a:lstStyle/>
          <a:p>
            <a:r>
              <a:rPr lang="en-US" sz="3600" dirty="0"/>
              <a:t>Characteristics of Mountains and Highlands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15" y="980502"/>
            <a:ext cx="6948049" cy="522115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Limited Accessibility-</a:t>
            </a:r>
            <a:r>
              <a:rPr lang="en-US" dirty="0"/>
              <a:t>Isolation, remoteness, difficult terrain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High Fragility &amp; vulnerability - </a:t>
            </a:r>
            <a:r>
              <a:rPr lang="en-US" dirty="0"/>
              <a:t>steep slope, high altitude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Poor infrastructure</a:t>
            </a:r>
            <a:r>
              <a:rPr lang="en-US" dirty="0"/>
              <a:t>, high transportation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Sparse population, small production - </a:t>
            </a:r>
            <a:r>
              <a:rPr lang="en-US" b="1" dirty="0"/>
              <a:t>low economies of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Marginality - socio-economic &amp; environmental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Poses </a:t>
            </a:r>
            <a:r>
              <a:rPr lang="en-US" b="1" dirty="0"/>
              <a:t>Environmental &amp; economic constraints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160" y="980502"/>
            <a:ext cx="5161840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169" y="244948"/>
            <a:ext cx="11630980" cy="694481"/>
          </a:xfrm>
        </p:spPr>
        <p:txBody>
          <a:bodyPr/>
          <a:lstStyle/>
          <a:p>
            <a:r>
              <a:rPr lang="en-US" sz="3600" dirty="0"/>
              <a:t>High value nutritious crops: High Mountain of Nepal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6147" y="2110487"/>
            <a:ext cx="3739434" cy="361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006"/>
            <a:ext cx="3718751" cy="3739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509" y="2043810"/>
            <a:ext cx="3739431" cy="37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1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429" y="82229"/>
            <a:ext cx="11094720" cy="694481"/>
          </a:xfrm>
        </p:spPr>
        <p:txBody>
          <a:bodyPr/>
          <a:lstStyle/>
          <a:p>
            <a:r>
              <a:rPr lang="en-US" dirty="0"/>
              <a:t>Trout farming in Terraces in Nepal </a:t>
            </a:r>
          </a:p>
        </p:txBody>
      </p:sp>
      <p:pic>
        <p:nvPicPr>
          <p:cNvPr id="5" name="Picture 4" descr="Private Trout Farm (20)"/>
          <p:cNvPicPr>
            <a:picLocks noChangeAspect="1" noChangeArrowheads="1"/>
          </p:cNvPicPr>
          <p:nvPr/>
        </p:nvPicPr>
        <p:blipFill>
          <a:blip r:embed="rId3">
            <a:lum bright="-24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05" y="1308100"/>
            <a:ext cx="441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 1"/>
          <p:cNvPicPr>
            <a:picLocks noChangeAspect="1" noChangeArrowheads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06" y="1231900"/>
            <a:ext cx="41005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16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53661" y="114231"/>
            <a:ext cx="5167388" cy="5981773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tx1"/>
                </a:solidFill>
                <a:latin typeface="Trebuchet MS"/>
                <a:cs typeface="Trebuchet MS"/>
              </a:rPr>
              <a:t>Large cardamom based agroforestry – marginal lands</a:t>
            </a:r>
          </a:p>
          <a:p>
            <a:endParaRPr lang="en-US" sz="2400" dirty="0"/>
          </a:p>
          <a:p>
            <a:r>
              <a:rPr lang="en-US" sz="2600" dirty="0">
                <a:solidFill>
                  <a:srgbClr val="000000"/>
                </a:solidFill>
                <a:latin typeface="Trebuchet MS"/>
                <a:cs typeface="Trebuchet MS"/>
              </a:rPr>
              <a:t>Cash-crop, high value, low-volume, low-input, not labor intensive, non-nutrient exhaustive, non-perishable </a:t>
            </a:r>
          </a:p>
          <a:p>
            <a:endParaRPr lang="en-US" sz="26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endParaRPr lang="en-US" sz="26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r>
              <a:rPr lang="en-US" sz="2600" dirty="0">
                <a:solidFill>
                  <a:srgbClr val="004500"/>
                </a:solidFill>
                <a:latin typeface="Trebuchet MS"/>
                <a:cs typeface="Trebuchet MS"/>
              </a:rPr>
              <a:t> </a:t>
            </a:r>
            <a:r>
              <a:rPr lang="en-US" sz="2600" dirty="0">
                <a:solidFill>
                  <a:srgbClr val="005C00"/>
                </a:solidFill>
                <a:latin typeface="Trebuchet MS"/>
                <a:cs typeface="Trebuchet MS"/>
              </a:rPr>
              <a:t>Fulfilling Mountain Specificity </a:t>
            </a:r>
          </a:p>
          <a:p>
            <a:endParaRPr lang="en-US" dirty="0"/>
          </a:p>
        </p:txBody>
      </p:sp>
      <p:pic>
        <p:nvPicPr>
          <p:cNvPr id="3" name="Picture 2" descr="D:\Eklabya-New-Sept07\Eklabya-New07\Backup Old Laptop\C drive contents\Eklabya\ES-new Dec 05\Slides-Pics\Ecosystem Servives\slide1.jpg"/>
          <p:cNvPicPr>
            <a:picLocks noChangeAspect="1" noChangeArrowheads="1"/>
          </p:cNvPicPr>
          <p:nvPr/>
        </p:nvPicPr>
        <p:blipFill>
          <a:blip r:embed="rId3" cstate="print"/>
          <a:srcRect r="4316" b="2734"/>
          <a:stretch>
            <a:fillRect/>
          </a:stretch>
        </p:blipFill>
        <p:spPr bwMode="auto">
          <a:xfrm>
            <a:off x="6068837" y="298088"/>
            <a:ext cx="5506306" cy="45521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71811" y="5128380"/>
            <a:ext cx="5503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Trebuchet MS"/>
                <a:cs typeface="Trebuchet MS"/>
              </a:rPr>
              <a:t>Nitrogen fixing Himalayan Alder shade tree with large cardamom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44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0192" y="454094"/>
            <a:ext cx="2356133" cy="157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65" y="2887773"/>
            <a:ext cx="91440" cy="60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69" y="1357381"/>
            <a:ext cx="2284446" cy="1523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25" y="2850511"/>
            <a:ext cx="2064250" cy="1376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3" y="4203299"/>
            <a:ext cx="2136558" cy="1602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50" y="4402001"/>
            <a:ext cx="2494750" cy="1403712"/>
          </a:xfrm>
          <a:prstGeom prst="rect">
            <a:avLst/>
          </a:prstGeom>
        </p:spPr>
      </p:pic>
      <p:sp>
        <p:nvSpPr>
          <p:cNvPr id="11" name="Curved Left Arrow 10"/>
          <p:cNvSpPr/>
          <p:nvPr/>
        </p:nvSpPr>
        <p:spPr bwMode="auto">
          <a:xfrm rot="15024370">
            <a:off x="6645129" y="698353"/>
            <a:ext cx="336358" cy="1370759"/>
          </a:xfrm>
          <a:prstGeom prst="curvedLeftArrow">
            <a:avLst>
              <a:gd name="adj1" fmla="val 25000"/>
              <a:gd name="adj2" fmla="val 50000"/>
              <a:gd name="adj3" fmla="val 37568"/>
            </a:avLst>
          </a:prstGeom>
          <a:solidFill>
            <a:srgbClr val="FFFF00"/>
          </a:solidFill>
          <a:ln w="9525">
            <a:solidFill>
              <a:srgbClr val="79498D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Curved Left Arrow 11"/>
          <p:cNvSpPr/>
          <p:nvPr/>
        </p:nvSpPr>
        <p:spPr bwMode="auto">
          <a:xfrm rot="13842985">
            <a:off x="3563321" y="1597222"/>
            <a:ext cx="530648" cy="1451095"/>
          </a:xfrm>
          <a:prstGeom prst="curvedLeftArrow">
            <a:avLst>
              <a:gd name="adj1" fmla="val 25000"/>
              <a:gd name="adj2" fmla="val 50000"/>
              <a:gd name="adj3" fmla="val 37568"/>
            </a:avLst>
          </a:prstGeom>
          <a:solidFill>
            <a:srgbClr val="FFFF00"/>
          </a:solidFill>
          <a:ln w="9525">
            <a:solidFill>
              <a:srgbClr val="79498D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69" y="4393960"/>
            <a:ext cx="2509047" cy="1411757"/>
          </a:xfrm>
          <a:prstGeom prst="rect">
            <a:avLst/>
          </a:prstGeom>
        </p:spPr>
      </p:pic>
      <p:sp>
        <p:nvSpPr>
          <p:cNvPr id="14" name="Curved Left Arrow 13"/>
          <p:cNvSpPr/>
          <p:nvPr/>
        </p:nvSpPr>
        <p:spPr bwMode="auto">
          <a:xfrm rot="15277482">
            <a:off x="3380634" y="4511858"/>
            <a:ext cx="592042" cy="1493648"/>
          </a:xfrm>
          <a:prstGeom prst="curvedLeftArrow">
            <a:avLst>
              <a:gd name="adj1" fmla="val 25000"/>
              <a:gd name="adj2" fmla="val 50000"/>
              <a:gd name="adj3" fmla="val 37568"/>
            </a:avLst>
          </a:prstGeom>
          <a:solidFill>
            <a:srgbClr val="D0128E"/>
          </a:solidFill>
          <a:ln w="9525">
            <a:solidFill>
              <a:srgbClr val="79498D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Curved Left Arrow 14"/>
          <p:cNvSpPr/>
          <p:nvPr/>
        </p:nvSpPr>
        <p:spPr bwMode="auto">
          <a:xfrm rot="16423566">
            <a:off x="6469568" y="3723938"/>
            <a:ext cx="717761" cy="1851376"/>
          </a:xfrm>
          <a:prstGeom prst="curvedLeftArrow">
            <a:avLst>
              <a:gd name="adj1" fmla="val 25000"/>
              <a:gd name="adj2" fmla="val 50000"/>
              <a:gd name="adj3" fmla="val 37568"/>
            </a:avLst>
          </a:prstGeom>
          <a:solidFill>
            <a:srgbClr val="D0128E"/>
          </a:solidFill>
          <a:ln w="9525">
            <a:solidFill>
              <a:srgbClr val="79498D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97894" y="2257590"/>
            <a:ext cx="6187483" cy="1746409"/>
            <a:chOff x="2465887" y="3624161"/>
            <a:chExt cx="6187483" cy="17464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6318" y="3624161"/>
              <a:ext cx="2348417" cy="15182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39079" y="4815172"/>
              <a:ext cx="2014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Spice garden tourism</a:t>
              </a:r>
            </a:p>
          </p:txBody>
        </p:sp>
        <p:sp>
          <p:nvSpPr>
            <p:cNvPr id="19" name="Curved Up Arrow 18"/>
            <p:cNvSpPr/>
            <p:nvPr/>
          </p:nvSpPr>
          <p:spPr bwMode="auto">
            <a:xfrm rot="20230853">
              <a:off x="2465887" y="4705256"/>
              <a:ext cx="4252094" cy="665314"/>
            </a:xfrm>
            <a:prstGeom prst="curvedUpArrow">
              <a:avLst/>
            </a:prstGeom>
            <a:solidFill>
              <a:srgbClr val="096AA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9560" y="569953"/>
            <a:ext cx="3006360" cy="4385122"/>
            <a:chOff x="-13299" y="1622234"/>
            <a:chExt cx="3006360" cy="4385122"/>
          </a:xfrm>
        </p:grpSpPr>
        <p:grpSp>
          <p:nvGrpSpPr>
            <p:cNvPr id="22" name="Group 21"/>
            <p:cNvGrpSpPr/>
            <p:nvPr/>
          </p:nvGrpSpPr>
          <p:grpSpPr>
            <a:xfrm>
              <a:off x="-13299" y="1622234"/>
              <a:ext cx="3006360" cy="3454670"/>
              <a:chOff x="-13299" y="1622234"/>
              <a:chExt cx="3006360" cy="345467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4" y="3578909"/>
                <a:ext cx="1997326" cy="149799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0" t="11972" r="33495" b="11608"/>
              <a:stretch/>
            </p:blipFill>
            <p:spPr>
              <a:xfrm>
                <a:off x="0" y="1629650"/>
                <a:ext cx="1902084" cy="1695405"/>
              </a:xfrm>
              <a:prstGeom prst="rect">
                <a:avLst/>
              </a:prstGeom>
            </p:spPr>
          </p:pic>
          <p:sp>
            <p:nvSpPr>
              <p:cNvPr id="25" name="Curved Left Arrow 24"/>
              <p:cNvSpPr/>
              <p:nvPr/>
            </p:nvSpPr>
            <p:spPr bwMode="auto">
              <a:xfrm rot="11590401">
                <a:off x="-13299" y="2864937"/>
                <a:ext cx="477848" cy="1049559"/>
              </a:xfrm>
              <a:prstGeom prst="curvedLeftArrow">
                <a:avLst>
                  <a:gd name="adj1" fmla="val 25000"/>
                  <a:gd name="adj2" fmla="val 50000"/>
                  <a:gd name="adj3" fmla="val 37568"/>
                </a:avLst>
              </a:prstGeom>
              <a:solidFill>
                <a:srgbClr val="92D050"/>
              </a:solidFill>
              <a:ln w="9525">
                <a:solidFill>
                  <a:srgbClr val="79498D"/>
                </a:solidFill>
                <a:miter lim="800000"/>
                <a:headEnd/>
                <a:tailEnd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43"/>
              <a:stretch/>
            </p:blipFill>
            <p:spPr>
              <a:xfrm>
                <a:off x="1512478" y="1622234"/>
                <a:ext cx="1480583" cy="1702821"/>
              </a:xfrm>
              <a:prstGeom prst="rect">
                <a:avLst/>
              </a:prstGeom>
            </p:spPr>
          </p:pic>
        </p:grpSp>
        <p:sp>
          <p:nvSpPr>
            <p:cNvPr id="21" name="Curved Left Arrow 20"/>
            <p:cNvSpPr/>
            <p:nvPr/>
          </p:nvSpPr>
          <p:spPr bwMode="auto">
            <a:xfrm rot="9837440">
              <a:off x="103544" y="4900563"/>
              <a:ext cx="515559" cy="1106793"/>
            </a:xfrm>
            <a:prstGeom prst="curvedLeftArrow">
              <a:avLst>
                <a:gd name="adj1" fmla="val 25000"/>
                <a:gd name="adj2" fmla="val 50000"/>
                <a:gd name="adj3" fmla="val 37568"/>
              </a:avLst>
            </a:prstGeom>
            <a:solidFill>
              <a:srgbClr val="92D050"/>
            </a:solidFill>
            <a:ln w="9525">
              <a:solidFill>
                <a:srgbClr val="79498D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224706" y="5516683"/>
            <a:ext cx="140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CRA practices</a:t>
            </a:r>
          </a:p>
        </p:txBody>
      </p:sp>
      <p:sp>
        <p:nvSpPr>
          <p:cNvPr id="10" name="Curved Left Arrow 9"/>
          <p:cNvSpPr/>
          <p:nvPr/>
        </p:nvSpPr>
        <p:spPr bwMode="auto">
          <a:xfrm rot="13842985">
            <a:off x="2073353" y="2995991"/>
            <a:ext cx="774042" cy="1353991"/>
          </a:xfrm>
          <a:prstGeom prst="curvedLeftArrow">
            <a:avLst>
              <a:gd name="adj1" fmla="val 25000"/>
              <a:gd name="adj2" fmla="val 50000"/>
              <a:gd name="adj3" fmla="val 37568"/>
            </a:avLst>
          </a:prstGeom>
          <a:solidFill>
            <a:srgbClr val="FFFF00"/>
          </a:solidFill>
          <a:ln w="9525">
            <a:solidFill>
              <a:srgbClr val="79498D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9063" y="-32671"/>
            <a:ext cx="909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rebuchet MS"/>
                <a:cs typeface="Trebuchet MS"/>
              </a:rPr>
              <a:t>Resource use efficiency: Byproducts from Cardamom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75368" y="3690316"/>
            <a:ext cx="2014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Spice garden tourism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27706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8640" y="1289788"/>
            <a:ext cx="11094085" cy="5364400"/>
          </a:xfrm>
        </p:spPr>
        <p:txBody>
          <a:bodyPr/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005" y="171161"/>
            <a:ext cx="11094720" cy="694481"/>
          </a:xfrm>
        </p:spPr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Diversification of high value cash crops</a:t>
            </a:r>
          </a:p>
        </p:txBody>
      </p:sp>
      <p:pic>
        <p:nvPicPr>
          <p:cNvPr id="5" name="Picture 7" descr="songr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5705" y="1249432"/>
            <a:ext cx="2250856" cy="2722556"/>
          </a:xfrm>
          <a:prstGeom prst="rect">
            <a:avLst/>
          </a:prstGeom>
          <a:noFill/>
        </p:spPr>
      </p:pic>
      <p:pic>
        <p:nvPicPr>
          <p:cNvPr id="6" name="Picture 5" descr="Pic 01.JPG"/>
          <p:cNvPicPr>
            <a:picLocks noChangeAspect="1"/>
          </p:cNvPicPr>
          <p:nvPr/>
        </p:nvPicPr>
        <p:blipFill>
          <a:blip r:embed="rId3" cstate="print"/>
          <a:srcRect l="9417" t="15033" r="11288"/>
          <a:stretch>
            <a:fillRect/>
          </a:stretch>
        </p:blipFill>
        <p:spPr>
          <a:xfrm>
            <a:off x="2082754" y="3816335"/>
            <a:ext cx="2913918" cy="2753688"/>
          </a:xfrm>
          <a:prstGeom prst="rect">
            <a:avLst/>
          </a:prstGeom>
        </p:spPr>
      </p:pic>
      <p:pic>
        <p:nvPicPr>
          <p:cNvPr id="7" name="Picture 6" descr="Pic 05, Musrohom.JPG"/>
          <p:cNvPicPr>
            <a:picLocks noChangeAspect="1"/>
          </p:cNvPicPr>
          <p:nvPr/>
        </p:nvPicPr>
        <p:blipFill>
          <a:blip r:embed="rId4" cstate="print"/>
          <a:srcRect l="16929" r="6026"/>
          <a:stretch>
            <a:fillRect/>
          </a:stretch>
        </p:blipFill>
        <p:spPr>
          <a:xfrm>
            <a:off x="4669510" y="1233060"/>
            <a:ext cx="3422843" cy="2716728"/>
          </a:xfrm>
          <a:prstGeom prst="rect">
            <a:avLst/>
          </a:prstGeom>
        </p:spPr>
      </p:pic>
      <p:pic>
        <p:nvPicPr>
          <p:cNvPr id="8" name="Picture 7" descr="Pic 02, Beekeeping_03.JPG"/>
          <p:cNvPicPr>
            <a:picLocks noChangeAspect="1"/>
          </p:cNvPicPr>
          <p:nvPr/>
        </p:nvPicPr>
        <p:blipFill>
          <a:blip r:embed="rId5" cstate="print"/>
          <a:srcRect r="17405"/>
          <a:stretch>
            <a:fillRect/>
          </a:stretch>
        </p:blipFill>
        <p:spPr>
          <a:xfrm>
            <a:off x="5299621" y="3816335"/>
            <a:ext cx="2792732" cy="26668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08" y="1309413"/>
            <a:ext cx="3703053" cy="277729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t="46772" r="10223" b="-5982"/>
          <a:stretch/>
        </p:blipFill>
        <p:spPr>
          <a:xfrm>
            <a:off x="8395302" y="3915967"/>
            <a:ext cx="3369378" cy="28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9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9274" y="1600200"/>
            <a:ext cx="11094085" cy="4967868"/>
          </a:xfrm>
        </p:spPr>
        <p:txBody>
          <a:bodyPr/>
          <a:lstStyle/>
          <a:p>
            <a:r>
              <a:rPr lang="en-US" sz="2800" dirty="0"/>
              <a:t>Diversifying Livelihoods of CHT Hill Tribes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Diversifying livelihoods: Off-farm activities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16961"/>
          <a:stretch/>
        </p:blipFill>
        <p:spPr>
          <a:xfrm>
            <a:off x="7648736" y="1754730"/>
            <a:ext cx="3994623" cy="234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/>
          <a:stretch/>
        </p:blipFill>
        <p:spPr>
          <a:xfrm>
            <a:off x="7648736" y="4257520"/>
            <a:ext cx="3875105" cy="2630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49" y="4112870"/>
            <a:ext cx="3747170" cy="2745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12936"/>
            <a:ext cx="3631332" cy="26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1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Tourism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69" y="1676400"/>
            <a:ext cx="3972417" cy="264414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1968" y="4397483"/>
            <a:ext cx="3972417" cy="2212538"/>
          </a:xfrm>
          <a:prstGeom prst="rect">
            <a:avLst/>
          </a:prstGeom>
        </p:spPr>
      </p:pic>
      <p:pic>
        <p:nvPicPr>
          <p:cNvPr id="10" name="Picture 2" descr="C:\SNV Related\GHT Phase I\Project Coordination Meetings\5th Coordination meeting_April 2013\Solu\picture\20130330_111540 - Copy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886" r="43731"/>
          <a:stretch>
            <a:fillRect/>
          </a:stretch>
        </p:blipFill>
        <p:spPr>
          <a:xfrm>
            <a:off x="990600" y="1676400"/>
            <a:ext cx="2819400" cy="3962400"/>
          </a:xfrm>
          <a:effectLst>
            <a:softEdge rad="112500"/>
          </a:effectLst>
        </p:spPr>
      </p:pic>
      <p:pic>
        <p:nvPicPr>
          <p:cNvPr id="11" name="Content Placeholder 3" descr="D:\Select images for Jigme tourism and env ppp\tourists visiting new trek routes in Hum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t="11327" r="32079" b="127"/>
          <a:stretch>
            <a:fillRect/>
          </a:stretch>
        </p:blipFill>
        <p:spPr bwMode="auto">
          <a:xfrm>
            <a:off x="4371568" y="152400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77" y="2282868"/>
            <a:ext cx="4253316" cy="35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98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8640" y="1310365"/>
            <a:ext cx="8319938" cy="54555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Mountain goats (</a:t>
            </a:r>
            <a:r>
              <a:rPr lang="en-US" sz="2400" dirty="0" err="1"/>
              <a:t>Markhor</a:t>
            </a:r>
            <a:r>
              <a:rPr lang="en-US" sz="2400" dirty="0"/>
              <a:t>) were at the verge of extinction in </a:t>
            </a:r>
            <a:r>
              <a:rPr lang="en-US" sz="2400" dirty="0" err="1"/>
              <a:t>Chitral</a:t>
            </a:r>
            <a:r>
              <a:rPr lang="en-US" sz="2400" dirty="0"/>
              <a:t> due to illegal poaching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Community based conservation introduced in 199trophy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hunting trophy license is issued after a proper auction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Annually, four hunting trophy licenses are issued for </a:t>
            </a:r>
            <a:r>
              <a:rPr lang="en-US" sz="2400" dirty="0" err="1"/>
              <a:t>Markhor</a:t>
            </a:r>
            <a:r>
              <a:rPr lang="en-US" sz="2400" dirty="0"/>
              <a:t> hunting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80% of the money collected is distributed among the local community,  20% is kept by the wildlife department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Trophy hunt tourism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Trophy Hunting in </a:t>
            </a:r>
            <a:r>
              <a:rPr lang="en-US" dirty="0" err="1"/>
              <a:t>Chitral</a:t>
            </a:r>
            <a:r>
              <a:rPr lang="en-US" dirty="0"/>
              <a:t>, Pakistan</a:t>
            </a:r>
            <a:br>
              <a:rPr lang="en-US" dirty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699" y="3968086"/>
            <a:ext cx="2915662" cy="2186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636"/>
          <a:stretch/>
        </p:blipFill>
        <p:spPr>
          <a:xfrm>
            <a:off x="9055865" y="645832"/>
            <a:ext cx="2890823" cy="31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9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0" y="1900518"/>
            <a:ext cx="5934221" cy="4414284"/>
          </a:xfrm>
        </p:spPr>
        <p:txBody>
          <a:bodyPr/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REDD+ : Forestry for prosperity</a:t>
            </a:r>
            <a:endParaRPr lang="en-US" sz="2400" dirty="0">
              <a:latin typeface="+mj-l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Community based forest management &amp; carbon storage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778" y="93304"/>
            <a:ext cx="6115929" cy="694481"/>
          </a:xfrm>
        </p:spPr>
        <p:txBody>
          <a:bodyPr/>
          <a:lstStyle/>
          <a:p>
            <a:r>
              <a:rPr lang="en-US" sz="3600" dirty="0"/>
              <a:t>Integration of REDD+ in forest management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>
          <a:xfrm>
            <a:off x="6277708" y="3402419"/>
            <a:ext cx="5914292" cy="389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2" b="11975"/>
          <a:stretch/>
        </p:blipFill>
        <p:spPr>
          <a:xfrm>
            <a:off x="6277708" y="-21265"/>
            <a:ext cx="5914292" cy="34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6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764" y="1040190"/>
            <a:ext cx="11309049" cy="70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" y="-1"/>
            <a:ext cx="8953746" cy="6880579"/>
            <a:chOff x="457200" y="457200"/>
            <a:chExt cx="8153400" cy="5366593"/>
          </a:xfrm>
        </p:grpSpPr>
        <p:pic>
          <p:nvPicPr>
            <p:cNvPr id="5" name="Picture 2" descr="C:\Documents and Settings\Administrator\My Documents\Dropbox\Paper\JEM\Figure_7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457200"/>
              <a:ext cx="8153400" cy="5366593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457200" y="457200"/>
              <a:ext cx="594305" cy="288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ea typeface="ＭＳ Ｐゴシック" charset="0"/>
                </a:rPr>
                <a:t>1987</a:t>
              </a: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3" y="6"/>
            <a:ext cx="8974667" cy="6882413"/>
            <a:chOff x="4114800" y="838200"/>
            <a:chExt cx="8153400" cy="5438254"/>
          </a:xfrm>
        </p:grpSpPr>
        <p:pic>
          <p:nvPicPr>
            <p:cNvPr id="8" name="Picture 3" descr="C:\Documents and Settings\Administrator\My Documents\Dropbox\Paper\JEM\Figure_7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838200"/>
              <a:ext cx="8153400" cy="5438254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114800" y="838200"/>
              <a:ext cx="592920" cy="291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ea typeface="ＭＳ Ｐゴシック" charset="0"/>
                </a:rPr>
                <a:t>2010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9422189" y="1199701"/>
            <a:ext cx="2382762" cy="261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0" dirty="0">
                <a:solidFill>
                  <a:prstClr val="black"/>
                </a:solidFill>
              </a:rPr>
              <a:t>Community Forestry in Nepal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5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60" y="166822"/>
            <a:ext cx="11467639" cy="868240"/>
          </a:xfrm>
        </p:spPr>
        <p:txBody>
          <a:bodyPr>
            <a:noAutofit/>
          </a:bodyPr>
          <a:lstStyle/>
          <a:p>
            <a:r>
              <a:rPr lang="en-US" sz="3200" dirty="0"/>
              <a:t>Niche &amp; Comparative advantage of Mountains &amp; Highlands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73" y="1311007"/>
            <a:ext cx="7978948" cy="47703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Climatic, biological &amp; natural resource diversity- </a:t>
            </a:r>
            <a:r>
              <a:rPr lang="en-US" sz="3000" dirty="0"/>
              <a:t>unique products &amp; services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Significant comparative advantages to </a:t>
            </a:r>
          </a:p>
          <a:p>
            <a:pPr marL="1143000" lvl="1" indent="-457200"/>
            <a:r>
              <a:rPr lang="en-US" sz="2600" dirty="0"/>
              <a:t>Hydropower, Tourism </a:t>
            </a:r>
          </a:p>
          <a:p>
            <a:pPr marL="1143000" lvl="1" indent="-457200"/>
            <a:r>
              <a:rPr lang="en-US" sz="2600" dirty="0"/>
              <a:t>Horticulture, Timber, medicinal herbs </a:t>
            </a:r>
          </a:p>
          <a:p>
            <a:pPr marL="1143000" lvl="1" indent="-457200"/>
            <a:r>
              <a:rPr lang="en-US" sz="2600" dirty="0"/>
              <a:t>Biodiversity, Indigenous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Mountains are the water towers of the world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22148"/>
          <a:stretch>
            <a:fillRect/>
          </a:stretch>
        </p:blipFill>
        <p:spPr bwMode="auto">
          <a:xfrm>
            <a:off x="8452294" y="1404562"/>
            <a:ext cx="3739706" cy="2184182"/>
          </a:xfrm>
          <a:prstGeom prst="roundRect">
            <a:avLst>
              <a:gd name="adj" fmla="val 791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7421" y="3842072"/>
            <a:ext cx="4069452" cy="2133600"/>
          </a:xfrm>
          <a:prstGeom prst="roundRect">
            <a:avLst>
              <a:gd name="adj" fmla="val 8351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261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645"/>
            <a:ext cx="5755123" cy="640135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4244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7287" y="1277958"/>
            <a:ext cx="9261669" cy="527524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Biodiversity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Mountains support 25% of the planet’s biodiversity,  have  50% of the world’s biodiversity hotspots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32% of global  Protected Areas (PA )are in mountains 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Himalayan  has 488 PAs covering 39% of the region’s terrestrial area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Agrobiodiversity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Six of 20 plant crop species that supply 80% of the world’s food originated in the mountains</a:t>
            </a:r>
          </a:p>
          <a:p>
            <a:pPr>
              <a:spcBef>
                <a:spcPts val="1200"/>
              </a:spcBef>
            </a:pPr>
            <a:r>
              <a:rPr lang="en-GB" sz="2400" dirty="0"/>
              <a:t>Mountains: a source of cultural, spiritual &amp; recreational resources 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956" y="2649438"/>
            <a:ext cx="2628822" cy="1735533"/>
          </a:xfrm>
          <a:prstGeom prst="roundRect">
            <a:avLst>
              <a:gd name="adj" fmla="val 942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956" y="4425283"/>
            <a:ext cx="2628822" cy="1752599"/>
          </a:xfrm>
          <a:prstGeom prst="roundRect">
            <a:avLst>
              <a:gd name="adj" fmla="val 9493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7287" y="117276"/>
            <a:ext cx="8200651" cy="797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Niche &amp; Comparative advantage of Mountains &amp; Highlands  </a:t>
            </a:r>
          </a:p>
        </p:txBody>
      </p:sp>
      <p:pic>
        <p:nvPicPr>
          <p:cNvPr id="6" name="Picture 5" descr="fIGURE_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34578" y="515838"/>
            <a:ext cx="2743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0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191263" y="6377185"/>
            <a:ext cx="8821940" cy="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b-NO" sz="24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Trebuchet MS"/>
                <a:cs typeface="Trebuchet MS"/>
              </a:rPr>
              <a:t>Niche Products for Agribusiness from Mountain  Agroforestry</a:t>
            </a:r>
            <a:r>
              <a:rPr lang="nb-NO" sz="2400" b="0" dirty="0">
                <a:latin typeface="Trebuchet MS"/>
                <a:cs typeface="Trebuchet MS"/>
              </a:rPr>
              <a:t> </a:t>
            </a:r>
            <a:endParaRPr lang="en-US" sz="2400" b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3"/>
            <a:ext cx="12192000" cy="61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N:\KMC\Thaku\Ethnic Photos Regional\Afdghanistan\_DSC5730_Af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2859" r="3845" b="10110"/>
          <a:stretch>
            <a:fillRect/>
          </a:stretch>
        </p:blipFill>
        <p:spPr bwMode="auto">
          <a:xfrm>
            <a:off x="6896100" y="0"/>
            <a:ext cx="28829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N:\KMC\Thaku\Ethnic Photos Regional\Bhutan\_DSC07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7568" r="3305" b="3951"/>
          <a:stretch>
            <a:fillRect/>
          </a:stretch>
        </p:blipFill>
        <p:spPr bwMode="auto">
          <a:xfrm>
            <a:off x="9772650" y="0"/>
            <a:ext cx="24765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N:\KMC\Thaku\Ethnic Photos Regional\India\_DSC84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5167" r="3003" b="6310"/>
          <a:stretch>
            <a:fillRect/>
          </a:stretch>
        </p:blipFill>
        <p:spPr bwMode="auto">
          <a:xfrm>
            <a:off x="9767888" y="3421063"/>
            <a:ext cx="2473325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N:\KMC\Thaku\Ethnic Photos Regional\Myanmar\_DSC75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1018" r="6680" b="8679"/>
          <a:stretch>
            <a:fillRect/>
          </a:stretch>
        </p:blipFill>
        <p:spPr bwMode="auto">
          <a:xfrm>
            <a:off x="0" y="4760913"/>
            <a:ext cx="290195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N:\KMC\Thaku\Ethnic Photos Regional\Nepal\F10000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7883" b="12318"/>
          <a:stretch>
            <a:fillRect/>
          </a:stretch>
        </p:blipFill>
        <p:spPr bwMode="auto">
          <a:xfrm>
            <a:off x="2897188" y="0"/>
            <a:ext cx="40052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N:\KMC\Thaku\Ethnic Photos Regional\Pakistan\_DSC197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8385" b="9698"/>
          <a:stretch>
            <a:fillRect/>
          </a:stretch>
        </p:blipFill>
        <p:spPr bwMode="auto">
          <a:xfrm>
            <a:off x="4725988" y="2316163"/>
            <a:ext cx="21828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N:\KMC\Thaku\Ethnic Photos Regional\Myanmar\_DSC759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932" r="-610" b="13019"/>
          <a:stretch>
            <a:fillRect/>
          </a:stretch>
        </p:blipFill>
        <p:spPr bwMode="auto">
          <a:xfrm>
            <a:off x="2901950" y="2316163"/>
            <a:ext cx="18891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4" descr="N:\KMC\Thaku\Ethnic Photos Regional\Bhutan\_DSC109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15788" r="3185" b="8141"/>
          <a:stretch>
            <a:fillRect/>
          </a:stretch>
        </p:blipFill>
        <p:spPr bwMode="auto">
          <a:xfrm>
            <a:off x="2894013" y="4764088"/>
            <a:ext cx="40100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6" descr="N:\KMC\Thaku\Ethnic Photos Regional\India\_DSC052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r="4065" b="38892"/>
          <a:stretch>
            <a:fillRect/>
          </a:stretch>
        </p:blipFill>
        <p:spPr bwMode="auto">
          <a:xfrm>
            <a:off x="0" y="0"/>
            <a:ext cx="29019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" descr="N:\KMC\Thaku\Ethnic Photos Regional\China\_DSC808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 r="24384" b="1999"/>
          <a:stretch>
            <a:fillRect/>
          </a:stretch>
        </p:blipFill>
        <p:spPr bwMode="auto">
          <a:xfrm>
            <a:off x="0" y="2316163"/>
            <a:ext cx="2901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N:\KMC\Thaku\Ethnic Photos Regional\Bangladesh\_DSC667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3136" r="12683" b="10545"/>
          <a:stretch>
            <a:fillRect/>
          </a:stretch>
        </p:blipFill>
        <p:spPr bwMode="auto">
          <a:xfrm>
            <a:off x="6896100" y="2311400"/>
            <a:ext cx="28829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583894" y="5635605"/>
            <a:ext cx="10795608" cy="954107"/>
          </a:xfrm>
          <a:prstGeom prst="rect">
            <a:avLst/>
          </a:prstGeom>
          <a:solidFill>
            <a:srgbClr val="0000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j-lt"/>
                <a:cs typeface="Trebuchet MS"/>
              </a:rPr>
              <a:t>Mountain and Highlands are home to many tribal &amp; indigenous peoples: Langue's &amp;  Cultural Diversity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Trebuchet MS"/>
              </a:rPr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32074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472" y="0"/>
            <a:ext cx="11023295" cy="868240"/>
          </a:xfrm>
        </p:spPr>
        <p:txBody>
          <a:bodyPr>
            <a:normAutofit/>
          </a:bodyPr>
          <a:lstStyle/>
          <a:p>
            <a:r>
              <a:rPr lang="en-US" sz="3600" dirty="0"/>
              <a:t>Growing Environmental &amp; Social Risks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20" y="1013552"/>
            <a:ext cx="9208561" cy="518212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Conventional economic model failed  to sustain economic growth, reduce poverty, protect environment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High carbon emissions, climate change, accelerated melting of glaciers, Sea Level Rise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Resource depletion, loss of biodiversity, energy crisis, water shortage, food insecurity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Persistent poverty &amp; growing inequality 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Economic inequality reinforces inequalities between regions, ethnicity, race, caste- leading to protracted conflicts </a:t>
            </a:r>
          </a:p>
          <a:p>
            <a:pPr lvl="1"/>
            <a:endParaRPr lang="en-US" sz="2600" dirty="0"/>
          </a:p>
        </p:txBody>
      </p:sp>
      <p:pic>
        <p:nvPicPr>
          <p:cNvPr id="1026" name="Picture 2" descr="C:\Users\golam.ICIMOD\Desktop\GE Photos\Golam\04180006.JPG"/>
          <p:cNvPicPr>
            <a:picLocks noChangeAspect="1" noChangeArrowheads="1"/>
          </p:cNvPicPr>
          <p:nvPr/>
        </p:nvPicPr>
        <p:blipFill>
          <a:blip r:embed="rId3" cstate="print"/>
          <a:srcRect l="4571"/>
          <a:stretch>
            <a:fillRect/>
          </a:stretch>
        </p:blipFill>
        <p:spPr bwMode="auto">
          <a:xfrm>
            <a:off x="9516296" y="3302761"/>
            <a:ext cx="2498996" cy="1964029"/>
          </a:xfrm>
          <a:prstGeom prst="rect">
            <a:avLst/>
          </a:prstGeom>
          <a:noFill/>
        </p:spPr>
      </p:pic>
      <p:pic>
        <p:nvPicPr>
          <p:cNvPr id="9" name="Picture 8" descr="Smoke"/>
          <p:cNvPicPr>
            <a:picLocks noChangeAspect="1" noChangeArrowheads="1"/>
          </p:cNvPicPr>
          <p:nvPr/>
        </p:nvPicPr>
        <p:blipFill>
          <a:blip r:embed="rId4"/>
          <a:srcRect r="27513"/>
          <a:stretch>
            <a:fillRect/>
          </a:stretch>
        </p:blipFill>
        <p:spPr bwMode="auto">
          <a:xfrm>
            <a:off x="9612963" y="701249"/>
            <a:ext cx="2305662" cy="2601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rgbClr val="808080"/>
            </a:outerShdw>
          </a:effectLst>
        </p:spPr>
      </p:pic>
      <p:pic>
        <p:nvPicPr>
          <p:cNvPr id="10" name="Picture 4" descr="C:\Documents and Settings\user\Desktop\FAOphoto\DSCN3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82" y="4595066"/>
            <a:ext cx="2697024" cy="179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7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49274" y="1167787"/>
            <a:ext cx="11094085" cy="499064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4" y="277885"/>
            <a:ext cx="11415678" cy="694481"/>
          </a:xfrm>
        </p:spPr>
        <p:txBody>
          <a:bodyPr/>
          <a:lstStyle/>
          <a:p>
            <a:r>
              <a:rPr lang="en-US" sz="3600" dirty="0"/>
              <a:t>Multidimensional poverty: Mountain vs National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001750"/>
              </p:ext>
            </p:extLst>
          </p:nvPr>
        </p:nvGraphicFramePr>
        <p:xfrm>
          <a:off x="549274" y="972366"/>
          <a:ext cx="10743015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357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429" y="186113"/>
            <a:ext cx="11094720" cy="694481"/>
          </a:xfrm>
        </p:spPr>
        <p:txBody>
          <a:bodyPr/>
          <a:lstStyle/>
          <a:p>
            <a:r>
              <a:rPr lang="en-US" dirty="0"/>
              <a:t>China  - Rural Mountain Poverty 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7624977"/>
              </p:ext>
            </p:extLst>
          </p:nvPr>
        </p:nvGraphicFramePr>
        <p:xfrm>
          <a:off x="451691" y="1120463"/>
          <a:ext cx="10994833" cy="573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4641350"/>
      </p:ext>
    </p:extLst>
  </p:cSld>
  <p:clrMapOvr>
    <a:masterClrMapping/>
  </p:clrMapOvr>
</p:sld>
</file>

<file path=ppt/theme/theme1.xml><?xml version="1.0" encoding="utf-8"?>
<a:theme xmlns:a="http://schemas.openxmlformats.org/drawingml/2006/main" name="ICIMOD_Theme_Green">
  <a:themeElements>
    <a:clrScheme name="ICIMOD ">
      <a:dk1>
        <a:srgbClr val="333033"/>
      </a:dk1>
      <a:lt1>
        <a:srgbClr val="FFFFFF"/>
      </a:lt1>
      <a:dk2>
        <a:srgbClr val="A9A9A9"/>
      </a:dk2>
      <a:lt2>
        <a:srgbClr val="E7E6E6"/>
      </a:lt2>
      <a:accent1>
        <a:srgbClr val="056CB6"/>
      </a:accent1>
      <a:accent2>
        <a:srgbClr val="49B349"/>
      </a:accent2>
      <a:accent3>
        <a:srgbClr val="FDB714"/>
      </a:accent3>
      <a:accent4>
        <a:srgbClr val="ED1A3B"/>
      </a:accent4>
      <a:accent5>
        <a:srgbClr val="00ACC6"/>
      </a:accent5>
      <a:accent6>
        <a:srgbClr val="7F5B43"/>
      </a:accent6>
      <a:hlink>
        <a:srgbClr val="056CB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IMOD Green Template.pptx" id="{8CA709E8-F7F7-43D1-9996-E980A02A0F8B}" vid="{DA43EC71-F76E-48DA-95B7-2AF705C49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ICIMOD Green Template</Template>
  <TotalTime>5532</TotalTime>
  <Words>1258</Words>
  <Application>Microsoft Office PowerPoint</Application>
  <PresentationFormat>Widescreen</PresentationFormat>
  <Paragraphs>160</Paragraphs>
  <Slides>30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Century Gothic</vt:lpstr>
      <vt:lpstr>Futura Std Light</vt:lpstr>
      <vt:lpstr>Futura Std Medium</vt:lpstr>
      <vt:lpstr>Source Serif Pro</vt:lpstr>
      <vt:lpstr>Times New Roman</vt:lpstr>
      <vt:lpstr>Trebuchet MS</vt:lpstr>
      <vt:lpstr>ICIMOD_Theme_Green</vt:lpstr>
      <vt:lpstr>Bitmap Image</vt:lpstr>
      <vt:lpstr>Alternative Development for Sustainable Development of Mountain and Highland  Areas</vt:lpstr>
      <vt:lpstr>Characteristics of Mountains and Highlands</vt:lpstr>
      <vt:lpstr>Niche &amp; Comparative advantage of Mountains &amp; Highlands </vt:lpstr>
      <vt:lpstr>Niche &amp; Comparative advantage of Mountains &amp; Highlands  </vt:lpstr>
      <vt:lpstr>PowerPoint Presentation</vt:lpstr>
      <vt:lpstr>PowerPoint Presentation</vt:lpstr>
      <vt:lpstr>Growing Environmental &amp; Social Risks   </vt:lpstr>
      <vt:lpstr>Multidimensional poverty: Mountain vs National</vt:lpstr>
      <vt:lpstr>China  - Rural Mountain Poverty </vt:lpstr>
      <vt:lpstr>China- Mountain Poverty</vt:lpstr>
      <vt:lpstr>India – Mountain Poverty (Income) </vt:lpstr>
      <vt:lpstr>Myanmar –Multidimensional Poverty </vt:lpstr>
      <vt:lpstr>Challenges to sustainable development </vt:lpstr>
      <vt:lpstr>Pathways to sustainable development  </vt:lpstr>
      <vt:lpstr>PowerPoint Presentation</vt:lpstr>
      <vt:lpstr>Harnessing Hydropower for Clean Energy: Bhutan    </vt:lpstr>
      <vt:lpstr>Horticulture based development in Himachal Pradesh, India </vt:lpstr>
      <vt:lpstr>India – Mountain Poverty (Income) </vt:lpstr>
      <vt:lpstr>Organic agriculture in Sikkim, India</vt:lpstr>
      <vt:lpstr>High value nutritious crops: High Mountain of Nepal  </vt:lpstr>
      <vt:lpstr>Trout farming in Terraces in Nepal </vt:lpstr>
      <vt:lpstr>PowerPoint Presentation</vt:lpstr>
      <vt:lpstr>PowerPoint Presentation</vt:lpstr>
      <vt:lpstr>Diversification of high value cash crops</vt:lpstr>
      <vt:lpstr>Diversifying livelihoods: Off-farm activities </vt:lpstr>
      <vt:lpstr>Tourism  </vt:lpstr>
      <vt:lpstr>Trophy Hunting in Chitral, Pakistan </vt:lpstr>
      <vt:lpstr>Integration of REDD+ in forest management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Golam Rasul</dc:creator>
  <cp:lastModifiedBy>Khrongyoth Ut-Inkaew</cp:lastModifiedBy>
  <cp:revision>72</cp:revision>
  <dcterms:created xsi:type="dcterms:W3CDTF">2019-12-18T05:02:59Z</dcterms:created>
  <dcterms:modified xsi:type="dcterms:W3CDTF">2019-12-25T06:02:29Z</dcterms:modified>
</cp:coreProperties>
</file>