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65" r:id="rId5"/>
    <p:sldId id="263" r:id="rId6"/>
    <p:sldId id="268" r:id="rId7"/>
    <p:sldId id="267" r:id="rId8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84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253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408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965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743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215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0659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64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7131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7044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611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7809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2413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4737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6391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3" y="1220756"/>
            <a:ext cx="3312368" cy="4416491"/>
            <a:chOff x="5112060" y="1203598"/>
            <a:chExt cx="3312368" cy="3312368"/>
          </a:xfrm>
          <a:effectLst>
            <a:outerShdw blurRad="190500" dist="50800" dir="5400000" algn="ctr" rotWithShape="0">
              <a:srgbClr val="000000">
                <a:alpha val="98000"/>
              </a:srgbClr>
            </a:outerShdw>
          </a:effectLst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1" y="2564905"/>
            <a:ext cx="3168352" cy="131925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1" y="3853683"/>
            <a:ext cx="3168352" cy="63143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2497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064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105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185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021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056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810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290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10A90-27CB-459D-8006-6D08EB0F7DD7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2491-8E88-4AF6-9D28-D73127E4BC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38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A2360-3BEB-49E2-954D-80A8FCA8AD94}" type="datetimeFigureOut">
              <a:rPr lang="th-TH" smtClean="0"/>
              <a:t>22/12/62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467-667E-42E4-80E8-6DBE673E4C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650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9816" y="1844824"/>
            <a:ext cx="7772400" cy="8640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Panel Discussion </a:t>
            </a:r>
            <a:endParaRPr lang="th-TH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5760" y="2609528"/>
            <a:ext cx="8892480" cy="424847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4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Socio-Economic and Marketing Sustainability</a:t>
            </a:r>
          </a:p>
          <a:p>
            <a:pPr>
              <a:lnSpc>
                <a:spcPct val="170000"/>
              </a:lnSpc>
            </a:pP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under</a:t>
            </a:r>
            <a:r>
              <a:rPr lang="en-US" sz="4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Alternative Development</a:t>
            </a:r>
            <a:endParaRPr lang="th-TH" sz="4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991C2-3569-48ED-87CA-F24ED5A6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0"/>
            <a:ext cx="3024336" cy="17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7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1693766" cy="962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3767" y="809858"/>
            <a:ext cx="74502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b="1" dirty="0">
                <a:solidFill>
                  <a:srgbClr val="0070C0"/>
                </a:solidFill>
                <a:latin typeface="Calibri" panose="020F0502020204030204"/>
                <a:ea typeface="Times New Roman" panose="02020603050405020304" pitchFamily="18" charset="0"/>
                <a:cs typeface="Cordia New" panose="020B0304020202020204" pitchFamily="34" charset="-34"/>
              </a:rPr>
              <a:t>Panel Discussion – Socio-Economic  and Marketing  Sustainability under Alternative Development</a:t>
            </a:r>
            <a:endParaRPr lang="th-TH" sz="2700" dirty="0">
              <a:solidFill>
                <a:srgbClr val="0070C0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767" y="1457934"/>
            <a:ext cx="68133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500" b="1" u="sng" dirty="0">
                <a:solidFill>
                  <a:srgbClr val="70AD47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Panelists</a:t>
            </a:r>
            <a:r>
              <a:rPr lang="en-US" sz="1500" b="1" dirty="0">
                <a:solidFill>
                  <a:srgbClr val="70AD47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1500" dirty="0">
                <a:solidFill>
                  <a:srgbClr val="70AD47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 farmers from RPF and HRDI, Thailand, Myanmar and Lao PDR</a:t>
            </a:r>
            <a:endParaRPr lang="th-TH" sz="3600" dirty="0">
              <a:solidFill>
                <a:srgbClr val="70AD47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5" y="4092704"/>
            <a:ext cx="2620974" cy="553998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none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Dr. </a:t>
            </a:r>
            <a:r>
              <a:rPr lang="en-US" sz="15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Anchan</a:t>
            </a:r>
            <a:r>
              <a:rPr lang="en-US" sz="15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Chompupoung</a:t>
            </a:r>
            <a:endParaRPr lang="en-US" sz="1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/>
            <a:endParaRPr lang="th-TH" sz="1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65" y="4729948"/>
            <a:ext cx="2602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Director, Royal Project Foundation Office, Chiang Mai</a:t>
            </a:r>
            <a:endParaRPr lang="th-TH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0122" y="4084841"/>
            <a:ext cx="2403543" cy="553998"/>
          </a:xfrm>
          <a:prstGeom prst="rect">
            <a:avLst/>
          </a:prstGeom>
          <a:solidFill>
            <a:srgbClr val="9AD1E3"/>
          </a:solidFill>
          <a:ln>
            <a:noFill/>
          </a:ln>
        </p:spPr>
        <p:txBody>
          <a:bodyPr wrap="none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Mr. </a:t>
            </a:r>
            <a:r>
              <a:rPr lang="en-US" sz="15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Suchat</a:t>
            </a:r>
            <a:r>
              <a:rPr lang="en-US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Ramarch</a:t>
            </a:r>
            <a:r>
              <a:rPr lang="en-US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defTabSz="685800"/>
            <a:endParaRPr lang="en-US" sz="15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1396" y="4084841"/>
            <a:ext cx="2203696" cy="553998"/>
          </a:xfrm>
          <a:prstGeom prst="rect">
            <a:avLst/>
          </a:prstGeom>
          <a:solidFill>
            <a:srgbClr val="028090"/>
          </a:solidFill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Prof. Emeritus </a:t>
            </a:r>
            <a:br>
              <a:rPr lang="en-US" sz="15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</a:t>
            </a:r>
            <a:r>
              <a:rPr lang="en-US" sz="15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Kraisid</a:t>
            </a:r>
            <a:r>
              <a:rPr lang="en-US" sz="15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Tontisirin</a:t>
            </a:r>
            <a:endParaRPr lang="en-US" sz="1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2949" y="4746837"/>
            <a:ext cx="2174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Senator: Health Care  and  Malnutrition </a:t>
            </a:r>
            <a:endParaRPr lang="th-TH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49232" y="4088145"/>
            <a:ext cx="1904133" cy="507831"/>
          </a:xfrm>
          <a:prstGeom prst="rect">
            <a:avLst/>
          </a:prstGeom>
          <a:solidFill>
            <a:srgbClr val="9AD1E3"/>
          </a:solidFill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Assist. Prof.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</a:t>
            </a:r>
            <a:r>
              <a:rPr lang="en-US" sz="13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Sapit</a:t>
            </a:r>
            <a:r>
              <a:rPr lang="en-US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Diloksumpun</a:t>
            </a:r>
            <a:r>
              <a:rPr lang="en-US" sz="13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3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55589" y="4598964"/>
            <a:ext cx="1904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Kasetsart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University: Community Forest Conservation and Development</a:t>
            </a:r>
            <a:endParaRPr lang="th-TH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65" y="5396155"/>
            <a:ext cx="9144000" cy="629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>
              <a:lnSpc>
                <a:spcPct val="97000"/>
              </a:lnSpc>
              <a:spcAft>
                <a:spcPts val="750"/>
              </a:spcAft>
            </a:pPr>
            <a:r>
              <a:rPr lang="en-US" sz="2100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Moderator</a:t>
            </a:r>
            <a:r>
              <a:rPr lang="en-US" sz="21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Assoc.Prof.Dr</a:t>
            </a:r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Avorn</a:t>
            </a:r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Opatpatanakit</a:t>
            </a:r>
            <a:r>
              <a:rPr lang="en-US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500" spc="-15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Vice President, Research and Academic Services, Chiang Mai University</a:t>
            </a:r>
            <a:endParaRPr lang="en-US" sz="15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505" y="1879219"/>
            <a:ext cx="28478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Marketing and Logistics Development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94130" y="1866379"/>
            <a:ext cx="20490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Marketing Strategy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0122" y="4633155"/>
            <a:ext cx="2422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Executive Vice President, Non-Oil Retail Business PTT Oil and Retail Business Public Company Limited</a:t>
            </a:r>
            <a:endParaRPr lang="th-TH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46103" y="1886546"/>
            <a:ext cx="20778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Care  and  Malnutrition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7114030" y="1798555"/>
            <a:ext cx="203933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Forest Conservation and Development</a:t>
            </a:r>
            <a:r>
              <a:rPr lang="th-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F1454-BFB7-4210-8C5F-2FCEC606A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83"/>
          <a:stretch/>
        </p:blipFill>
        <p:spPr>
          <a:xfrm>
            <a:off x="2668458" y="2241495"/>
            <a:ext cx="2280940" cy="18220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7E58889-A3E3-4EC1-8142-B2C0368D8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78" y="2124354"/>
            <a:ext cx="2941355" cy="19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EE9065-9E98-4383-AD03-5B2D741CB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260" y="2235666"/>
            <a:ext cx="1843347" cy="18433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1D6B48-9189-4F8F-AC85-1A7FF19EAE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58" t="8671" r="4242" b="33283"/>
          <a:stretch/>
        </p:blipFill>
        <p:spPr>
          <a:xfrm>
            <a:off x="255801" y="2247326"/>
            <a:ext cx="2044016" cy="18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6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4907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75297" y="-172010"/>
            <a:ext cx="3798352" cy="227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Dr.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Anchan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Chompupoung</a:t>
            </a:r>
            <a:endParaRPr lang="en-US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6" name="Rectangle 55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57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276FFA0C-3C4E-410A-AC98-939EE9B92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3" t="5800" r="7249" b="36298"/>
          <a:stretch/>
        </p:blipFill>
        <p:spPr>
          <a:xfrm>
            <a:off x="6358020" y="132379"/>
            <a:ext cx="2664297" cy="2677657"/>
          </a:xfrm>
          <a:prstGeom prst="rect">
            <a:avLst/>
          </a:prstGeom>
        </p:spPr>
      </p:pic>
      <p:sp>
        <p:nvSpPr>
          <p:cNvPr id="88" name="Rectangle 79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2"/>
            <a:ext cx="455228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สี่เหลี่ยมผืนผ้า 1">
            <a:extLst>
              <a:ext uri="{FF2B5EF4-FFF2-40B4-BE49-F238E27FC236}">
                <a16:creationId xmlns:a16="http://schemas.microsoft.com/office/drawing/2014/main" id="{E949EBD2-5BF9-4884-8D03-5F06DFF22FCB}"/>
              </a:ext>
            </a:extLst>
          </p:cNvPr>
          <p:cNvSpPr/>
          <p:nvPr/>
        </p:nvSpPr>
        <p:spPr>
          <a:xfrm>
            <a:off x="427752" y="1709766"/>
            <a:ext cx="6563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Head of Research and Development Division, Royal Project Foundation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Assistant Director, Royal Project Foundation, Chiang Mai Office</a:t>
            </a:r>
          </a:p>
          <a:p>
            <a:endParaRPr lang="en-US" sz="24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9210CD5-D3C9-4285-8C5B-2BAE974EBEDB}"/>
              </a:ext>
            </a:extLst>
          </p:cNvPr>
          <p:cNvSpPr/>
          <p:nvPr/>
        </p:nvSpPr>
        <p:spPr>
          <a:xfrm>
            <a:off x="891533" y="6307668"/>
            <a:ext cx="9482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“Marketing and Logistic Development”</a:t>
            </a:r>
            <a:endParaRPr lang="th-TH" b="1" dirty="0">
              <a:solidFill>
                <a:srgbClr val="FF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สี่เหลี่ยมผืนผ้า 1">
            <a:extLst>
              <a:ext uri="{FF2B5EF4-FFF2-40B4-BE49-F238E27FC236}">
                <a16:creationId xmlns:a16="http://schemas.microsoft.com/office/drawing/2014/main" id="{CF9870E6-4F8C-4F1F-8114-9C1DFD227AA4}"/>
              </a:ext>
            </a:extLst>
          </p:cNvPr>
          <p:cNvSpPr/>
          <p:nvPr/>
        </p:nvSpPr>
        <p:spPr>
          <a:xfrm>
            <a:off x="403150" y="3972233"/>
            <a:ext cx="8924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 and Development Sub-committee, Highland Research and Development Institute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Academic Committee: Good Agricultural Practices for Food Crop. (TAS 9001-2013)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National Bureau of Agricultural Commodity and Food Standards, Ministry of Agriculture and Cooperatives</a:t>
            </a:r>
          </a:p>
        </p:txBody>
      </p:sp>
      <p:sp>
        <p:nvSpPr>
          <p:cNvPr id="91" name="สี่เหลี่ยมผืนผ้า 1">
            <a:extLst>
              <a:ext uri="{FF2B5EF4-FFF2-40B4-BE49-F238E27FC236}">
                <a16:creationId xmlns:a16="http://schemas.microsoft.com/office/drawing/2014/main" id="{2996C853-5C6A-492C-8B72-F6335D2015F5}"/>
              </a:ext>
            </a:extLst>
          </p:cNvPr>
          <p:cNvSpPr/>
          <p:nvPr/>
        </p:nvSpPr>
        <p:spPr>
          <a:xfrm>
            <a:off x="403150" y="3362054"/>
            <a:ext cx="8442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Board of Directors, Doi Kham Food Products Co., Ltd</a:t>
            </a:r>
          </a:p>
          <a:p>
            <a:endParaRPr lang="en-US" sz="24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5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4907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5228" y="634716"/>
            <a:ext cx="4949070" cy="227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Mr.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Suchat</a:t>
            </a:r>
            <a:r>
              <a:rPr lang="en-US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Ramarch</a:t>
            </a:r>
            <a:endParaRPr lang="en-US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590A6AA-DC04-446C-A0F8-739024910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9" r="5068" b="-1"/>
          <a:stretch/>
        </p:blipFill>
        <p:spPr>
          <a:xfrm>
            <a:off x="5280790" y="311618"/>
            <a:ext cx="3529205" cy="272458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2"/>
            <a:ext cx="455228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ชื่อเรื่องรอง 2">
            <a:extLst>
              <a:ext uri="{FF2B5EF4-FFF2-40B4-BE49-F238E27FC236}">
                <a16:creationId xmlns:a16="http://schemas.microsoft.com/office/drawing/2014/main" id="{9B34AE00-C3B4-4ACF-8433-9882741B1678}"/>
              </a:ext>
            </a:extLst>
          </p:cNvPr>
          <p:cNvSpPr txBox="1">
            <a:spLocks/>
          </p:cNvSpPr>
          <p:nvPr/>
        </p:nvSpPr>
        <p:spPr>
          <a:xfrm>
            <a:off x="441160" y="3228478"/>
            <a:ext cx="8892480" cy="4248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Senior Executive Vice President, Non-Oil Retail Business PTT Oil and Retail Business Public Company Limited</a:t>
            </a:r>
          </a:p>
          <a:p>
            <a:r>
              <a:rPr lang="en-US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Business Manager, Café </a:t>
            </a:r>
            <a:r>
              <a:rPr lang="en-US" sz="2400" b="1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Amezon</a:t>
            </a:r>
            <a:endParaRPr lang="en-US" sz="24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Marketing Manager, government and private sector</a:t>
            </a:r>
          </a:p>
          <a:p>
            <a:r>
              <a:rPr lang="en-US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Trainings: TLCA Executive Development Program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Director Certification Program (DCP)</a:t>
            </a:r>
            <a:endParaRPr lang="en-US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“Green Marketing Strategy”</a:t>
            </a:r>
            <a:endParaRPr lang="th-TH" b="1" dirty="0">
              <a:solidFill>
                <a:srgbClr val="FF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2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2CB7B99-EF7B-4B50-85F9-BD6639D8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4907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83679" y="-619168"/>
            <a:ext cx="6112204" cy="227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Professor Emeritus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Kraisid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Tontisirin,M.D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., PhD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B501860-732B-4F81-B802-0BC136227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7AEEE40F-5C8B-41BA-99C7-93C0B4F0E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BFD7D304-78CD-4FA4-9CC1-A9AF2DEEF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CB485B10-A976-48D3-8B25-66AE766D2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92D136E2-0A2B-4F92-8CD0-4A4627B56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599F940C-EF42-4439-BE4F-5145445B1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B036AE7A-1B5B-43A6-951B-1819EEA88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098787F-1ACB-4460-B580-83F0A0121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A3440DA-DA3B-4B20-A990-F540267E0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C336D65B-E377-4439-B6C0-E3D045D7D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BEB6753F-2024-4BCE-9A02-A1C6031BC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4D3283F2-5307-46FF-BB1B-39769D1EA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EEE26DD7-4392-4D58-93D0-2C9A8DBE7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9B470E57-93D2-4139-ABBE-B4A000516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92C2E4C2-ED9D-49E8-B3E2-5EAF36930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3C50CAEF-FA0F-4879-941E-BD6614272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4A9FD627-D2FF-43AC-92A2-1C51E987F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00855280-04D6-4350-8EEB-9FC1D5DE9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DD1AEAC2-2591-4A29-8BFA-DB32DCDC5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62BBAD1B-3F45-400B-9E7F-196FCE72A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2E39B33C-A679-45B1-A095-279FEAB8F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A22B8488-3314-4A15-B229-B7678737C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r="3012" b="-4"/>
          <a:stretch/>
        </p:blipFill>
        <p:spPr bwMode="auto">
          <a:xfrm>
            <a:off x="5699252" y="-24814"/>
            <a:ext cx="3771109" cy="27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สี่เหลี่ยมผืนผ้า 3">
            <a:extLst>
              <a:ext uri="{FF2B5EF4-FFF2-40B4-BE49-F238E27FC236}">
                <a16:creationId xmlns:a16="http://schemas.microsoft.com/office/drawing/2014/main" id="{C887AD1F-F8A1-4479-9A22-E62C1242A35C}"/>
              </a:ext>
            </a:extLst>
          </p:cNvPr>
          <p:cNvSpPr/>
          <p:nvPr/>
        </p:nvSpPr>
        <p:spPr>
          <a:xfrm>
            <a:off x="332478" y="899948"/>
            <a:ext cx="8989640" cy="603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Senator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Senior Advisor, Institute of Nutrition, </a:t>
            </a:r>
            <a:b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Mahidol University (INMU)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Chairman of </a:t>
            </a:r>
            <a:r>
              <a:rPr lang="en-US" sz="2000" b="1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Mahidol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University Council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Vice President of </a:t>
            </a:r>
            <a:r>
              <a:rPr lang="en-US" sz="2000" b="1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Mahidol</a:t>
            </a: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University on Planning and Research from 1987-1991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member of the National Food Committee, and the Chairman of the Planning Committee for the Strategic Framework for Food management of Thailand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Director of Food and Nutrition Division, FAO from 2000-2006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Director of INMU from 1991-1999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Having received numerous recognitions and awards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“Sustainable Highland Development: Health cares and nutrition” </a:t>
            </a:r>
          </a:p>
        </p:txBody>
      </p:sp>
    </p:spTree>
    <p:extLst>
      <p:ext uri="{BB962C8B-B14F-4D97-AF65-F5344CB8AC3E}">
        <p14:creationId xmlns:p14="http://schemas.microsoft.com/office/powerpoint/2010/main" val="413827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2CB7B99-EF7B-4B50-85F9-BD6639D8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94907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6399" y="-547997"/>
            <a:ext cx="6001270" cy="227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Assistant Professor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Dr.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Sapit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DILOKSUMPUN</a:t>
            </a:r>
            <a:endParaRPr lang="th-TH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B501860-732B-4F81-B802-0BC136227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7AEEE40F-5C8B-41BA-99C7-93C0B4F0E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BFD7D304-78CD-4FA4-9CC1-A9AF2DEEF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CB485B10-A976-48D3-8B25-66AE766D2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92D136E2-0A2B-4F92-8CD0-4A4627B56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599F940C-EF42-4439-BE4F-5145445B1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B036AE7A-1B5B-43A6-951B-1819EEA88C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098787F-1ACB-4460-B580-83F0A0121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A3440DA-DA3B-4B20-A990-F540267E0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C336D65B-E377-4439-B6C0-E3D045D7D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BEB6753F-2024-4BCE-9A02-A1C6031BC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4D3283F2-5307-46FF-BB1B-39769D1EA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id="{EEE26DD7-4392-4D58-93D0-2C9A8DBE7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9B470E57-93D2-4139-ABBE-B4A000516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92C2E4C2-ED9D-49E8-B3E2-5EAF36930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3C50CAEF-FA0F-4879-941E-BD6614272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4A9FD627-D2FF-43AC-92A2-1C51E987F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00855280-04D6-4350-8EEB-9FC1D5DE9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DD1AEAC2-2591-4A29-8BFA-DB32DCDC5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62BBAD1B-3F45-400B-9E7F-196FCE72A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2E39B33C-A679-45B1-A095-279FEAB8F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A486CB8-B645-4231-9575-46E8E95FE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56" y="102765"/>
            <a:ext cx="2497457" cy="2497457"/>
          </a:xfrm>
          <a:prstGeom prst="rect">
            <a:avLst/>
          </a:prstGeom>
        </p:spPr>
      </p:pic>
      <p:sp>
        <p:nvSpPr>
          <p:cNvPr id="32" name="สี่เหลี่ยมผืนผ้า 1">
            <a:extLst>
              <a:ext uri="{FF2B5EF4-FFF2-40B4-BE49-F238E27FC236}">
                <a16:creationId xmlns:a16="http://schemas.microsoft.com/office/drawing/2014/main" id="{931B9ECC-239F-4BCB-9F6D-6092D9215F99}"/>
              </a:ext>
            </a:extLst>
          </p:cNvPr>
          <p:cNvSpPr/>
          <p:nvPr/>
        </p:nvSpPr>
        <p:spPr>
          <a:xfrm>
            <a:off x="631529" y="1614644"/>
            <a:ext cx="8568952" cy="517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Background: M.Sc. (Forestry), </a:t>
            </a:r>
            <a:br>
              <a:rPr lang="en-US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Ph.D. (Biological Science)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Head of Department of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Silviculture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Faculty of Forestry,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Kasetsart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University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Researcher, Royal Forest Department, 1992-2002</a:t>
            </a:r>
          </a:p>
          <a:p>
            <a:pPr marL="166688" indent="-1666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Senior Researcher, Department of National Parks, Wildlife and Plant Conservation, 2002-2006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“Community Forest Conservation and Development”</a:t>
            </a:r>
          </a:p>
        </p:txBody>
      </p:sp>
    </p:spTree>
    <p:extLst>
      <p:ext uri="{BB962C8B-B14F-4D97-AF65-F5344CB8AC3E}">
        <p14:creationId xmlns:p14="http://schemas.microsoft.com/office/powerpoint/2010/main" val="282591790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443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ชุดรูปแบบของ Office</vt:lpstr>
      <vt:lpstr>Office Theme</vt:lpstr>
      <vt:lpstr>Panel Discussion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Discussion</dc:title>
  <dc:creator>Arvorn</dc:creator>
  <cp:lastModifiedBy>Administrator</cp:lastModifiedBy>
  <cp:revision>26</cp:revision>
  <cp:lastPrinted>2019-12-22T07:18:14Z</cp:lastPrinted>
  <dcterms:created xsi:type="dcterms:W3CDTF">2019-12-21T13:45:11Z</dcterms:created>
  <dcterms:modified xsi:type="dcterms:W3CDTF">2019-12-22T07:20:29Z</dcterms:modified>
</cp:coreProperties>
</file>