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17" r:id="rId2"/>
    <p:sldId id="389" r:id="rId3"/>
    <p:sldId id="421" r:id="rId4"/>
    <p:sldId id="343" r:id="rId5"/>
    <p:sldId id="417" r:id="rId6"/>
    <p:sldId id="393" r:id="rId7"/>
    <p:sldId id="402" r:id="rId8"/>
    <p:sldId id="409" r:id="rId9"/>
    <p:sldId id="337" r:id="rId10"/>
    <p:sldId id="358" r:id="rId11"/>
    <p:sldId id="403" r:id="rId12"/>
    <p:sldId id="375" r:id="rId13"/>
    <p:sldId id="383" r:id="rId14"/>
    <p:sldId id="413" r:id="rId15"/>
    <p:sldId id="376" r:id="rId16"/>
    <p:sldId id="415" r:id="rId17"/>
    <p:sldId id="407" r:id="rId18"/>
    <p:sldId id="412" r:id="rId19"/>
    <p:sldId id="404" r:id="rId20"/>
    <p:sldId id="331" r:id="rId21"/>
    <p:sldId id="364" r:id="rId22"/>
    <p:sldId id="392" r:id="rId23"/>
    <p:sldId id="416" r:id="rId24"/>
    <p:sldId id="320" r:id="rId25"/>
    <p:sldId id="422" r:id="rId26"/>
    <p:sldId id="362" r:id="rId27"/>
    <p:sldId id="418" r:id="rId28"/>
    <p:sldId id="419" r:id="rId29"/>
    <p:sldId id="316" r:id="rId30"/>
  </p:sldIdLst>
  <p:sldSz cx="9144000" cy="6858000" type="screen4x3"/>
  <p:notesSz cx="6797675" cy="9928225"/>
  <p:defaultTextStyle>
    <a:defPPr>
      <a:defRPr lang="th-TH"/>
    </a:defPPr>
    <a:lvl1pPr marL="0" algn="l" defTabSz="914333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9E77"/>
    <a:srgbClr val="267C63"/>
    <a:srgbClr val="2F997B"/>
    <a:srgbClr val="005EA4"/>
    <a:srgbClr val="FFE389"/>
    <a:srgbClr val="FFD243"/>
    <a:srgbClr val="B3421F"/>
    <a:srgbClr val="CD6E3F"/>
    <a:srgbClr val="DA7652"/>
    <a:srgbClr val="E281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 autoAdjust="0"/>
    <p:restoredTop sz="94629" autoAdjust="0"/>
  </p:normalViewPr>
  <p:slideViewPr>
    <p:cSldViewPr>
      <p:cViewPr varScale="1">
        <p:scale>
          <a:sx n="68" d="100"/>
          <a:sy n="68" d="100"/>
        </p:scale>
        <p:origin x="144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92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explosion val="7"/>
          <c:dPt>
            <c:idx val="0"/>
            <c:bubble3D val="0"/>
            <c:explosion val="0"/>
            <c:extLst>
              <c:ext xmlns:c16="http://schemas.microsoft.com/office/drawing/2014/chart" uri="{C3380CC4-5D6E-409C-BE32-E72D297353CC}">
                <c16:uniqueId val="{00000000-9541-4DEB-BE67-E1C56676B1FF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2-9541-4DEB-BE67-E1C56676B1FF}"/>
              </c:ext>
            </c:extLst>
          </c:dPt>
          <c:dPt>
            <c:idx val="2"/>
            <c:bubble3D val="0"/>
            <c:spPr>
              <a:solidFill>
                <a:srgbClr val="389E77"/>
              </a:solidFill>
            </c:spPr>
            <c:extLst>
              <c:ext xmlns:c16="http://schemas.microsoft.com/office/drawing/2014/chart" uri="{C3380CC4-5D6E-409C-BE32-E72D297353CC}">
                <c16:uniqueId val="{00000004-9541-4DEB-BE67-E1C56676B1FF}"/>
              </c:ext>
            </c:extLst>
          </c:dPt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6-9541-4DEB-BE67-E1C56676B1FF}"/>
              </c:ext>
            </c:extLst>
          </c:dPt>
          <c:dPt>
            <c:idx val="1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8-9541-4DEB-BE67-E1C56676B1FF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th-TH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9541-4DEB-BE67-E1C56676B1FF}"/>
                </c:ext>
              </c:extLst>
            </c:dLbl>
            <c:dLbl>
              <c:idx val="6"/>
              <c:spPr/>
              <c:txPr>
                <a:bodyPr/>
                <a:lstStyle/>
                <a:p>
                  <a:pPr>
                    <a:defRPr sz="1600"/>
                  </a:pPr>
                  <a:endParaRPr lang="th-TH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9541-4DEB-BE67-E1C56676B1FF}"/>
                </c:ext>
              </c:extLst>
            </c:dLbl>
            <c:dLbl>
              <c:idx val="7"/>
              <c:layout>
                <c:manualLayout>
                  <c:x val="-9.5190674695074884E-4"/>
                  <c:y val="1.0474162041220257E-2"/>
                </c:manualLayout>
              </c:layout>
              <c:spPr/>
              <c:txPr>
                <a:bodyPr/>
                <a:lstStyle/>
                <a:p>
                  <a:pPr>
                    <a:defRPr sz="1600"/>
                  </a:pPr>
                  <a:endParaRPr lang="th-TH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541-4DEB-BE67-E1C56676B1FF}"/>
                </c:ext>
              </c:extLst>
            </c:dLbl>
            <c:dLbl>
              <c:idx val="8"/>
              <c:spPr/>
              <c:txPr>
                <a:bodyPr/>
                <a:lstStyle/>
                <a:p>
                  <a:pPr>
                    <a:defRPr sz="1600"/>
                  </a:pPr>
                  <a:endParaRPr lang="th-TH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9541-4DEB-BE67-E1C56676B1FF}"/>
                </c:ext>
              </c:extLst>
            </c:dLbl>
            <c:dLbl>
              <c:idx val="10"/>
              <c:spPr/>
              <c:txPr>
                <a:bodyPr/>
                <a:lstStyle/>
                <a:p>
                  <a:pPr>
                    <a:defRPr sz="1600"/>
                  </a:pPr>
                  <a:endParaRPr lang="th-TH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9541-4DEB-BE67-E1C56676B1F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Sheet1!$A$2:$A$12</c:f>
              <c:strCache>
                <c:ptCount val="11"/>
                <c:pt idx="0">
                  <c:v>Vegetables/Herb</c:v>
                </c:pt>
                <c:pt idx="1">
                  <c:v>Processed Food</c:v>
                </c:pt>
                <c:pt idx="2">
                  <c:v>Processed Herb</c:v>
                </c:pt>
                <c:pt idx="3">
                  <c:v>Coffee/tea</c:v>
                </c:pt>
                <c:pt idx="4">
                  <c:v>Fruit</c:v>
                </c:pt>
                <c:pt idx="5">
                  <c:v>Flower</c:v>
                </c:pt>
                <c:pt idx="6">
                  <c:v>Rice and upland crops</c:v>
                </c:pt>
                <c:pt idx="7">
                  <c:v>Livestock/Fishery</c:v>
                </c:pt>
                <c:pt idx="8">
                  <c:v>Mushroom/Processed mushroom</c:v>
                </c:pt>
                <c:pt idx="9">
                  <c:v>Others</c:v>
                </c:pt>
                <c:pt idx="10">
                  <c:v>Product from other Royal patronage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524.36</c:v>
                </c:pt>
                <c:pt idx="1">
                  <c:v>42.98</c:v>
                </c:pt>
                <c:pt idx="2">
                  <c:v>13.6</c:v>
                </c:pt>
                <c:pt idx="3">
                  <c:v>36.479999999999997</c:v>
                </c:pt>
                <c:pt idx="4">
                  <c:v>94.77</c:v>
                </c:pt>
                <c:pt idx="5">
                  <c:v>39.64</c:v>
                </c:pt>
                <c:pt idx="6">
                  <c:v>9.6199999999999992</c:v>
                </c:pt>
                <c:pt idx="7">
                  <c:v>9.76</c:v>
                </c:pt>
                <c:pt idx="8">
                  <c:v>21.12</c:v>
                </c:pt>
                <c:pt idx="9">
                  <c:v>1.96</c:v>
                </c:pt>
                <c:pt idx="10">
                  <c:v>164.53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541-4DEB-BE67-E1C56676B1FF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DED678-3305-496B-BBDE-B3B9E747F943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5CC8D0B5-F8EA-4AD7-8826-E95370AE6774}">
      <dgm:prSet phldrT="[ข้อความ]" custT="1"/>
      <dgm:spPr/>
      <dgm:t>
        <a:bodyPr/>
        <a:lstStyle/>
        <a:p>
          <a:r>
            <a:rPr lang="en-US" sz="1800" b="1" dirty="0">
              <a:latin typeface="Tahoma" pitchFamily="34" charset="0"/>
              <a:ea typeface="Tahoma" pitchFamily="34" charset="0"/>
              <a:cs typeface="Tahoma" pitchFamily="34" charset="0"/>
            </a:rPr>
            <a:t>Research</a:t>
          </a:r>
          <a:endParaRPr lang="th-TH" sz="18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1C5588CF-4260-48E1-AEF9-46231A79DECA}" type="parTrans" cxnId="{6D878532-704B-40D7-90D0-AB8AB821438D}">
      <dgm:prSet/>
      <dgm:spPr/>
      <dgm:t>
        <a:bodyPr/>
        <a:lstStyle/>
        <a:p>
          <a:endParaRPr lang="th-TH"/>
        </a:p>
      </dgm:t>
    </dgm:pt>
    <dgm:pt modelId="{2198A30F-3276-4E62-942B-B015C01BAD58}" type="sibTrans" cxnId="{6D878532-704B-40D7-90D0-AB8AB821438D}">
      <dgm:prSet/>
      <dgm:spPr/>
      <dgm:t>
        <a:bodyPr/>
        <a:lstStyle/>
        <a:p>
          <a:endParaRPr lang="th-TH"/>
        </a:p>
      </dgm:t>
    </dgm:pt>
    <dgm:pt modelId="{9350731F-C61E-4C3E-BCE8-0D222C369F3D}">
      <dgm:prSet phldrT="[ข้อความ]" custT="1"/>
      <dgm:spPr/>
      <dgm:t>
        <a:bodyPr/>
        <a:lstStyle/>
        <a:p>
          <a:r>
            <a:rPr lang="en-US" sz="1800" b="1" dirty="0">
              <a:latin typeface="Tahoma" pitchFamily="34" charset="0"/>
              <a:ea typeface="Tahoma" pitchFamily="34" charset="0"/>
              <a:cs typeface="Tahoma" pitchFamily="34" charset="0"/>
            </a:rPr>
            <a:t>Marketing</a:t>
          </a:r>
          <a:endParaRPr lang="th-TH" sz="18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0FF34857-C3EC-46DC-A459-9B37CF06ADB6}" type="parTrans" cxnId="{52F9A64C-B150-45F9-95FE-F6FD33F5A39F}">
      <dgm:prSet/>
      <dgm:spPr/>
      <dgm:t>
        <a:bodyPr/>
        <a:lstStyle/>
        <a:p>
          <a:endParaRPr lang="th-TH"/>
        </a:p>
      </dgm:t>
    </dgm:pt>
    <dgm:pt modelId="{D533245B-DD55-4AF5-8742-8F73B32C1C96}" type="sibTrans" cxnId="{52F9A64C-B150-45F9-95FE-F6FD33F5A39F}">
      <dgm:prSet/>
      <dgm:spPr/>
      <dgm:t>
        <a:bodyPr/>
        <a:lstStyle/>
        <a:p>
          <a:endParaRPr lang="th-TH"/>
        </a:p>
      </dgm:t>
    </dgm:pt>
    <dgm:pt modelId="{383B223C-B768-4161-8975-BDE0FBB3E6DA}">
      <dgm:prSet phldrT="[ข้อความ]" custT="1"/>
      <dgm:spPr/>
      <dgm:t>
        <a:bodyPr/>
        <a:lstStyle/>
        <a:p>
          <a:r>
            <a:rPr lang="en-US" sz="1800" b="1" dirty="0">
              <a:latin typeface="Tahoma" pitchFamily="34" charset="0"/>
              <a:ea typeface="Tahoma" pitchFamily="34" charset="0"/>
              <a:cs typeface="Tahoma" pitchFamily="34" charset="0"/>
            </a:rPr>
            <a:t>Development</a:t>
          </a:r>
          <a:endParaRPr lang="th-TH" sz="18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B0F787F9-38F5-44EC-AC71-46D88E455585}" type="parTrans" cxnId="{D5EC9E04-13D8-4950-BA03-84DF80AFD8DB}">
      <dgm:prSet/>
      <dgm:spPr/>
      <dgm:t>
        <a:bodyPr/>
        <a:lstStyle/>
        <a:p>
          <a:endParaRPr lang="th-TH"/>
        </a:p>
      </dgm:t>
    </dgm:pt>
    <dgm:pt modelId="{B66D28AE-CF7E-4271-ABD1-2C83204D1A38}" type="sibTrans" cxnId="{D5EC9E04-13D8-4950-BA03-84DF80AFD8DB}">
      <dgm:prSet/>
      <dgm:spPr/>
      <dgm:t>
        <a:bodyPr/>
        <a:lstStyle/>
        <a:p>
          <a:endParaRPr lang="th-TH"/>
        </a:p>
      </dgm:t>
    </dgm:pt>
    <dgm:pt modelId="{D6732BCA-20A8-4E79-83D0-00625DE32BEC}" type="pres">
      <dgm:prSet presAssocID="{27DED678-3305-496B-BBDE-B3B9E747F943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C3B0068D-4DB7-41CC-9242-D5725E220474}" type="pres">
      <dgm:prSet presAssocID="{5CC8D0B5-F8EA-4AD7-8826-E95370AE6774}" presName="Accent1" presStyleCnt="0"/>
      <dgm:spPr/>
    </dgm:pt>
    <dgm:pt modelId="{C1306164-DDED-4870-9872-E7B6C0BAC967}" type="pres">
      <dgm:prSet presAssocID="{5CC8D0B5-F8EA-4AD7-8826-E95370AE6774}" presName="Accent" presStyleLbl="node1" presStyleIdx="0" presStyleCnt="3"/>
      <dgm:spPr>
        <a:solidFill>
          <a:srgbClr val="40BDD2"/>
        </a:solidFill>
      </dgm:spPr>
    </dgm:pt>
    <dgm:pt modelId="{6B9068B5-C07E-464F-AC58-1B85CFD59829}" type="pres">
      <dgm:prSet presAssocID="{5CC8D0B5-F8EA-4AD7-8826-E95370AE6774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9615255A-6402-4F74-88D7-6020E7E8B8CF}" type="pres">
      <dgm:prSet presAssocID="{383B223C-B768-4161-8975-BDE0FBB3E6DA}" presName="Accent2" presStyleCnt="0"/>
      <dgm:spPr/>
    </dgm:pt>
    <dgm:pt modelId="{CC71713C-5560-4126-B0BD-CCC74E04C4F6}" type="pres">
      <dgm:prSet presAssocID="{383B223C-B768-4161-8975-BDE0FBB3E6DA}" presName="Accent" presStyleLbl="node1" presStyleIdx="1" presStyleCnt="3"/>
      <dgm:spPr>
        <a:solidFill>
          <a:srgbClr val="31A141"/>
        </a:solidFill>
      </dgm:spPr>
    </dgm:pt>
    <dgm:pt modelId="{97777404-628D-4371-A8CA-FB239B30D211}" type="pres">
      <dgm:prSet presAssocID="{383B223C-B768-4161-8975-BDE0FBB3E6DA}" presName="Parent2" presStyleLbl="revTx" presStyleIdx="1" presStyleCnt="3" custScaleX="161198" custLinFactNeighborX="5935">
        <dgm:presLayoutVars>
          <dgm:chMax val="1"/>
          <dgm:chPref val="1"/>
          <dgm:bulletEnabled val="1"/>
        </dgm:presLayoutVars>
      </dgm:prSet>
      <dgm:spPr/>
    </dgm:pt>
    <dgm:pt modelId="{2EDB91FA-C813-46FF-8F60-2F76C7A4EE4C}" type="pres">
      <dgm:prSet presAssocID="{9350731F-C61E-4C3E-BCE8-0D222C369F3D}" presName="Accent3" presStyleCnt="0"/>
      <dgm:spPr/>
    </dgm:pt>
    <dgm:pt modelId="{B870AE9D-6854-494C-BAC7-52DF55183E94}" type="pres">
      <dgm:prSet presAssocID="{9350731F-C61E-4C3E-BCE8-0D222C369F3D}" presName="Accent" presStyleLbl="node1" presStyleIdx="2" presStyleCnt="3"/>
      <dgm:spPr/>
    </dgm:pt>
    <dgm:pt modelId="{305AA12E-F4B7-432D-AD66-8719AAE22166}" type="pres">
      <dgm:prSet presAssocID="{9350731F-C61E-4C3E-BCE8-0D222C369F3D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D5EC9E04-13D8-4950-BA03-84DF80AFD8DB}" srcId="{27DED678-3305-496B-BBDE-B3B9E747F943}" destId="{383B223C-B768-4161-8975-BDE0FBB3E6DA}" srcOrd="1" destOrd="0" parTransId="{B0F787F9-38F5-44EC-AC71-46D88E455585}" sibTransId="{B66D28AE-CF7E-4271-ABD1-2C83204D1A38}"/>
    <dgm:cxn modelId="{6D878532-704B-40D7-90D0-AB8AB821438D}" srcId="{27DED678-3305-496B-BBDE-B3B9E747F943}" destId="{5CC8D0B5-F8EA-4AD7-8826-E95370AE6774}" srcOrd="0" destOrd="0" parTransId="{1C5588CF-4260-48E1-AEF9-46231A79DECA}" sibTransId="{2198A30F-3276-4E62-942B-B015C01BAD58}"/>
    <dgm:cxn modelId="{1B40D366-FE0B-4366-B18B-6DA899A91FED}" type="presOf" srcId="{9350731F-C61E-4C3E-BCE8-0D222C369F3D}" destId="{305AA12E-F4B7-432D-AD66-8719AAE22166}" srcOrd="0" destOrd="0" presId="urn:microsoft.com/office/officeart/2009/layout/CircleArrowProcess"/>
    <dgm:cxn modelId="{52F9A64C-B150-45F9-95FE-F6FD33F5A39F}" srcId="{27DED678-3305-496B-BBDE-B3B9E747F943}" destId="{9350731F-C61E-4C3E-BCE8-0D222C369F3D}" srcOrd="2" destOrd="0" parTransId="{0FF34857-C3EC-46DC-A459-9B37CF06ADB6}" sibTransId="{D533245B-DD55-4AF5-8742-8F73B32C1C96}"/>
    <dgm:cxn modelId="{141EDA79-7241-46CD-AD93-5DC879AEB293}" type="presOf" srcId="{27DED678-3305-496B-BBDE-B3B9E747F943}" destId="{D6732BCA-20A8-4E79-83D0-00625DE32BEC}" srcOrd="0" destOrd="0" presId="urn:microsoft.com/office/officeart/2009/layout/CircleArrowProcess"/>
    <dgm:cxn modelId="{124F3AEA-AE7A-4301-9650-A4AFD3F11A35}" type="presOf" srcId="{5CC8D0B5-F8EA-4AD7-8826-E95370AE6774}" destId="{6B9068B5-C07E-464F-AC58-1B85CFD59829}" srcOrd="0" destOrd="0" presId="urn:microsoft.com/office/officeart/2009/layout/CircleArrowProcess"/>
    <dgm:cxn modelId="{81D4F3FA-08AF-4D92-B1DD-2600A41B09CF}" type="presOf" srcId="{383B223C-B768-4161-8975-BDE0FBB3E6DA}" destId="{97777404-628D-4371-A8CA-FB239B30D211}" srcOrd="0" destOrd="0" presId="urn:microsoft.com/office/officeart/2009/layout/CircleArrowProcess"/>
    <dgm:cxn modelId="{CB9B53B9-B394-4A74-A187-B1740EEBB232}" type="presParOf" srcId="{D6732BCA-20A8-4E79-83D0-00625DE32BEC}" destId="{C3B0068D-4DB7-41CC-9242-D5725E220474}" srcOrd="0" destOrd="0" presId="urn:microsoft.com/office/officeart/2009/layout/CircleArrowProcess"/>
    <dgm:cxn modelId="{CB43290B-5406-4E5E-8108-EF770A0C5FD1}" type="presParOf" srcId="{C3B0068D-4DB7-41CC-9242-D5725E220474}" destId="{C1306164-DDED-4870-9872-E7B6C0BAC967}" srcOrd="0" destOrd="0" presId="urn:microsoft.com/office/officeart/2009/layout/CircleArrowProcess"/>
    <dgm:cxn modelId="{CDADAF26-EB2F-4A55-ACCF-641CF6BF06DC}" type="presParOf" srcId="{D6732BCA-20A8-4E79-83D0-00625DE32BEC}" destId="{6B9068B5-C07E-464F-AC58-1B85CFD59829}" srcOrd="1" destOrd="0" presId="urn:microsoft.com/office/officeart/2009/layout/CircleArrowProcess"/>
    <dgm:cxn modelId="{BD798027-D81E-46F2-A1AF-2657968A55A3}" type="presParOf" srcId="{D6732BCA-20A8-4E79-83D0-00625DE32BEC}" destId="{9615255A-6402-4F74-88D7-6020E7E8B8CF}" srcOrd="2" destOrd="0" presId="urn:microsoft.com/office/officeart/2009/layout/CircleArrowProcess"/>
    <dgm:cxn modelId="{4199A678-2C75-477C-A897-F7A83FD7D332}" type="presParOf" srcId="{9615255A-6402-4F74-88D7-6020E7E8B8CF}" destId="{CC71713C-5560-4126-B0BD-CCC74E04C4F6}" srcOrd="0" destOrd="0" presId="urn:microsoft.com/office/officeart/2009/layout/CircleArrowProcess"/>
    <dgm:cxn modelId="{E173258B-4AB7-4713-A68F-C7C9919DD3B8}" type="presParOf" srcId="{D6732BCA-20A8-4E79-83D0-00625DE32BEC}" destId="{97777404-628D-4371-A8CA-FB239B30D211}" srcOrd="3" destOrd="0" presId="urn:microsoft.com/office/officeart/2009/layout/CircleArrowProcess"/>
    <dgm:cxn modelId="{BBD5FA1D-7205-4917-94AD-6E4AFAE708BC}" type="presParOf" srcId="{D6732BCA-20A8-4E79-83D0-00625DE32BEC}" destId="{2EDB91FA-C813-46FF-8F60-2F76C7A4EE4C}" srcOrd="4" destOrd="0" presId="urn:microsoft.com/office/officeart/2009/layout/CircleArrowProcess"/>
    <dgm:cxn modelId="{FFEFB43C-BF0E-4145-9BD5-9D56CAFE513F}" type="presParOf" srcId="{2EDB91FA-C813-46FF-8F60-2F76C7A4EE4C}" destId="{B870AE9D-6854-494C-BAC7-52DF55183E94}" srcOrd="0" destOrd="0" presId="urn:microsoft.com/office/officeart/2009/layout/CircleArrowProcess"/>
    <dgm:cxn modelId="{B04E1D0A-C95F-4BDB-9105-64D6D8F72D0C}" type="presParOf" srcId="{D6732BCA-20A8-4E79-83D0-00625DE32BEC}" destId="{305AA12E-F4B7-432D-AD66-8719AAE22166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306164-DDED-4870-9872-E7B6C0BAC967}">
      <dsp:nvSpPr>
        <dsp:cNvPr id="0" name=""/>
        <dsp:cNvSpPr/>
      </dsp:nvSpPr>
      <dsp:spPr>
        <a:xfrm>
          <a:off x="2213559" y="0"/>
          <a:ext cx="2310657" cy="2311008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40BDD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9068B5-C07E-464F-AC58-1B85CFD59829}">
      <dsp:nvSpPr>
        <dsp:cNvPr id="0" name=""/>
        <dsp:cNvSpPr/>
      </dsp:nvSpPr>
      <dsp:spPr>
        <a:xfrm>
          <a:off x="2724291" y="834344"/>
          <a:ext cx="1283987" cy="641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Tahoma" pitchFamily="34" charset="0"/>
              <a:ea typeface="Tahoma" pitchFamily="34" charset="0"/>
              <a:cs typeface="Tahoma" pitchFamily="34" charset="0"/>
            </a:rPr>
            <a:t>Research</a:t>
          </a:r>
          <a:endParaRPr lang="th-TH" sz="18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2724291" y="834344"/>
        <a:ext cx="1283987" cy="641840"/>
      </dsp:txXfrm>
    </dsp:sp>
    <dsp:sp modelId="{CC71713C-5560-4126-B0BD-CCC74E04C4F6}">
      <dsp:nvSpPr>
        <dsp:cNvPr id="0" name=""/>
        <dsp:cNvSpPr/>
      </dsp:nvSpPr>
      <dsp:spPr>
        <a:xfrm>
          <a:off x="1571782" y="1327845"/>
          <a:ext cx="2310657" cy="2311008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31A14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777404-628D-4371-A8CA-FB239B30D211}">
      <dsp:nvSpPr>
        <dsp:cNvPr id="0" name=""/>
        <dsp:cNvSpPr/>
      </dsp:nvSpPr>
      <dsp:spPr>
        <a:xfrm>
          <a:off x="1768434" y="2169871"/>
          <a:ext cx="2069762" cy="641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Tahoma" pitchFamily="34" charset="0"/>
              <a:ea typeface="Tahoma" pitchFamily="34" charset="0"/>
              <a:cs typeface="Tahoma" pitchFamily="34" charset="0"/>
            </a:rPr>
            <a:t>Development</a:t>
          </a:r>
          <a:endParaRPr lang="th-TH" sz="18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768434" y="2169871"/>
        <a:ext cx="2069762" cy="641840"/>
      </dsp:txXfrm>
    </dsp:sp>
    <dsp:sp modelId="{B870AE9D-6854-494C-BAC7-52DF55183E94}">
      <dsp:nvSpPr>
        <dsp:cNvPr id="0" name=""/>
        <dsp:cNvSpPr/>
      </dsp:nvSpPr>
      <dsp:spPr>
        <a:xfrm>
          <a:off x="2378017" y="2814591"/>
          <a:ext cx="1985212" cy="1986008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5AA12E-F4B7-432D-AD66-8719AAE22166}">
      <dsp:nvSpPr>
        <dsp:cNvPr id="0" name=""/>
        <dsp:cNvSpPr/>
      </dsp:nvSpPr>
      <dsp:spPr>
        <a:xfrm>
          <a:off x="2727328" y="3507318"/>
          <a:ext cx="1283987" cy="641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Tahoma" pitchFamily="34" charset="0"/>
              <a:ea typeface="Tahoma" pitchFamily="34" charset="0"/>
              <a:cs typeface="Tahoma" pitchFamily="34" charset="0"/>
            </a:rPr>
            <a:t>Marketing</a:t>
          </a:r>
          <a:endParaRPr lang="th-TH" sz="18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2727328" y="3507318"/>
        <a:ext cx="1283987" cy="641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16679-527E-429A-B753-81BB9B272631}" type="datetimeFigureOut">
              <a:rPr lang="th-TH" smtClean="0"/>
              <a:t>22/12/62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A94AE-70CB-4E36-BF4E-D79FC3DC2AB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3849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A94AE-70CB-4E36-BF4E-D79FC3DC2ABB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4995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A94AE-70CB-4E36-BF4E-D79FC3DC2ABB}" type="slidenum">
              <a:rPr lang="th-TH" smtClean="0"/>
              <a:t>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41536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A94AE-70CB-4E36-BF4E-D79FC3DC2ABB}" type="slidenum">
              <a:rPr lang="th-TH" smtClean="0"/>
              <a:t>28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5398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8786" y1="48534" x2="0" y2="99393"/>
                        <a14:foregroundMark x1="49225" y1="75329" x2="99865" y2="99596"/>
                        <a14:foregroundMark x1="78220" y1="58645" x2="99865" y2="89282"/>
                        <a14:foregroundMark x1="63655" y1="82508" x2="47741" y2="99798"/>
                        <a14:foregroundMark x1="50101" y1="82508" x2="34727" y2="99798"/>
                        <a14:foregroundMark x1="76534" y1="89080" x2="69319" y2="99798"/>
                        <a14:foregroundMark x1="66959" y1="86855" x2="60351" y2="99393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345"/>
          <a:stretch/>
        </p:blipFill>
        <p:spPr>
          <a:xfrm>
            <a:off x="0" y="2362200"/>
            <a:ext cx="9144000" cy="4495800"/>
          </a:xfrm>
          <a:prstGeom prst="rect">
            <a:avLst/>
          </a:prstGeom>
        </p:spPr>
      </p:pic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6A465-F554-42FC-9CFE-2E6CDC47BF03}" type="datetimeFigureOut">
              <a:rPr lang="th-TH" smtClean="0"/>
              <a:t>22/12/62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9E66E-6F5D-406A-A607-525C5652DA65}" type="slidenum">
              <a:rPr lang="th-TH" smtClean="0"/>
              <a:t>‹#›</a:t>
            </a:fld>
            <a:endParaRPr lang="th-TH"/>
          </a:p>
        </p:txBody>
      </p:sp>
      <p:pic>
        <p:nvPicPr>
          <p:cNvPr id="9" name="ตัวแทนเนื้อหา 5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42" b="73526" l="0" r="100000">
                        <a14:foregroundMark x1="58838" y1="4849" x2="58838" y2="4849"/>
                        <a14:foregroundMark x1="58591" y1="24115" x2="58591" y2="24115"/>
                        <a14:foregroundMark x1="51298" y1="15727" x2="51298" y2="15727"/>
                        <a14:foregroundMark x1="51298" y1="15727" x2="66131" y2="15465"/>
                        <a14:foregroundMark x1="58838" y1="4980" x2="58591" y2="23722"/>
                        <a14:foregroundMark x1="51174" y1="17824" x2="55253" y2="23067"/>
                        <a14:foregroundMark x1="50680" y1="16907" x2="53894" y2="22674"/>
                        <a14:foregroundMark x1="54388" y1="23067" x2="58467" y2="23853"/>
                        <a14:foregroundMark x1="66625" y1="15203" x2="65142" y2="22149"/>
                        <a14:foregroundMark x1="64771" y1="21494" x2="58962" y2="24377"/>
                        <a14:foregroundMark x1="59827" y1="24509" x2="64524" y2="22674"/>
                        <a14:foregroundMark x1="50185" y1="21363" x2="50185" y2="21363"/>
                        <a14:foregroundMark x1="48826" y1="20577" x2="56984" y2="26868"/>
                        <a14:foregroundMark x1="57726" y1="27523" x2="64400" y2="25557"/>
                        <a14:foregroundMark x1="64400" y1="25557" x2="67985" y2="20577"/>
                        <a14:foregroundMark x1="68850" y1="23722" x2="60816" y2="30406"/>
                        <a14:foregroundMark x1="61310" y1="29882" x2="52287" y2="27916"/>
                        <a14:foregroundMark x1="52905" y1="28178" x2="49567" y2="24509"/>
                        <a14:foregroundMark x1="48949" y1="24377" x2="49815" y2="25033"/>
                        <a14:foregroundMark x1="50803" y1="18611" x2="51174" y2="21101"/>
                        <a14:foregroundMark x1="44870" y1="22280" x2="44870" y2="22280"/>
                        <a14:foregroundMark x1="45241" y1="22805" x2="22744" y2="32634"/>
                        <a14:foregroundMark x1="14462" y1="50721" x2="19036" y2="42202"/>
                        <a14:foregroundMark x1="18541" y1="44954" x2="39431" y2="45872"/>
                        <a14:foregroundMark x1="8529" y1="60288" x2="16440" y2="63565"/>
                        <a14:foregroundMark x1="9394" y1="67235" x2="40420" y2="58978"/>
                        <a14:foregroundMark x1="38937" y1="56094" x2="53646" y2="45085"/>
                        <a14:foregroundMark x1="57478" y1="31193" x2="39926" y2="51376"/>
                        <a14:foregroundMark x1="61681" y1="30537" x2="63906" y2="49803"/>
                        <a14:foregroundMark x1="53523" y1="50721" x2="68603" y2="34862"/>
                        <a14:foregroundMark x1="77998" y1="48493" x2="47095" y2="63827"/>
                        <a14:foregroundMark x1="32756" y1="66448" x2="93325" y2="66579"/>
                        <a14:foregroundMark x1="34363" y1="68021" x2="91718" y2="68021"/>
                        <a14:foregroundMark x1="35229" y1="64482" x2="92831" y2="64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09" t="-1471" r="2209" b="29257"/>
          <a:stretch/>
        </p:blipFill>
        <p:spPr>
          <a:xfrm>
            <a:off x="-228601" y="-86931"/>
            <a:ext cx="3829357" cy="2906333"/>
          </a:xfrm>
          <a:prstGeom prst="rect">
            <a:avLst/>
          </a:prstGeom>
        </p:spPr>
      </p:pic>
      <p:sp>
        <p:nvSpPr>
          <p:cNvPr id="10" name="ชื่อเรื่อง 1"/>
          <p:cNvSpPr>
            <a:spLocks noGrp="1"/>
          </p:cNvSpPr>
          <p:nvPr>
            <p:ph type="ctrTitle"/>
          </p:nvPr>
        </p:nvSpPr>
        <p:spPr>
          <a:xfrm>
            <a:off x="2209800" y="990603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006144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6A465-F554-42FC-9CFE-2E6CDC47BF03}" type="datetimeFigureOut">
              <a:rPr lang="th-TH" smtClean="0"/>
              <a:t>22/12/62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9E66E-6F5D-406A-A607-525C5652DA6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73898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6A465-F554-42FC-9CFE-2E6CDC47BF03}" type="datetimeFigureOut">
              <a:rPr lang="th-TH" smtClean="0"/>
              <a:t>22/12/62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9E66E-6F5D-406A-A607-525C5652DA6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1876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5E908-62B3-4054-86A1-DCF3828F0728}" type="datetimeFigureOut">
              <a:rPr lang="th-TH" smtClean="0"/>
              <a:t>22/12/62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F6E22-4D15-46AC-934C-F9EDD4367B0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2241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1356360" y="861060"/>
            <a:ext cx="7772400" cy="914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762000"/>
          </a:xfrm>
        </p:spPr>
        <p:txBody>
          <a:bodyPr/>
          <a:lstStyle/>
          <a:p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1274" y="1752603"/>
            <a:ext cx="8229600" cy="4525963"/>
          </a:xfrm>
        </p:spPr>
        <p:txBody>
          <a:bodyPr/>
          <a:lstStyle>
            <a:lvl1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6A465-F554-42FC-9CFE-2E6CDC47BF03}" type="datetimeFigureOut">
              <a:rPr lang="th-TH" smtClean="0"/>
              <a:t>22/12/62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9E66E-6F5D-406A-A607-525C5652DA65}" type="slidenum">
              <a:rPr lang="th-TH" smtClean="0"/>
              <a:t>‹#›</a:t>
            </a:fld>
            <a:endParaRPr lang="th-TH"/>
          </a:p>
        </p:txBody>
      </p:sp>
      <p:pic>
        <p:nvPicPr>
          <p:cNvPr id="7" name="ตัวแทนเนื้อหา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42" b="73526" l="0" r="100000">
                        <a14:foregroundMark x1="58838" y1="4849" x2="58838" y2="4849"/>
                        <a14:foregroundMark x1="58591" y1="24115" x2="58591" y2="24115"/>
                        <a14:foregroundMark x1="51298" y1="15727" x2="51298" y2="15727"/>
                        <a14:foregroundMark x1="51298" y1="15727" x2="66131" y2="15465"/>
                        <a14:foregroundMark x1="58838" y1="4980" x2="58591" y2="23722"/>
                        <a14:foregroundMark x1="51174" y1="17824" x2="55253" y2="23067"/>
                        <a14:foregroundMark x1="50680" y1="16907" x2="53894" y2="22674"/>
                        <a14:foregroundMark x1="54388" y1="23067" x2="58467" y2="23853"/>
                        <a14:foregroundMark x1="66625" y1="15203" x2="65142" y2="22149"/>
                        <a14:foregroundMark x1="64771" y1="21494" x2="58962" y2="24377"/>
                        <a14:foregroundMark x1="59827" y1="24509" x2="64524" y2="22674"/>
                        <a14:foregroundMark x1="50185" y1="21363" x2="50185" y2="21363"/>
                        <a14:foregroundMark x1="48826" y1="20577" x2="56984" y2="26868"/>
                        <a14:foregroundMark x1="57726" y1="27523" x2="64400" y2="25557"/>
                        <a14:foregroundMark x1="64400" y1="25557" x2="67985" y2="20577"/>
                        <a14:foregroundMark x1="68850" y1="23722" x2="60816" y2="30406"/>
                        <a14:foregroundMark x1="61310" y1="29882" x2="52287" y2="27916"/>
                        <a14:foregroundMark x1="52905" y1="28178" x2="49567" y2="24509"/>
                        <a14:foregroundMark x1="48949" y1="24377" x2="49815" y2="25033"/>
                        <a14:foregroundMark x1="50803" y1="18611" x2="51174" y2="21101"/>
                        <a14:foregroundMark x1="44870" y1="22280" x2="44870" y2="22280"/>
                        <a14:foregroundMark x1="45241" y1="22805" x2="22744" y2="32634"/>
                        <a14:foregroundMark x1="14462" y1="50721" x2="19036" y2="42202"/>
                        <a14:foregroundMark x1="18541" y1="44954" x2="39431" y2="45872"/>
                        <a14:foregroundMark x1="8529" y1="60288" x2="16440" y2="63565"/>
                        <a14:foregroundMark x1="9394" y1="67235" x2="40420" y2="58978"/>
                        <a14:foregroundMark x1="38937" y1="56094" x2="53646" y2="45085"/>
                        <a14:foregroundMark x1="57478" y1="31193" x2="39926" y2="51376"/>
                        <a14:foregroundMark x1="61681" y1="30537" x2="63906" y2="49803"/>
                        <a14:foregroundMark x1="53523" y1="50721" x2="68603" y2="34862"/>
                        <a14:foregroundMark x1="77998" y1="48493" x2="47095" y2="63827"/>
                        <a14:foregroundMark x1="32756" y1="66448" x2="93325" y2="66579"/>
                        <a14:foregroundMark x1="34363" y1="68021" x2="91718" y2="68021"/>
                        <a14:foregroundMark x1="35229" y1="64482" x2="92831" y2="64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09" t="-1471" r="2209" b="29257"/>
          <a:stretch/>
        </p:blipFill>
        <p:spPr>
          <a:xfrm>
            <a:off x="-48148" y="-86931"/>
            <a:ext cx="1419748" cy="1077533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 userDrawn="1"/>
        </p:nvSpPr>
        <p:spPr>
          <a:xfrm>
            <a:off x="1356360" y="838200"/>
            <a:ext cx="7772400" cy="82296"/>
          </a:xfrm>
          <a:prstGeom prst="rect">
            <a:avLst/>
          </a:prstGeom>
          <a:solidFill>
            <a:srgbClr val="DAAD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47519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6A465-F554-42FC-9CFE-2E6CDC47BF03}" type="datetimeFigureOut">
              <a:rPr lang="th-TH" smtClean="0"/>
              <a:t>22/12/62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9E66E-6F5D-406A-A607-525C5652DA6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23114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6A465-F554-42FC-9CFE-2E6CDC47BF03}" type="datetimeFigureOut">
              <a:rPr lang="th-TH" smtClean="0"/>
              <a:t>22/12/62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9E66E-6F5D-406A-A607-525C5652DA6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5049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6A465-F554-42FC-9CFE-2E6CDC47BF03}" type="datetimeFigureOut">
              <a:rPr lang="th-TH" smtClean="0"/>
              <a:t>22/12/62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9E66E-6F5D-406A-A607-525C5652DA6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4170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6A465-F554-42FC-9CFE-2E6CDC47BF03}" type="datetimeFigureOut">
              <a:rPr lang="th-TH" smtClean="0"/>
              <a:t>22/12/62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9E66E-6F5D-406A-A607-525C5652DA6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08461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6A465-F554-42FC-9CFE-2E6CDC47BF03}" type="datetimeFigureOut">
              <a:rPr lang="th-TH" smtClean="0"/>
              <a:t>22/12/62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9E66E-6F5D-406A-A607-525C5652DA6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63174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6A465-F554-42FC-9CFE-2E6CDC47BF03}" type="datetimeFigureOut">
              <a:rPr lang="th-TH" smtClean="0"/>
              <a:t>22/12/62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9E66E-6F5D-406A-A607-525C5652DA6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70665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6A465-F554-42FC-9CFE-2E6CDC47BF03}" type="datetimeFigureOut">
              <a:rPr lang="th-TH" smtClean="0"/>
              <a:t>22/12/62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9E66E-6F5D-406A-A607-525C5652DA6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79219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6A465-F554-42FC-9CFE-2E6CDC47BF03}" type="datetimeFigureOut">
              <a:rPr lang="th-TH" smtClean="0"/>
              <a:t>22/12/62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9E66E-6F5D-406A-A607-525C5652DA6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6633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33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5" indent="-342875" algn="l" defTabSz="91433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defTabSz="91433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91433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91433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33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jpeg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4.png"/><Relationship Id="rId7" Type="http://schemas.openxmlformats.org/officeDocument/2006/relationships/image" Target="../media/image1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2.gif"/><Relationship Id="rId7" Type="http://schemas.microsoft.com/office/2007/relationships/hdphoto" Target="../media/hdphoto7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microsoft.com/office/2007/relationships/hdphoto" Target="../media/hdphoto6.wdp"/><Relationship Id="rId10" Type="http://schemas.openxmlformats.org/officeDocument/2006/relationships/image" Target="../media/image57.jpeg"/><Relationship Id="rId4" Type="http://schemas.openxmlformats.org/officeDocument/2006/relationships/image" Target="../media/image53.png"/><Relationship Id="rId9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16" Type="http://schemas.openxmlformats.org/officeDocument/2006/relationships/tags" Target="../tags/tag16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74" Type="http://schemas.openxmlformats.org/officeDocument/2006/relationships/tags" Target="../tags/tag74.xml"/><Relationship Id="rId79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61" Type="http://schemas.openxmlformats.org/officeDocument/2006/relationships/tags" Target="../tags/tag61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77" Type="http://schemas.openxmlformats.org/officeDocument/2006/relationships/tags" Target="../tags/tag77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80" Type="http://schemas.openxmlformats.org/officeDocument/2006/relationships/image" Target="../media/image66.png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81" Type="http://schemas.openxmlformats.org/officeDocument/2006/relationships/image" Target="../media/image6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4" Type="http://schemas.openxmlformats.org/officeDocument/2006/relationships/tags" Target="../tags/tag24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66" Type="http://schemas.openxmlformats.org/officeDocument/2006/relationships/tags" Target="../tags/tag6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5" Type="http://schemas.openxmlformats.org/officeDocument/2006/relationships/image" Target="../media/image8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Relationship Id="rId1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0.png"/><Relationship Id="rId7" Type="http://schemas.openxmlformats.org/officeDocument/2006/relationships/diagramData" Target="../diagrams/data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diagramDrawing" Target="../diagrams/drawing1.xml"/><Relationship Id="rId5" Type="http://schemas.openxmlformats.org/officeDocument/2006/relationships/image" Target="../media/image11.png"/><Relationship Id="rId10" Type="http://schemas.openxmlformats.org/officeDocument/2006/relationships/diagramColors" Target="../diagrams/colors1.xml"/><Relationship Id="rId4" Type="http://schemas.microsoft.com/office/2007/relationships/hdphoto" Target="../media/hdphoto4.wdp"/><Relationship Id="rId9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2286000"/>
            <a:ext cx="7012192" cy="1800000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5400" b="1" i="1" dirty="0"/>
              <a:t>Marketing and Logistic  Development</a:t>
            </a:r>
          </a:p>
          <a:p>
            <a:pPr algn="ctr"/>
            <a:r>
              <a:rPr lang="en-US" sz="5400" b="1" i="1" dirty="0"/>
              <a:t> </a:t>
            </a:r>
            <a:endParaRPr lang="th-TH" sz="5400" b="1" i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4" t="7422" r="13436" b="11568"/>
          <a:stretch/>
        </p:blipFill>
        <p:spPr bwMode="auto">
          <a:xfrm>
            <a:off x="3619500" y="228600"/>
            <a:ext cx="2019300" cy="20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8312" y="5442228"/>
            <a:ext cx="9135688" cy="11695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solidFill>
                  <a:srgbClr val="3333FF"/>
                </a:solidFill>
              </a:rPr>
              <a:t>The International Conference On Rising to the Challenge of Sustainable </a:t>
            </a:r>
          </a:p>
          <a:p>
            <a:pPr algn="r"/>
            <a:r>
              <a:rPr lang="en-US" sz="1400" i="1" dirty="0">
                <a:solidFill>
                  <a:srgbClr val="3333FF"/>
                </a:solidFill>
              </a:rPr>
              <a:t> Development </a:t>
            </a:r>
            <a:r>
              <a:rPr lang="en-US" sz="1400" i="1" dirty="0" err="1">
                <a:solidFill>
                  <a:srgbClr val="3333FF"/>
                </a:solidFill>
              </a:rPr>
              <a:t>Gaoals</a:t>
            </a:r>
            <a:r>
              <a:rPr lang="en-US" sz="1400" i="1" dirty="0">
                <a:solidFill>
                  <a:srgbClr val="3333FF"/>
                </a:solidFill>
              </a:rPr>
              <a:t> (SDGs) through Sustainable Highland Development:</a:t>
            </a:r>
          </a:p>
          <a:p>
            <a:pPr algn="r"/>
            <a:r>
              <a:rPr lang="en-US" sz="1400" i="1" dirty="0">
                <a:solidFill>
                  <a:srgbClr val="C00000"/>
                </a:solidFill>
              </a:rPr>
              <a:t> The  Royal </a:t>
            </a:r>
            <a:r>
              <a:rPr lang="en-US" altLang="th-TH" sz="1400" i="1" dirty="0">
                <a:solidFill>
                  <a:srgbClr val="C00000"/>
                </a:solidFill>
              </a:rPr>
              <a:t> Project Model </a:t>
            </a:r>
          </a:p>
          <a:p>
            <a:pPr algn="r"/>
            <a:r>
              <a:rPr lang="en-US" altLang="th-TH" sz="1400" i="1" dirty="0">
                <a:solidFill>
                  <a:srgbClr val="C00000"/>
                </a:solidFill>
              </a:rPr>
              <a:t>        Royal Park </a:t>
            </a:r>
            <a:r>
              <a:rPr lang="en-US" altLang="th-TH" sz="1400" i="1" dirty="0" err="1">
                <a:solidFill>
                  <a:srgbClr val="C00000"/>
                </a:solidFill>
              </a:rPr>
              <a:t>Rajapruek</a:t>
            </a:r>
            <a:r>
              <a:rPr lang="en-US" altLang="th-TH" sz="1400" i="1" dirty="0">
                <a:solidFill>
                  <a:srgbClr val="C00000"/>
                </a:solidFill>
              </a:rPr>
              <a:t>, </a:t>
            </a:r>
            <a:r>
              <a:rPr lang="en-US" altLang="th-TH" sz="1400" i="1" dirty="0" err="1">
                <a:solidFill>
                  <a:srgbClr val="C00000"/>
                </a:solidFill>
              </a:rPr>
              <a:t>Chaing</a:t>
            </a:r>
            <a:r>
              <a:rPr lang="en-US" altLang="th-TH" sz="1400" i="1" dirty="0">
                <a:solidFill>
                  <a:srgbClr val="C00000"/>
                </a:solidFill>
              </a:rPr>
              <a:t> Mai                </a:t>
            </a:r>
          </a:p>
          <a:p>
            <a:pPr algn="r"/>
            <a:r>
              <a:rPr lang="en-US" altLang="th-TH" sz="1400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                  22-24 December 2019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4338935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 err="1">
                <a:solidFill>
                  <a:srgbClr val="0000FF"/>
                </a:solidFill>
              </a:rPr>
              <a:t>Anchan</a:t>
            </a:r>
            <a:r>
              <a:rPr lang="en-US" sz="2400" b="1" i="1" dirty="0">
                <a:solidFill>
                  <a:srgbClr val="0000FF"/>
                </a:solidFill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</a:rPr>
              <a:t>Chompupoung</a:t>
            </a:r>
            <a:endParaRPr lang="th-TH" sz="2400" b="1" i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8200" y="5083314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Arial" pitchFamily="34" charset="0"/>
              <a:buChar char="•"/>
            </a:pPr>
            <a:r>
              <a:rPr lang="en-US" sz="2000" i="1" dirty="0"/>
              <a:t>Chief of Research and Development Division </a:t>
            </a:r>
          </a:p>
          <a:p>
            <a:pPr marL="342900" indent="-342900" algn="r">
              <a:buFont typeface="Arial" pitchFamily="34" charset="0"/>
              <a:buChar char="•"/>
            </a:pPr>
            <a:endParaRPr lang="th-TH" sz="20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" y="4724400"/>
            <a:ext cx="891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Arial" pitchFamily="34" charset="0"/>
              <a:buChar char="•"/>
            </a:pPr>
            <a:r>
              <a:rPr lang="en-US" sz="2000" i="1" dirty="0"/>
              <a:t>Assistant Director of Royal Project Foundation Chiang Mai Office </a:t>
            </a:r>
            <a:endParaRPr lang="th-TH" sz="2000" i="1" dirty="0"/>
          </a:p>
        </p:txBody>
      </p:sp>
    </p:spTree>
    <p:extLst>
      <p:ext uri="{BB962C8B-B14F-4D97-AF65-F5344CB8AC3E}">
        <p14:creationId xmlns:p14="http://schemas.microsoft.com/office/powerpoint/2010/main" val="2042613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11888" y="1957819"/>
            <a:ext cx="3879112" cy="1446544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91434" tIns="45717" rIns="91434" bIns="45717" rtlCol="0" anchor="ctr">
            <a:spAutoFit/>
          </a:bodyPr>
          <a:lstStyle/>
          <a:p>
            <a:pPr algn="ctr"/>
            <a:endParaRPr lang="en-US" sz="800" b="1" i="1" dirty="0">
              <a:latin typeface="+mj-lt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400" b="1" i="1" dirty="0">
                <a:solidFill>
                  <a:srgbClr val="002060"/>
                </a:solidFill>
                <a:latin typeface="+mj-lt"/>
                <a:ea typeface="Tahoma" pitchFamily="34" charset="0"/>
                <a:cs typeface="Tahoma" pitchFamily="34" charset="0"/>
              </a:rPr>
              <a:t>“The Royal Agriculture Fair” was organized firstly</a:t>
            </a:r>
          </a:p>
          <a:p>
            <a:pPr algn="ctr"/>
            <a:r>
              <a:rPr lang="en-US" sz="2400" b="1" i="1" dirty="0">
                <a:solidFill>
                  <a:srgbClr val="002060"/>
                </a:solidFill>
                <a:latin typeface="+mj-lt"/>
                <a:ea typeface="Tahoma" pitchFamily="34" charset="0"/>
                <a:cs typeface="Tahoma" pitchFamily="34" charset="0"/>
              </a:rPr>
              <a:t>in Bangkok in 1980 </a:t>
            </a:r>
          </a:p>
          <a:p>
            <a:pPr algn="ctr"/>
            <a:endParaRPr lang="en-US" sz="800" b="1" i="1" dirty="0">
              <a:solidFill>
                <a:srgbClr val="002060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Isosceles Triangle 3"/>
          <p:cNvSpPr/>
          <p:nvPr/>
        </p:nvSpPr>
        <p:spPr>
          <a:xfrm rot="5400000">
            <a:off x="3938477" y="2547742"/>
            <a:ext cx="1219200" cy="266700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th-TH"/>
          </a:p>
        </p:txBody>
      </p:sp>
      <p:sp>
        <p:nvSpPr>
          <p:cNvPr id="5" name="TextBox 4"/>
          <p:cNvSpPr txBox="1"/>
          <p:nvPr/>
        </p:nvSpPr>
        <p:spPr>
          <a:xfrm>
            <a:off x="4847947" y="1859346"/>
            <a:ext cx="4114800" cy="1569654"/>
          </a:xfrm>
          <a:prstGeom prst="rect">
            <a:avLst/>
          </a:prstGeom>
          <a:solidFill>
            <a:srgbClr val="C8F0CC"/>
          </a:solidFill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2400" b="1" i="1" dirty="0"/>
              <a:t>At present, Royal Project Fair has been annually  organized in Bangkok and Chiang Mai since 1989.</a:t>
            </a:r>
            <a:endParaRPr lang="th-TH" sz="2400" b="1" i="1" dirty="0"/>
          </a:p>
        </p:txBody>
      </p:sp>
      <p:sp>
        <p:nvSpPr>
          <p:cNvPr id="8" name="Rectangle 7"/>
          <p:cNvSpPr/>
          <p:nvPr/>
        </p:nvSpPr>
        <p:spPr>
          <a:xfrm>
            <a:off x="918820" y="1160293"/>
            <a:ext cx="2592035" cy="584775"/>
          </a:xfrm>
          <a:prstGeom prst="rect">
            <a:avLst/>
          </a:prstGeom>
          <a:solidFill>
            <a:srgbClr val="12644F"/>
          </a:solidFill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Promotion</a:t>
            </a:r>
            <a:endParaRPr lang="th-TH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Angsana New"/>
            </a:endParaRPr>
          </a:p>
        </p:txBody>
      </p:sp>
      <p:pic>
        <p:nvPicPr>
          <p:cNvPr id="13" name="Picture 2" descr="ผลการค้นหารูปภาพสำหรับ งานโครงการหลว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1" y="5257800"/>
            <a:ext cx="24003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ผลการค้นหารูปภาพสำหรับ งานโครงการหลว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321" y="5266860"/>
            <a:ext cx="2391055" cy="159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s://scontent.fbkk4-1.fna.fbcdn.net/v/t1.15752-9/75375688_2828978983802155_454408768277446656_n.jpg?_nc_cat=111&amp;_nc_eui2=AeF9rocKWFF84JrZcVAMo43Rz9YjsgaXUdShhzg9Jqehtw0MxOJ1GRCgfAk1H0AXJn0iGSCdido6h0f5_gE5iSVCpQKMPMUlrV9aqgB46ffPBw&amp;_nc_ohc=r06vcWTa0ucAQlBXwQcEwbKChfbEK00IN2y73ZBCI1CdIJFZwlZqKFPNA&amp;_nc_ht=scontent.fbkk4-1.fna&amp;oh=3f8b8eed934a6696811161ba0b6f2b40&amp;oe=5E6F86B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318" y="5257800"/>
            <a:ext cx="128016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ในภาพอาจจะมี 4 คน, ดอกไม้ และ อาหาร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256" y="5263988"/>
            <a:ext cx="2795993" cy="157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ในภาพอาจจะมี 8 คน, ผู้คนกำลังยืน และ สถานที่ในร่ม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r="5876"/>
          <a:stretch/>
        </p:blipFill>
        <p:spPr bwMode="auto">
          <a:xfrm>
            <a:off x="31899" y="3733800"/>
            <a:ext cx="2349062" cy="148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ในภาพอาจจะมี 2 คน, ฝูงชน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"/>
          <a:stretch/>
        </p:blipFill>
        <p:spPr bwMode="auto">
          <a:xfrm>
            <a:off x="2429084" y="3723167"/>
            <a:ext cx="2149366" cy="148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099" y="3733800"/>
            <a:ext cx="2197044" cy="146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347" y="3733800"/>
            <a:ext cx="2205202" cy="146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749949" y="152400"/>
            <a:ext cx="6672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 Customer Awareness </a:t>
            </a:r>
            <a:endParaRPr lang="th-TH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681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สี่เหลี่ยมผืนผ้า 1"/>
          <p:cNvSpPr/>
          <p:nvPr/>
        </p:nvSpPr>
        <p:spPr>
          <a:xfrm>
            <a:off x="1066800" y="76200"/>
            <a:ext cx="7543800" cy="646325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Marketing Channels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022107" y="5715000"/>
            <a:ext cx="4579093" cy="92332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1800" u="sng" dirty="0">
                <a:solidFill>
                  <a:srgbClr val="FF0000"/>
                </a:solidFill>
                <a:latin typeface="+mj-lt"/>
                <a:ea typeface="Tahoma" pitchFamily="34" charset="0"/>
                <a:cs typeface="Tahoma" pitchFamily="34" charset="0"/>
              </a:rPr>
              <a:t>There are 17 Royal Project shops, in total</a:t>
            </a:r>
          </a:p>
          <a:p>
            <a:r>
              <a:rPr lang="en-US" sz="1800" dirty="0">
                <a:latin typeface="+mj-lt"/>
                <a:ea typeface="Tahoma" pitchFamily="34" charset="0"/>
                <a:cs typeface="Tahoma" pitchFamily="34" charset="0"/>
              </a:rPr>
              <a:t>10  in Bangkok,  5 in Chiang Mai,                            1 in Chiang </a:t>
            </a:r>
            <a:r>
              <a:rPr lang="en-US" sz="1800" dirty="0" err="1">
                <a:latin typeface="+mj-lt"/>
                <a:ea typeface="Tahoma" pitchFamily="34" charset="0"/>
                <a:cs typeface="Tahoma" pitchFamily="34" charset="0"/>
              </a:rPr>
              <a:t>Rai</a:t>
            </a:r>
            <a:r>
              <a:rPr lang="en-US" sz="1800" dirty="0">
                <a:latin typeface="+mj-lt"/>
                <a:ea typeface="Tahoma" pitchFamily="34" charset="0"/>
                <a:cs typeface="Tahoma" pitchFamily="34" charset="0"/>
              </a:rPr>
              <a:t>  and  1 in </a:t>
            </a:r>
            <a:r>
              <a:rPr lang="en-US" sz="1800" dirty="0" err="1">
                <a:latin typeface="+mj-lt"/>
                <a:ea typeface="Tahoma" pitchFamily="34" charset="0"/>
                <a:cs typeface="Tahoma" pitchFamily="34" charset="0"/>
              </a:rPr>
              <a:t>Udorn</a:t>
            </a:r>
            <a:r>
              <a:rPr lang="en-US" sz="1800" dirty="0">
                <a:latin typeface="+mj-lt"/>
                <a:ea typeface="Tahoma" pitchFamily="34" charset="0"/>
                <a:cs typeface="Tahoma" pitchFamily="34" charset="0"/>
              </a:rPr>
              <a:t> </a:t>
            </a:r>
            <a:endParaRPr lang="th-TH" sz="18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36" name="กลุ่ม 7"/>
          <p:cNvGrpSpPr/>
          <p:nvPr/>
        </p:nvGrpSpPr>
        <p:grpSpPr>
          <a:xfrm>
            <a:off x="4435616" y="1615792"/>
            <a:ext cx="4666013" cy="4099208"/>
            <a:chOff x="764281" y="-577514"/>
            <a:chExt cx="9389472" cy="7161381"/>
          </a:xfrm>
        </p:grpSpPr>
        <p:cxnSp>
          <p:nvCxnSpPr>
            <p:cNvPr id="37" name="ตัวเชื่อมต่อตรง 8">
              <a:extLst>
                <a:ext uri="{FF2B5EF4-FFF2-40B4-BE49-F238E27FC236}">
                  <a16:creationId xmlns:a16="http://schemas.microsoft.com/office/drawing/2014/main" id="{22BA7E8A-2A3A-4319-9111-F9B668C180EC}"/>
                </a:ext>
              </a:extLst>
            </p:cNvPr>
            <p:cNvCxnSpPr>
              <a:stCxn id="41" idx="4"/>
            </p:cNvCxnSpPr>
            <p:nvPr/>
          </p:nvCxnSpPr>
          <p:spPr>
            <a:xfrm flipV="1">
              <a:off x="5508819" y="5639776"/>
              <a:ext cx="1665704" cy="6846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รูปภาพ 9">
              <a:extLst>
                <a:ext uri="{FF2B5EF4-FFF2-40B4-BE49-F238E27FC236}">
                  <a16:creationId xmlns:a16="http://schemas.microsoft.com/office/drawing/2014/main" id="{3EC9D09A-96C5-48F6-8457-271C7916B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077" t="14644" r="38781" b="49999"/>
            <a:stretch/>
          </p:blipFill>
          <p:spPr>
            <a:xfrm>
              <a:off x="2112095" y="-577514"/>
              <a:ext cx="8041658" cy="703595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9" name="แผนผังลำดับงาน: ตัวเชื่อมต่อ 10">
              <a:extLst>
                <a:ext uri="{FF2B5EF4-FFF2-40B4-BE49-F238E27FC236}">
                  <a16:creationId xmlns:a16="http://schemas.microsoft.com/office/drawing/2014/main" id="{35773D49-9680-4EA2-B35B-4C7E66031A4A}"/>
                </a:ext>
              </a:extLst>
            </p:cNvPr>
            <p:cNvSpPr/>
            <p:nvPr/>
          </p:nvSpPr>
          <p:spPr>
            <a:xfrm>
              <a:off x="4988998" y="583809"/>
              <a:ext cx="144000" cy="1440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200"/>
            </a:p>
          </p:txBody>
        </p:sp>
        <p:sp>
          <p:nvSpPr>
            <p:cNvPr id="40" name="แผนผังลำดับงาน: ตัวเชื่อมต่อ 11">
              <a:extLst>
                <a:ext uri="{FF2B5EF4-FFF2-40B4-BE49-F238E27FC236}">
                  <a16:creationId xmlns:a16="http://schemas.microsoft.com/office/drawing/2014/main" id="{689E836E-B1A7-48DE-9E59-9093547E3FAD}"/>
                </a:ext>
              </a:extLst>
            </p:cNvPr>
            <p:cNvSpPr/>
            <p:nvPr/>
          </p:nvSpPr>
          <p:spPr>
            <a:xfrm>
              <a:off x="7393891" y="2966634"/>
              <a:ext cx="144000" cy="1440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200"/>
            </a:p>
          </p:txBody>
        </p:sp>
        <p:sp>
          <p:nvSpPr>
            <p:cNvPr id="41" name="แผนผังลำดับงาน: ตัวเชื่อมต่อ 12">
              <a:extLst>
                <a:ext uri="{FF2B5EF4-FFF2-40B4-BE49-F238E27FC236}">
                  <a16:creationId xmlns:a16="http://schemas.microsoft.com/office/drawing/2014/main" id="{FE081888-B675-474F-8A15-2CAECA1E70F4}"/>
                </a:ext>
              </a:extLst>
            </p:cNvPr>
            <p:cNvSpPr/>
            <p:nvPr/>
          </p:nvSpPr>
          <p:spPr>
            <a:xfrm>
              <a:off x="5436819" y="6180405"/>
              <a:ext cx="144000" cy="1440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200"/>
            </a:p>
          </p:txBody>
        </p:sp>
        <p:sp>
          <p:nvSpPr>
            <p:cNvPr id="42" name="กล่องข้อความ 9">
              <a:extLst>
                <a:ext uri="{FF2B5EF4-FFF2-40B4-BE49-F238E27FC236}">
                  <a16:creationId xmlns:a16="http://schemas.microsoft.com/office/drawing/2014/main" id="{D2BF7828-15D9-4B6E-B8AF-CBCDB0AF486E}"/>
                </a:ext>
              </a:extLst>
            </p:cNvPr>
            <p:cNvSpPr txBox="1"/>
            <p:nvPr/>
          </p:nvSpPr>
          <p:spPr>
            <a:xfrm>
              <a:off x="7536309" y="2911677"/>
              <a:ext cx="775480" cy="295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5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อุดรธานี</a:t>
              </a:r>
            </a:p>
          </p:txBody>
        </p:sp>
        <p:sp>
          <p:nvSpPr>
            <p:cNvPr id="43" name="กล่องข้อความ 10">
              <a:extLst>
                <a:ext uri="{FF2B5EF4-FFF2-40B4-BE49-F238E27FC236}">
                  <a16:creationId xmlns:a16="http://schemas.microsoft.com/office/drawing/2014/main" id="{44AC04CC-EFB9-43F7-A389-CFC234284129}"/>
                </a:ext>
              </a:extLst>
            </p:cNvPr>
            <p:cNvSpPr txBox="1"/>
            <p:nvPr/>
          </p:nvSpPr>
          <p:spPr>
            <a:xfrm>
              <a:off x="4750535" y="838004"/>
              <a:ext cx="803827" cy="295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5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เชียงราย</a:t>
              </a:r>
            </a:p>
          </p:txBody>
        </p:sp>
        <p:sp>
          <p:nvSpPr>
            <p:cNvPr id="44" name="กล่องข้อความ 11">
              <a:extLst>
                <a:ext uri="{FF2B5EF4-FFF2-40B4-BE49-F238E27FC236}">
                  <a16:creationId xmlns:a16="http://schemas.microsoft.com/office/drawing/2014/main" id="{BF549C8E-7E78-434D-A29C-59D3CC836AD6}"/>
                </a:ext>
              </a:extLst>
            </p:cNvPr>
            <p:cNvSpPr txBox="1"/>
            <p:nvPr/>
          </p:nvSpPr>
          <p:spPr>
            <a:xfrm>
              <a:off x="3916338" y="1440922"/>
              <a:ext cx="835324" cy="295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5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เชียงใหม่</a:t>
              </a:r>
            </a:p>
          </p:txBody>
        </p:sp>
        <p:sp>
          <p:nvSpPr>
            <p:cNvPr id="45" name="กล่องข้อความ 12">
              <a:extLst>
                <a:ext uri="{FF2B5EF4-FFF2-40B4-BE49-F238E27FC236}">
                  <a16:creationId xmlns:a16="http://schemas.microsoft.com/office/drawing/2014/main" id="{A36BA192-8E74-4E20-91F3-7259F044C0FC}"/>
                </a:ext>
              </a:extLst>
            </p:cNvPr>
            <p:cNvSpPr txBox="1"/>
            <p:nvPr/>
          </p:nvSpPr>
          <p:spPr>
            <a:xfrm>
              <a:off x="5218810" y="6288137"/>
              <a:ext cx="775480" cy="295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5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กรุงเทพ</a:t>
              </a:r>
            </a:p>
          </p:txBody>
        </p:sp>
        <p:cxnSp>
          <p:nvCxnSpPr>
            <p:cNvPr id="46" name="ตัวเชื่อมต่อตรง 17">
              <a:extLst>
                <a:ext uri="{FF2B5EF4-FFF2-40B4-BE49-F238E27FC236}">
                  <a16:creationId xmlns:a16="http://schemas.microsoft.com/office/drawing/2014/main" id="{A54D5BDA-773D-406E-9EAB-76F621B241D5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 flipH="1" flipV="1">
              <a:off x="3697356" y="6247782"/>
              <a:ext cx="1739463" cy="4623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18">
              <a:extLst>
                <a:ext uri="{FF2B5EF4-FFF2-40B4-BE49-F238E27FC236}">
                  <a16:creationId xmlns:a16="http://schemas.microsoft.com/office/drawing/2014/main" id="{3ED20404-0E73-4882-8A51-940CC1EE2CF7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 flipH="1" flipV="1">
              <a:off x="3916337" y="5680746"/>
              <a:ext cx="1520482" cy="571659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19">
              <a:extLst>
                <a:ext uri="{FF2B5EF4-FFF2-40B4-BE49-F238E27FC236}">
                  <a16:creationId xmlns:a16="http://schemas.microsoft.com/office/drawing/2014/main" id="{3136F941-D124-4E09-9489-C94F25ADC987}"/>
                </a:ext>
              </a:extLst>
            </p:cNvPr>
            <p:cNvCxnSpPr>
              <a:cxnSpLocks/>
              <a:stCxn id="41" idx="4"/>
              <a:endCxn id="55" idx="3"/>
            </p:cNvCxnSpPr>
            <p:nvPr/>
          </p:nvCxnSpPr>
          <p:spPr>
            <a:xfrm flipH="1" flipV="1">
              <a:off x="3818590" y="5222850"/>
              <a:ext cx="1690229" cy="1101555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ตัวเชื่อมต่อตรง 20">
              <a:extLst>
                <a:ext uri="{FF2B5EF4-FFF2-40B4-BE49-F238E27FC236}">
                  <a16:creationId xmlns:a16="http://schemas.microsoft.com/office/drawing/2014/main" id="{2277E9AC-A253-45BB-8FD4-3C2A77810226}"/>
                </a:ext>
              </a:extLst>
            </p:cNvPr>
            <p:cNvCxnSpPr>
              <a:cxnSpLocks/>
              <a:stCxn id="41" idx="0"/>
              <a:endCxn id="56" idx="3"/>
            </p:cNvCxnSpPr>
            <p:nvPr/>
          </p:nvCxnSpPr>
          <p:spPr>
            <a:xfrm flipH="1" flipV="1">
              <a:off x="4306830" y="4813332"/>
              <a:ext cx="1201989" cy="1367073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ตัวเชื่อมต่อตรง 21">
              <a:extLst>
                <a:ext uri="{FF2B5EF4-FFF2-40B4-BE49-F238E27FC236}">
                  <a16:creationId xmlns:a16="http://schemas.microsoft.com/office/drawing/2014/main" id="{C118A6CE-69A0-4EEB-9FE3-EDAF5B04FE6B}"/>
                </a:ext>
              </a:extLst>
            </p:cNvPr>
            <p:cNvCxnSpPr>
              <a:cxnSpLocks/>
              <a:stCxn id="41" idx="4"/>
            </p:cNvCxnSpPr>
            <p:nvPr/>
          </p:nvCxnSpPr>
          <p:spPr>
            <a:xfrm flipH="1" flipV="1">
              <a:off x="4952637" y="4419573"/>
              <a:ext cx="556182" cy="1904832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22">
              <a:extLst>
                <a:ext uri="{FF2B5EF4-FFF2-40B4-BE49-F238E27FC236}">
                  <a16:creationId xmlns:a16="http://schemas.microsoft.com/office/drawing/2014/main" id="{BA146F52-3A34-4D96-8CB4-26E6FFCDC847}"/>
                </a:ext>
              </a:extLst>
            </p:cNvPr>
            <p:cNvCxnSpPr>
              <a:cxnSpLocks/>
              <a:stCxn id="41" idx="4"/>
            </p:cNvCxnSpPr>
            <p:nvPr/>
          </p:nvCxnSpPr>
          <p:spPr>
            <a:xfrm flipV="1">
              <a:off x="5508819" y="4907456"/>
              <a:ext cx="1130875" cy="1416949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23">
              <a:extLst>
                <a:ext uri="{FF2B5EF4-FFF2-40B4-BE49-F238E27FC236}">
                  <a16:creationId xmlns:a16="http://schemas.microsoft.com/office/drawing/2014/main" id="{A34AF570-5075-4950-A0DB-73553525B297}"/>
                </a:ext>
              </a:extLst>
            </p:cNvPr>
            <p:cNvCxnSpPr>
              <a:stCxn id="41" idx="2"/>
            </p:cNvCxnSpPr>
            <p:nvPr/>
          </p:nvCxnSpPr>
          <p:spPr>
            <a:xfrm>
              <a:off x="5436819" y="6252405"/>
              <a:ext cx="2018237" cy="7200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แผนผังลําดับงาน: กระบวนการสำรอง 24">
              <a:extLst>
                <a:ext uri="{FF2B5EF4-FFF2-40B4-BE49-F238E27FC236}">
                  <a16:creationId xmlns:a16="http://schemas.microsoft.com/office/drawing/2014/main" id="{73E9E06E-5700-451C-AEC8-96EA4C194BC7}"/>
                </a:ext>
              </a:extLst>
            </p:cNvPr>
            <p:cNvSpPr/>
            <p:nvPr/>
          </p:nvSpPr>
          <p:spPr>
            <a:xfrm>
              <a:off x="1973363" y="6045761"/>
              <a:ext cx="1828800" cy="252000"/>
            </a:xfrm>
            <a:prstGeom prst="flowChartAlternateProcess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Don </a:t>
              </a:r>
              <a:r>
                <a:rPr lang="en-US" sz="6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Mueang</a:t>
              </a:r>
              <a:r>
                <a:rPr lang="en-US" sz="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Airport  2</a:t>
              </a:r>
            </a:p>
          </p:txBody>
        </p:sp>
        <p:sp>
          <p:nvSpPr>
            <p:cNvPr id="54" name="แผนผังลําดับงาน: กระบวนการสำรอง 25">
              <a:extLst>
                <a:ext uri="{FF2B5EF4-FFF2-40B4-BE49-F238E27FC236}">
                  <a16:creationId xmlns:a16="http://schemas.microsoft.com/office/drawing/2014/main" id="{35313A23-8D0B-4B50-94B8-750EA8DD55F3}"/>
                </a:ext>
              </a:extLst>
            </p:cNvPr>
            <p:cNvSpPr/>
            <p:nvPr/>
          </p:nvSpPr>
          <p:spPr>
            <a:xfrm>
              <a:off x="2158764" y="5546316"/>
              <a:ext cx="1764000" cy="252000"/>
            </a:xfrm>
            <a:prstGeom prst="flowChartAlternateProcess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 Old Siam Plaza </a:t>
              </a:r>
              <a:endParaRPr lang="th-TH" sz="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แผนผังลําดับงาน: กระบวนการสำรอง 26">
              <a:extLst>
                <a:ext uri="{FF2B5EF4-FFF2-40B4-BE49-F238E27FC236}">
                  <a16:creationId xmlns:a16="http://schemas.microsoft.com/office/drawing/2014/main" id="{2D8EA77B-BF15-4BB0-AA82-38EEE8F317A1}"/>
                </a:ext>
              </a:extLst>
            </p:cNvPr>
            <p:cNvSpPr/>
            <p:nvPr/>
          </p:nvSpPr>
          <p:spPr>
            <a:xfrm>
              <a:off x="2586109" y="5096850"/>
              <a:ext cx="1232481" cy="252000"/>
            </a:xfrm>
            <a:prstGeom prst="flowChartAlternateProcess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M.O.F</a:t>
              </a:r>
              <a:endParaRPr lang="th-TH" sz="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" name="แผนผังลําดับงาน: กระบวนการสำรอง 27">
              <a:extLst>
                <a:ext uri="{FF2B5EF4-FFF2-40B4-BE49-F238E27FC236}">
                  <a16:creationId xmlns:a16="http://schemas.microsoft.com/office/drawing/2014/main" id="{40F7C900-74E2-4763-A330-6F6366620C81}"/>
                </a:ext>
              </a:extLst>
            </p:cNvPr>
            <p:cNvSpPr/>
            <p:nvPr/>
          </p:nvSpPr>
          <p:spPr>
            <a:xfrm>
              <a:off x="2478030" y="4687332"/>
              <a:ext cx="1828800" cy="252000"/>
            </a:xfrm>
            <a:prstGeom prst="flowChartAlternateProcess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Don </a:t>
              </a:r>
              <a:r>
                <a:rPr lang="en-US" sz="6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Mueang</a:t>
              </a:r>
              <a:r>
                <a:rPr lang="en-US" sz="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Airport </a:t>
              </a:r>
              <a:r>
                <a:rPr lang="th-TH" sz="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th-TH" sz="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แผนผังลําดับงาน: กระบวนการสำรอง 28">
              <a:extLst>
                <a:ext uri="{FF2B5EF4-FFF2-40B4-BE49-F238E27FC236}">
                  <a16:creationId xmlns:a16="http://schemas.microsoft.com/office/drawing/2014/main" id="{14B2D226-192A-41DA-9C46-2B58861591A8}"/>
                </a:ext>
              </a:extLst>
            </p:cNvPr>
            <p:cNvSpPr/>
            <p:nvPr/>
          </p:nvSpPr>
          <p:spPr>
            <a:xfrm>
              <a:off x="3263705" y="4167573"/>
              <a:ext cx="1900353" cy="252000"/>
            </a:xfrm>
            <a:prstGeom prst="flowChartAlternateProcess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Ramathibodi</a:t>
              </a:r>
              <a:r>
                <a:rPr lang="en-US" sz="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Hospital </a:t>
              </a:r>
              <a:endParaRPr lang="th-TH" sz="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58" name="ตัวเชื่อมต่อตรง 29">
              <a:extLst>
                <a:ext uri="{FF2B5EF4-FFF2-40B4-BE49-F238E27FC236}">
                  <a16:creationId xmlns:a16="http://schemas.microsoft.com/office/drawing/2014/main" id="{94139DF9-8451-4163-93F2-0D4F3F71F853}"/>
                </a:ext>
              </a:extLst>
            </p:cNvPr>
            <p:cNvCxnSpPr>
              <a:cxnSpLocks/>
              <a:stCxn id="41" idx="4"/>
            </p:cNvCxnSpPr>
            <p:nvPr/>
          </p:nvCxnSpPr>
          <p:spPr>
            <a:xfrm flipV="1">
              <a:off x="5508819" y="4419573"/>
              <a:ext cx="412182" cy="1904832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แผนผังลําดับงาน: กระบวนการสำรอง 30">
              <a:extLst>
                <a:ext uri="{FF2B5EF4-FFF2-40B4-BE49-F238E27FC236}">
                  <a16:creationId xmlns:a16="http://schemas.microsoft.com/office/drawing/2014/main" id="{CA42820D-0F3F-4B9A-90AB-C6AEA516941C}"/>
                </a:ext>
              </a:extLst>
            </p:cNvPr>
            <p:cNvSpPr/>
            <p:nvPr/>
          </p:nvSpPr>
          <p:spPr>
            <a:xfrm>
              <a:off x="5657944" y="4261697"/>
              <a:ext cx="1512000" cy="252000"/>
            </a:xfrm>
            <a:prstGeom prst="flowChartAlternateProcess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Suvarnabhumi</a:t>
              </a:r>
              <a:r>
                <a:rPr lang="en-US" sz="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th-TH" sz="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แผนผังลําดับงาน: กระบวนการสำรอง 31">
              <a:extLst>
                <a:ext uri="{FF2B5EF4-FFF2-40B4-BE49-F238E27FC236}">
                  <a16:creationId xmlns:a16="http://schemas.microsoft.com/office/drawing/2014/main" id="{9D618728-2080-4D1D-B8A5-DA25FF25525A}"/>
                </a:ext>
              </a:extLst>
            </p:cNvPr>
            <p:cNvSpPr/>
            <p:nvPr/>
          </p:nvSpPr>
          <p:spPr>
            <a:xfrm>
              <a:off x="6413944" y="4702517"/>
              <a:ext cx="1252703" cy="252000"/>
            </a:xfrm>
            <a:prstGeom prst="flowChartAlternateProcess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Bon Marche </a:t>
              </a:r>
              <a:endParaRPr lang="th-TH" sz="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61" name="ตัวเชื่อมต่อตรง 32">
              <a:extLst>
                <a:ext uri="{FF2B5EF4-FFF2-40B4-BE49-F238E27FC236}">
                  <a16:creationId xmlns:a16="http://schemas.microsoft.com/office/drawing/2014/main" id="{0D94D95A-FD53-47FC-93C8-D8CFF8BE7BC5}"/>
                </a:ext>
              </a:extLst>
            </p:cNvPr>
            <p:cNvCxnSpPr>
              <a:cxnSpLocks/>
              <a:stCxn id="41" idx="5"/>
            </p:cNvCxnSpPr>
            <p:nvPr/>
          </p:nvCxnSpPr>
          <p:spPr>
            <a:xfrm flipV="1">
              <a:off x="5559731" y="5433496"/>
              <a:ext cx="1610213" cy="869821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33">
              <a:extLst>
                <a:ext uri="{FF2B5EF4-FFF2-40B4-BE49-F238E27FC236}">
                  <a16:creationId xmlns:a16="http://schemas.microsoft.com/office/drawing/2014/main" id="{3050D069-89C5-47FB-938B-89DD60115B5B}"/>
                </a:ext>
              </a:extLst>
            </p:cNvPr>
            <p:cNvCxnSpPr>
              <a:stCxn id="45" idx="0"/>
            </p:cNvCxnSpPr>
            <p:nvPr/>
          </p:nvCxnSpPr>
          <p:spPr>
            <a:xfrm flipV="1">
              <a:off x="5606550" y="5864664"/>
              <a:ext cx="1567975" cy="423473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แผนผังลําดับงาน: กระบวนการสำรอง 34">
              <a:extLst>
                <a:ext uri="{FF2B5EF4-FFF2-40B4-BE49-F238E27FC236}">
                  <a16:creationId xmlns:a16="http://schemas.microsoft.com/office/drawing/2014/main" id="{9F454C2B-A66E-4E6E-89C3-07E4CAF2915B}"/>
                </a:ext>
              </a:extLst>
            </p:cNvPr>
            <p:cNvSpPr/>
            <p:nvPr/>
          </p:nvSpPr>
          <p:spPr>
            <a:xfrm>
              <a:off x="6654308" y="5193901"/>
              <a:ext cx="1554480" cy="252000"/>
            </a:xfrm>
            <a:prstGeom prst="flowChartAlternateProcess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 Old Siam Plaza </a:t>
              </a:r>
              <a:endParaRPr lang="th-TH" sz="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" name="แผนผังลําดับงาน: กระบวนการสำรอง 35">
              <a:extLst>
                <a:ext uri="{FF2B5EF4-FFF2-40B4-BE49-F238E27FC236}">
                  <a16:creationId xmlns:a16="http://schemas.microsoft.com/office/drawing/2014/main" id="{E90C5235-1A98-41DD-8EDD-4EC5A7302CD3}"/>
                </a:ext>
              </a:extLst>
            </p:cNvPr>
            <p:cNvSpPr/>
            <p:nvPr/>
          </p:nvSpPr>
          <p:spPr>
            <a:xfrm>
              <a:off x="7169944" y="5723153"/>
              <a:ext cx="1645920" cy="252000"/>
            </a:xfrm>
            <a:prstGeom prst="flowChartAlternateProcess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Kasetsart</a:t>
              </a:r>
              <a:r>
                <a:rPr lang="en-US" sz="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University</a:t>
              </a:r>
              <a:endParaRPr lang="th-TH" sz="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แผนผังลําดับงาน: กระบวนการสำรอง 36">
              <a:extLst>
                <a:ext uri="{FF2B5EF4-FFF2-40B4-BE49-F238E27FC236}">
                  <a16:creationId xmlns:a16="http://schemas.microsoft.com/office/drawing/2014/main" id="{C75AA4F0-FF9D-4368-8BB5-C14C4A892E4B}"/>
                </a:ext>
              </a:extLst>
            </p:cNvPr>
            <p:cNvSpPr/>
            <p:nvPr/>
          </p:nvSpPr>
          <p:spPr>
            <a:xfrm>
              <a:off x="7449468" y="6180405"/>
              <a:ext cx="1764000" cy="252000"/>
            </a:xfrm>
            <a:prstGeom prst="flowChartAlternateProcess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Future Park </a:t>
              </a:r>
              <a:r>
                <a:rPr lang="en-US" sz="6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Rangsit</a:t>
              </a:r>
              <a:r>
                <a:rPr lang="en-US" sz="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th-TH" sz="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66" name="ตัวเชื่อมต่อตรง 37">
              <a:extLst>
                <a:ext uri="{FF2B5EF4-FFF2-40B4-BE49-F238E27FC236}">
                  <a16:creationId xmlns:a16="http://schemas.microsoft.com/office/drawing/2014/main" id="{C9A7827B-2F57-4A86-9C6B-2CD18E99A7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20260" y="3015018"/>
              <a:ext cx="694719" cy="7821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แผนผังลําดับงาน: กระบวนการสำรอง 38">
              <a:extLst>
                <a:ext uri="{FF2B5EF4-FFF2-40B4-BE49-F238E27FC236}">
                  <a16:creationId xmlns:a16="http://schemas.microsoft.com/office/drawing/2014/main" id="{09B301BF-B8F9-4C7C-8047-46DCE1777960}"/>
                </a:ext>
              </a:extLst>
            </p:cNvPr>
            <p:cNvSpPr/>
            <p:nvPr/>
          </p:nvSpPr>
          <p:spPr>
            <a:xfrm>
              <a:off x="4704260" y="2869543"/>
              <a:ext cx="2016000" cy="252000"/>
            </a:xfrm>
            <a:prstGeom prst="flowChartAlternateProcess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Central Plaza </a:t>
              </a:r>
              <a:r>
                <a:rPr lang="en-US" sz="6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Udonthani</a:t>
              </a:r>
              <a:endParaRPr lang="th-TH" sz="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68" name="ตัวเชื่อมต่อตรง 39">
              <a:extLst>
                <a:ext uri="{FF2B5EF4-FFF2-40B4-BE49-F238E27FC236}">
                  <a16:creationId xmlns:a16="http://schemas.microsoft.com/office/drawing/2014/main" id="{E8509F56-68D3-4184-8CC1-E922CB9E78F7}"/>
                </a:ext>
              </a:extLst>
            </p:cNvPr>
            <p:cNvCxnSpPr>
              <a:cxnSpLocks/>
              <a:stCxn id="69" idx="6"/>
              <a:endCxn id="76" idx="3"/>
            </p:cNvCxnSpPr>
            <p:nvPr/>
          </p:nvCxnSpPr>
          <p:spPr>
            <a:xfrm flipH="1">
              <a:off x="2961150" y="1774533"/>
              <a:ext cx="1114427" cy="90665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แผนผังลำดับงาน: ตัวเชื่อมต่อ 40">
              <a:extLst>
                <a:ext uri="{FF2B5EF4-FFF2-40B4-BE49-F238E27FC236}">
                  <a16:creationId xmlns:a16="http://schemas.microsoft.com/office/drawing/2014/main" id="{6AEDC9AC-31F6-4F8D-A6AA-318BCD12FDA5}"/>
                </a:ext>
              </a:extLst>
            </p:cNvPr>
            <p:cNvSpPr/>
            <p:nvPr/>
          </p:nvSpPr>
          <p:spPr>
            <a:xfrm>
              <a:off x="3931577" y="1702533"/>
              <a:ext cx="144000" cy="1440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200"/>
            </a:p>
          </p:txBody>
        </p:sp>
        <p:cxnSp>
          <p:nvCxnSpPr>
            <p:cNvPr id="70" name="ตัวเชื่อมต่อตรง 41">
              <a:extLst>
                <a:ext uri="{FF2B5EF4-FFF2-40B4-BE49-F238E27FC236}">
                  <a16:creationId xmlns:a16="http://schemas.microsoft.com/office/drawing/2014/main" id="{EC591F43-4B7B-4484-A880-A55819F2CC74}"/>
                </a:ext>
              </a:extLst>
            </p:cNvPr>
            <p:cNvCxnSpPr>
              <a:cxnSpLocks/>
              <a:endCxn id="69" idx="1"/>
            </p:cNvCxnSpPr>
            <p:nvPr/>
          </p:nvCxnSpPr>
          <p:spPr>
            <a:xfrm>
              <a:off x="3040764" y="1380774"/>
              <a:ext cx="911901" cy="342847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ตัวเชื่อมต่อตรง 42">
              <a:extLst>
                <a:ext uri="{FF2B5EF4-FFF2-40B4-BE49-F238E27FC236}">
                  <a16:creationId xmlns:a16="http://schemas.microsoft.com/office/drawing/2014/main" id="{9BDDF37E-8834-49A0-9039-DE1D8F67FB5F}"/>
                </a:ext>
              </a:extLst>
            </p:cNvPr>
            <p:cNvCxnSpPr>
              <a:stCxn id="69" idx="4"/>
            </p:cNvCxnSpPr>
            <p:nvPr/>
          </p:nvCxnSpPr>
          <p:spPr>
            <a:xfrm flipH="1" flipV="1">
              <a:off x="3496715" y="968810"/>
              <a:ext cx="506862" cy="877723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ตัวเชื่อมต่อตรง 43">
              <a:extLst>
                <a:ext uri="{FF2B5EF4-FFF2-40B4-BE49-F238E27FC236}">
                  <a16:creationId xmlns:a16="http://schemas.microsoft.com/office/drawing/2014/main" id="{73597DBE-2BAC-4D69-B9B6-0F174031547D}"/>
                </a:ext>
              </a:extLst>
            </p:cNvPr>
            <p:cNvCxnSpPr>
              <a:cxnSpLocks/>
              <a:stCxn id="69" idx="6"/>
              <a:endCxn id="75" idx="3"/>
            </p:cNvCxnSpPr>
            <p:nvPr/>
          </p:nvCxnSpPr>
          <p:spPr>
            <a:xfrm flipH="1">
              <a:off x="3108940" y="1774533"/>
              <a:ext cx="966637" cy="599852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ตัวเชื่อมต่อตรง 44">
              <a:extLst>
                <a:ext uri="{FF2B5EF4-FFF2-40B4-BE49-F238E27FC236}">
                  <a16:creationId xmlns:a16="http://schemas.microsoft.com/office/drawing/2014/main" id="{36541A25-5EED-481D-8C29-DD51D333CCCB}"/>
                </a:ext>
              </a:extLst>
            </p:cNvPr>
            <p:cNvCxnSpPr>
              <a:cxnSpLocks/>
              <a:stCxn id="69" idx="0"/>
            </p:cNvCxnSpPr>
            <p:nvPr/>
          </p:nvCxnSpPr>
          <p:spPr>
            <a:xfrm flipV="1">
              <a:off x="4003577" y="457270"/>
              <a:ext cx="0" cy="1245263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ตัวเชื่อมต่อตรง 45">
              <a:extLst>
                <a:ext uri="{FF2B5EF4-FFF2-40B4-BE49-F238E27FC236}">
                  <a16:creationId xmlns:a16="http://schemas.microsoft.com/office/drawing/2014/main" id="{EF9AD00B-5147-462F-A657-B0F1200B8449}"/>
                </a:ext>
              </a:extLst>
            </p:cNvPr>
            <p:cNvCxnSpPr>
              <a:stCxn id="39" idx="6"/>
            </p:cNvCxnSpPr>
            <p:nvPr/>
          </p:nvCxnSpPr>
          <p:spPr>
            <a:xfrm>
              <a:off x="5132998" y="655809"/>
              <a:ext cx="788003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แผนผังลําดับงาน: กระบวนการสำรอง 46">
              <a:extLst>
                <a:ext uri="{FF2B5EF4-FFF2-40B4-BE49-F238E27FC236}">
                  <a16:creationId xmlns:a16="http://schemas.microsoft.com/office/drawing/2014/main" id="{20582075-80CB-4413-A25C-D8067696A655}"/>
                </a:ext>
              </a:extLst>
            </p:cNvPr>
            <p:cNvSpPr/>
            <p:nvPr/>
          </p:nvSpPr>
          <p:spPr>
            <a:xfrm>
              <a:off x="1760561" y="2248385"/>
              <a:ext cx="1348379" cy="252000"/>
            </a:xfrm>
            <a:prstGeom prst="flowChartAlternateProcess">
              <a:avLst/>
            </a:prstGeom>
            <a:ln>
              <a:solidFill>
                <a:schemeClr val="tx1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Suthep</a:t>
              </a:r>
              <a:r>
                <a:rPr lang="en-US" sz="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Road</a:t>
              </a:r>
              <a:endParaRPr lang="th-TH" sz="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" name="แผนผังลําดับงาน: กระบวนการสำรอง 47">
              <a:extLst>
                <a:ext uri="{FF2B5EF4-FFF2-40B4-BE49-F238E27FC236}">
                  <a16:creationId xmlns:a16="http://schemas.microsoft.com/office/drawing/2014/main" id="{38953B9F-4DB3-422E-A2DF-482648B20431}"/>
                </a:ext>
              </a:extLst>
            </p:cNvPr>
            <p:cNvSpPr/>
            <p:nvPr/>
          </p:nvSpPr>
          <p:spPr>
            <a:xfrm>
              <a:off x="1060797" y="1739198"/>
              <a:ext cx="1900353" cy="252000"/>
            </a:xfrm>
            <a:prstGeom prst="flowChartAlternateProcess">
              <a:avLst/>
            </a:prstGeom>
            <a:ln>
              <a:solidFill>
                <a:schemeClr val="tx1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Chiang Mai 89 Plaza </a:t>
              </a:r>
              <a:endParaRPr lang="th-TH" sz="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7" name="แผนผังลําดับงาน: กระบวนการสำรอง 48">
              <a:extLst>
                <a:ext uri="{FF2B5EF4-FFF2-40B4-BE49-F238E27FC236}">
                  <a16:creationId xmlns:a16="http://schemas.microsoft.com/office/drawing/2014/main" id="{59561170-A0FE-462B-865C-A6166F43E89C}"/>
                </a:ext>
              </a:extLst>
            </p:cNvPr>
            <p:cNvSpPr/>
            <p:nvPr/>
          </p:nvSpPr>
          <p:spPr>
            <a:xfrm>
              <a:off x="1638105" y="294141"/>
              <a:ext cx="2622236" cy="289668"/>
            </a:xfrm>
            <a:prstGeom prst="flowChartAlternateProcess">
              <a:avLst/>
            </a:prstGeom>
            <a:ln>
              <a:solidFill>
                <a:schemeClr val="tx1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sz="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Chiang Mai Airport Plaza</a:t>
              </a:r>
              <a:endParaRPr lang="th-TH" sz="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" name="แผนผังลําดับงาน: กระบวนการสำรอง 49">
              <a:extLst>
                <a:ext uri="{FF2B5EF4-FFF2-40B4-BE49-F238E27FC236}">
                  <a16:creationId xmlns:a16="http://schemas.microsoft.com/office/drawing/2014/main" id="{65114643-DB07-471A-8160-63C6CD508BA7}"/>
                </a:ext>
              </a:extLst>
            </p:cNvPr>
            <p:cNvSpPr/>
            <p:nvPr/>
          </p:nvSpPr>
          <p:spPr>
            <a:xfrm>
              <a:off x="764281" y="758887"/>
              <a:ext cx="2743200" cy="274320"/>
            </a:xfrm>
            <a:prstGeom prst="flowChartAlternateProcess">
              <a:avLst/>
            </a:prstGeom>
            <a:ln>
              <a:solidFill>
                <a:schemeClr val="tx1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Royal Mae </a:t>
              </a:r>
              <a:r>
                <a:rPr lang="en-US" sz="6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Hia</a:t>
              </a:r>
              <a:r>
                <a:rPr lang="en-US" sz="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Project Store (Outlet 1)</a:t>
              </a:r>
              <a:endParaRPr lang="th-TH" sz="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9" name="แผนผังลําดับงาน: กระบวนการสำรอง 50">
              <a:extLst>
                <a:ext uri="{FF2B5EF4-FFF2-40B4-BE49-F238E27FC236}">
                  <a16:creationId xmlns:a16="http://schemas.microsoft.com/office/drawing/2014/main" id="{CC07A462-2C04-4B2A-8A36-A04AB1776044}"/>
                </a:ext>
              </a:extLst>
            </p:cNvPr>
            <p:cNvSpPr/>
            <p:nvPr/>
          </p:nvSpPr>
          <p:spPr>
            <a:xfrm>
              <a:off x="999177" y="1237107"/>
              <a:ext cx="2088000" cy="252000"/>
            </a:xfrm>
            <a:prstGeom prst="flowChartAlternateProcess">
              <a:avLst/>
            </a:prstGeom>
            <a:ln>
              <a:solidFill>
                <a:schemeClr val="tx1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Chiang Mai Airport </a:t>
              </a:r>
              <a:endParaRPr lang="th-TH" sz="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0" name="แผนผังลําดับงาน: กระบวนการสำรอง 51">
              <a:extLst>
                <a:ext uri="{FF2B5EF4-FFF2-40B4-BE49-F238E27FC236}">
                  <a16:creationId xmlns:a16="http://schemas.microsoft.com/office/drawing/2014/main" id="{1720227E-2E74-4EDE-AF70-95817FCB32C2}"/>
                </a:ext>
              </a:extLst>
            </p:cNvPr>
            <p:cNvSpPr/>
            <p:nvPr/>
          </p:nvSpPr>
          <p:spPr>
            <a:xfrm>
              <a:off x="5886820" y="506888"/>
              <a:ext cx="2052000" cy="252000"/>
            </a:xfrm>
            <a:prstGeom prst="flowChartAlternateProcess">
              <a:avLst/>
            </a:prstGeom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Central Plaza Chiang </a:t>
              </a:r>
              <a:r>
                <a:rPr lang="en-US" sz="6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Rai</a:t>
              </a:r>
              <a:endParaRPr lang="th-TH" sz="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1" name="แผนผังลำดับงาน: ตัวเชื่อมต่อ 52">
              <a:extLst>
                <a:ext uri="{FF2B5EF4-FFF2-40B4-BE49-F238E27FC236}">
                  <a16:creationId xmlns:a16="http://schemas.microsoft.com/office/drawing/2014/main" id="{D6E0C599-BA90-4FFD-BE84-6D06D7C69995}"/>
                </a:ext>
              </a:extLst>
            </p:cNvPr>
            <p:cNvSpPr/>
            <p:nvPr/>
          </p:nvSpPr>
          <p:spPr>
            <a:xfrm>
              <a:off x="3935400" y="1692963"/>
              <a:ext cx="144000" cy="1440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200"/>
            </a:p>
          </p:txBody>
        </p:sp>
        <p:sp>
          <p:nvSpPr>
            <p:cNvPr id="82" name="แผนผังลำดับงาน: ตัวเชื่อมต่อ 53">
              <a:extLst>
                <a:ext uri="{FF2B5EF4-FFF2-40B4-BE49-F238E27FC236}">
                  <a16:creationId xmlns:a16="http://schemas.microsoft.com/office/drawing/2014/main" id="{22F1434C-24A1-43DE-8C5E-7566714D7CFF}"/>
                </a:ext>
              </a:extLst>
            </p:cNvPr>
            <p:cNvSpPr/>
            <p:nvPr/>
          </p:nvSpPr>
          <p:spPr>
            <a:xfrm>
              <a:off x="5432923" y="6165925"/>
              <a:ext cx="144000" cy="1440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200"/>
            </a:p>
          </p:txBody>
        </p:sp>
      </p:grpSp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37" y="2285454"/>
            <a:ext cx="3923776" cy="272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" name="Rectangle 83"/>
          <p:cNvSpPr/>
          <p:nvPr/>
        </p:nvSpPr>
        <p:spPr>
          <a:xfrm>
            <a:off x="305618" y="1236343"/>
            <a:ext cx="4095145" cy="954101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algn="ctr"/>
            <a:r>
              <a:rPr lang="en-US" b="1" i="1" dirty="0">
                <a:solidFill>
                  <a:srgbClr val="0070C0"/>
                </a:solidFill>
                <a:ea typeface="Tahoma" pitchFamily="34" charset="0"/>
                <a:cs typeface="Tahoma" pitchFamily="34" charset="0"/>
              </a:rPr>
              <a:t>Marketing channel                             of highland produces </a:t>
            </a:r>
            <a:endParaRPr lang="th-TH" b="1" i="1" dirty="0">
              <a:solidFill>
                <a:srgbClr val="0070C0"/>
              </a:solidFill>
            </a:endParaRPr>
          </a:p>
        </p:txBody>
      </p:sp>
      <p:pic>
        <p:nvPicPr>
          <p:cNvPr id="8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25" y="4978131"/>
            <a:ext cx="4529538" cy="136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90861" y="1138535"/>
            <a:ext cx="3119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20623F"/>
                </a:solidFill>
              </a:rPr>
              <a:t>Royal Project Shop</a:t>
            </a:r>
            <a:endParaRPr lang="th-TH" b="1" i="1" dirty="0">
              <a:solidFill>
                <a:srgbClr val="2062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58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" name="ตัวเชื่อมต่อตรง 103">
            <a:extLst>
              <a:ext uri="{FF2B5EF4-FFF2-40B4-BE49-F238E27FC236}">
                <a16:creationId xmlns:a16="http://schemas.microsoft.com/office/drawing/2014/main" id="{94BB126A-16CB-4F27-8CBA-7078879138D8}"/>
              </a:ext>
            </a:extLst>
          </p:cNvPr>
          <p:cNvCxnSpPr>
            <a:cxnSpLocks/>
          </p:cNvCxnSpPr>
          <p:nvPr/>
        </p:nvCxnSpPr>
        <p:spPr>
          <a:xfrm>
            <a:off x="3635352" y="1431529"/>
            <a:ext cx="0" cy="4023360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ตัวเชื่อมต่อตรง 104">
            <a:extLst>
              <a:ext uri="{FF2B5EF4-FFF2-40B4-BE49-F238E27FC236}">
                <a16:creationId xmlns:a16="http://schemas.microsoft.com/office/drawing/2014/main" id="{BE9B249C-F707-4EB7-A728-5336A28B0EB8}"/>
              </a:ext>
            </a:extLst>
          </p:cNvPr>
          <p:cNvCxnSpPr>
            <a:cxnSpLocks/>
          </p:cNvCxnSpPr>
          <p:nvPr/>
        </p:nvCxnSpPr>
        <p:spPr>
          <a:xfrm>
            <a:off x="5387952" y="1378381"/>
            <a:ext cx="0" cy="402336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ตัวเชื่อมต่อตรง 105">
            <a:extLst>
              <a:ext uri="{FF2B5EF4-FFF2-40B4-BE49-F238E27FC236}">
                <a16:creationId xmlns:a16="http://schemas.microsoft.com/office/drawing/2014/main" id="{98F9615C-1730-48DA-A50F-0E47F309B194}"/>
              </a:ext>
            </a:extLst>
          </p:cNvPr>
          <p:cNvCxnSpPr>
            <a:cxnSpLocks/>
          </p:cNvCxnSpPr>
          <p:nvPr/>
        </p:nvCxnSpPr>
        <p:spPr>
          <a:xfrm>
            <a:off x="7126611" y="1378381"/>
            <a:ext cx="0" cy="4023360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>
            <a:extLst>
              <a:ext uri="{FF2B5EF4-FFF2-40B4-BE49-F238E27FC236}">
                <a16:creationId xmlns:a16="http://schemas.microsoft.com/office/drawing/2014/main" id="{C095F787-7C04-49CE-ACA1-4BE067B9BBBA}"/>
              </a:ext>
            </a:extLst>
          </p:cNvPr>
          <p:cNvCxnSpPr>
            <a:cxnSpLocks/>
          </p:cNvCxnSpPr>
          <p:nvPr/>
        </p:nvCxnSpPr>
        <p:spPr>
          <a:xfrm>
            <a:off x="1787958" y="1894279"/>
            <a:ext cx="0" cy="356616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4" t="7422" r="13436" b="11568"/>
          <a:stretch/>
        </p:blipFill>
        <p:spPr bwMode="auto">
          <a:xfrm>
            <a:off x="3" y="3"/>
            <a:ext cx="1265167" cy="119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7" name="그룹 1">
            <a:extLst>
              <a:ext uri="{FF2B5EF4-FFF2-40B4-BE49-F238E27FC236}">
                <a16:creationId xmlns:a16="http://schemas.microsoft.com/office/drawing/2014/main" id="{A90CF063-35E5-4C45-AEA0-8DFEECC06C3A}"/>
              </a:ext>
            </a:extLst>
          </p:cNvPr>
          <p:cNvGrpSpPr/>
          <p:nvPr/>
        </p:nvGrpSpPr>
        <p:grpSpPr>
          <a:xfrm>
            <a:off x="406855" y="2978584"/>
            <a:ext cx="8612394" cy="462637"/>
            <a:chOff x="940255" y="3646062"/>
            <a:chExt cx="10613774" cy="550376"/>
          </a:xfrm>
        </p:grpSpPr>
        <p:sp>
          <p:nvSpPr>
            <p:cNvPr id="68" name="Oval 2">
              <a:extLst>
                <a:ext uri="{FF2B5EF4-FFF2-40B4-BE49-F238E27FC236}">
                  <a16:creationId xmlns:a16="http://schemas.microsoft.com/office/drawing/2014/main" id="{F7CA1064-1F2B-41F0-B8D3-C61CEC631F15}"/>
                </a:ext>
              </a:extLst>
            </p:cNvPr>
            <p:cNvSpPr/>
            <p:nvPr/>
          </p:nvSpPr>
          <p:spPr>
            <a:xfrm>
              <a:off x="940255" y="3810545"/>
              <a:ext cx="216024" cy="21602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2000" kern="0" dirty="0">
                <a:solidFill>
                  <a:prstClr val="white"/>
                </a:solidFill>
                <a:latin typeface="+mj-lt"/>
                <a:ea typeface="Arial Unicode MS"/>
              </a:endParaRPr>
            </a:p>
          </p:txBody>
        </p:sp>
        <p:sp>
          <p:nvSpPr>
            <p:cNvPr id="69" name="Oval 4">
              <a:extLst>
                <a:ext uri="{FF2B5EF4-FFF2-40B4-BE49-F238E27FC236}">
                  <a16:creationId xmlns:a16="http://schemas.microsoft.com/office/drawing/2014/main" id="{22243D95-1B32-470D-8077-7E3337D8DE54}"/>
                </a:ext>
              </a:extLst>
            </p:cNvPr>
            <p:cNvSpPr/>
            <p:nvPr/>
          </p:nvSpPr>
          <p:spPr>
            <a:xfrm>
              <a:off x="1228236" y="3810545"/>
              <a:ext cx="216024" cy="21602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2000" kern="0" dirty="0">
                <a:solidFill>
                  <a:prstClr val="white"/>
                </a:solidFill>
                <a:latin typeface="+mj-lt"/>
                <a:ea typeface="Arial Unicode MS"/>
              </a:endParaRPr>
            </a:p>
          </p:txBody>
        </p:sp>
        <p:sp>
          <p:nvSpPr>
            <p:cNvPr id="70" name="Oval 5">
              <a:extLst>
                <a:ext uri="{FF2B5EF4-FFF2-40B4-BE49-F238E27FC236}">
                  <a16:creationId xmlns:a16="http://schemas.microsoft.com/office/drawing/2014/main" id="{EBC79BD8-D571-4653-A39F-8765F71B5201}"/>
                </a:ext>
              </a:extLst>
            </p:cNvPr>
            <p:cNvSpPr/>
            <p:nvPr/>
          </p:nvSpPr>
          <p:spPr>
            <a:xfrm>
              <a:off x="1913166" y="3810545"/>
              <a:ext cx="216025" cy="21602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2000" kern="0" dirty="0">
                <a:solidFill>
                  <a:prstClr val="white"/>
                </a:solidFill>
                <a:latin typeface="+mj-lt"/>
                <a:ea typeface="Arial Unicode MS"/>
              </a:endParaRPr>
            </a:p>
          </p:txBody>
        </p:sp>
        <p:sp>
          <p:nvSpPr>
            <p:cNvPr id="71" name="Oval 6">
              <a:extLst>
                <a:ext uri="{FF2B5EF4-FFF2-40B4-BE49-F238E27FC236}">
                  <a16:creationId xmlns:a16="http://schemas.microsoft.com/office/drawing/2014/main" id="{1A1DF892-9608-4E42-91D1-1AE11EF0371A}"/>
                </a:ext>
              </a:extLst>
            </p:cNvPr>
            <p:cNvSpPr/>
            <p:nvPr/>
          </p:nvSpPr>
          <p:spPr>
            <a:xfrm>
              <a:off x="3506784" y="3810545"/>
              <a:ext cx="216025" cy="21602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2000" kern="0" dirty="0">
                <a:solidFill>
                  <a:prstClr val="white"/>
                </a:solidFill>
                <a:latin typeface="+mj-lt"/>
                <a:ea typeface="Arial Unicode MS"/>
              </a:endParaRPr>
            </a:p>
          </p:txBody>
        </p:sp>
        <p:sp>
          <p:nvSpPr>
            <p:cNvPr id="72" name="Oval 7">
              <a:extLst>
                <a:ext uri="{FF2B5EF4-FFF2-40B4-BE49-F238E27FC236}">
                  <a16:creationId xmlns:a16="http://schemas.microsoft.com/office/drawing/2014/main" id="{24FB1A2E-C29D-445B-B599-271C06FCECE0}"/>
                </a:ext>
              </a:extLst>
            </p:cNvPr>
            <p:cNvSpPr/>
            <p:nvPr/>
          </p:nvSpPr>
          <p:spPr>
            <a:xfrm>
              <a:off x="2915129" y="3810545"/>
              <a:ext cx="216025" cy="21602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2000" kern="0" dirty="0">
                <a:solidFill>
                  <a:prstClr val="white"/>
                </a:solidFill>
                <a:latin typeface="+mj-lt"/>
                <a:ea typeface="Arial Unicode MS"/>
              </a:endParaRPr>
            </a:p>
          </p:txBody>
        </p:sp>
        <p:sp>
          <p:nvSpPr>
            <p:cNvPr id="73" name="Oval 8">
              <a:extLst>
                <a:ext uri="{FF2B5EF4-FFF2-40B4-BE49-F238E27FC236}">
                  <a16:creationId xmlns:a16="http://schemas.microsoft.com/office/drawing/2014/main" id="{F7C530E4-B3A7-427E-9B5E-E665F24353A6}"/>
                </a:ext>
              </a:extLst>
            </p:cNvPr>
            <p:cNvSpPr/>
            <p:nvPr/>
          </p:nvSpPr>
          <p:spPr>
            <a:xfrm>
              <a:off x="3196852" y="3810545"/>
              <a:ext cx="216025" cy="21602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2000" kern="0" dirty="0">
                <a:solidFill>
                  <a:prstClr val="white"/>
                </a:solidFill>
                <a:latin typeface="+mj-lt"/>
                <a:ea typeface="Arial Unicode MS"/>
              </a:endParaRPr>
            </a:p>
          </p:txBody>
        </p:sp>
        <p:sp>
          <p:nvSpPr>
            <p:cNvPr id="74" name="Oval 9">
              <a:extLst>
                <a:ext uri="{FF2B5EF4-FFF2-40B4-BE49-F238E27FC236}">
                  <a16:creationId xmlns:a16="http://schemas.microsoft.com/office/drawing/2014/main" id="{8F18304C-8698-40E6-9358-23AE859CB5F9}"/>
                </a:ext>
              </a:extLst>
            </p:cNvPr>
            <p:cNvSpPr/>
            <p:nvPr/>
          </p:nvSpPr>
          <p:spPr>
            <a:xfrm>
              <a:off x="3836884" y="3810545"/>
              <a:ext cx="216024" cy="21602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2000" kern="0" dirty="0">
                <a:solidFill>
                  <a:prstClr val="white"/>
                </a:solidFill>
                <a:latin typeface="+mj-lt"/>
                <a:ea typeface="Arial Unicode MS"/>
              </a:endParaRPr>
            </a:p>
          </p:txBody>
        </p:sp>
        <p:sp>
          <p:nvSpPr>
            <p:cNvPr id="75" name="Oval 10">
              <a:extLst>
                <a:ext uri="{FF2B5EF4-FFF2-40B4-BE49-F238E27FC236}">
                  <a16:creationId xmlns:a16="http://schemas.microsoft.com/office/drawing/2014/main" id="{11BE1B78-0E38-427F-A2C2-D265BF86FEA5}"/>
                </a:ext>
              </a:extLst>
            </p:cNvPr>
            <p:cNvSpPr/>
            <p:nvPr/>
          </p:nvSpPr>
          <p:spPr>
            <a:xfrm>
              <a:off x="4412846" y="3810545"/>
              <a:ext cx="216024" cy="21602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2000" kern="0" dirty="0">
                <a:solidFill>
                  <a:prstClr val="white"/>
                </a:solidFill>
                <a:latin typeface="+mj-lt"/>
                <a:ea typeface="Arial Unicode MS"/>
              </a:endParaRPr>
            </a:p>
          </p:txBody>
        </p:sp>
        <p:sp>
          <p:nvSpPr>
            <p:cNvPr id="76" name="Oval 11">
              <a:extLst>
                <a:ext uri="{FF2B5EF4-FFF2-40B4-BE49-F238E27FC236}">
                  <a16:creationId xmlns:a16="http://schemas.microsoft.com/office/drawing/2014/main" id="{0662C333-244D-47A8-BA83-63668B00EAA5}"/>
                </a:ext>
              </a:extLst>
            </p:cNvPr>
            <p:cNvSpPr/>
            <p:nvPr/>
          </p:nvSpPr>
          <p:spPr>
            <a:xfrm>
              <a:off x="5450635" y="3810545"/>
              <a:ext cx="216025" cy="21602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2000" kern="0" dirty="0">
                <a:solidFill>
                  <a:prstClr val="white"/>
                </a:solidFill>
                <a:latin typeface="+mj-lt"/>
                <a:ea typeface="Arial Unicode MS"/>
              </a:endParaRPr>
            </a:p>
          </p:txBody>
        </p:sp>
        <p:sp>
          <p:nvSpPr>
            <p:cNvPr id="77" name="Oval 12">
              <a:extLst>
                <a:ext uri="{FF2B5EF4-FFF2-40B4-BE49-F238E27FC236}">
                  <a16:creationId xmlns:a16="http://schemas.microsoft.com/office/drawing/2014/main" id="{149A862C-441F-42F7-920B-A67EFCEC4310}"/>
                </a:ext>
              </a:extLst>
            </p:cNvPr>
            <p:cNvSpPr/>
            <p:nvPr/>
          </p:nvSpPr>
          <p:spPr>
            <a:xfrm>
              <a:off x="5197121" y="3810545"/>
              <a:ext cx="216025" cy="21602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2000" kern="0" dirty="0">
                <a:solidFill>
                  <a:prstClr val="white"/>
                </a:solidFill>
                <a:latin typeface="+mj-lt"/>
                <a:ea typeface="Arial Unicode MS"/>
              </a:endParaRPr>
            </a:p>
          </p:txBody>
        </p:sp>
        <p:sp>
          <p:nvSpPr>
            <p:cNvPr id="78" name="Oval 13">
              <a:extLst>
                <a:ext uri="{FF2B5EF4-FFF2-40B4-BE49-F238E27FC236}">
                  <a16:creationId xmlns:a16="http://schemas.microsoft.com/office/drawing/2014/main" id="{E29F3106-FF1D-40E5-96D2-722E936F02CB}"/>
                </a:ext>
              </a:extLst>
            </p:cNvPr>
            <p:cNvSpPr/>
            <p:nvPr/>
          </p:nvSpPr>
          <p:spPr>
            <a:xfrm>
              <a:off x="5717170" y="3810545"/>
              <a:ext cx="216024" cy="21602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2000" kern="0" dirty="0">
                <a:solidFill>
                  <a:prstClr val="white"/>
                </a:solidFill>
                <a:latin typeface="+mj-lt"/>
                <a:ea typeface="Arial Unicode MS"/>
              </a:endParaRPr>
            </a:p>
          </p:txBody>
        </p:sp>
        <p:sp>
          <p:nvSpPr>
            <p:cNvPr id="79" name="Oval 14">
              <a:extLst>
                <a:ext uri="{FF2B5EF4-FFF2-40B4-BE49-F238E27FC236}">
                  <a16:creationId xmlns:a16="http://schemas.microsoft.com/office/drawing/2014/main" id="{2AD9773F-6F8B-44B9-9B9A-89E882F1E92A}"/>
                </a:ext>
              </a:extLst>
            </p:cNvPr>
            <p:cNvSpPr/>
            <p:nvPr/>
          </p:nvSpPr>
          <p:spPr>
            <a:xfrm>
              <a:off x="6293132" y="3810545"/>
              <a:ext cx="216024" cy="21602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2000" kern="0" dirty="0">
                <a:solidFill>
                  <a:prstClr val="white"/>
                </a:solidFill>
                <a:latin typeface="+mj-lt"/>
                <a:ea typeface="Arial Unicode MS"/>
              </a:endParaRPr>
            </a:p>
          </p:txBody>
        </p:sp>
        <p:sp>
          <p:nvSpPr>
            <p:cNvPr id="80" name="Oval 15">
              <a:extLst>
                <a:ext uri="{FF2B5EF4-FFF2-40B4-BE49-F238E27FC236}">
                  <a16:creationId xmlns:a16="http://schemas.microsoft.com/office/drawing/2014/main" id="{3D606FC5-9EB4-4372-B224-C22F8E9CADFA}"/>
                </a:ext>
              </a:extLst>
            </p:cNvPr>
            <p:cNvSpPr/>
            <p:nvPr/>
          </p:nvSpPr>
          <p:spPr>
            <a:xfrm>
              <a:off x="6581113" y="3810545"/>
              <a:ext cx="216024" cy="21602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2000" kern="0" dirty="0">
                <a:solidFill>
                  <a:prstClr val="white"/>
                </a:solidFill>
                <a:latin typeface="+mj-lt"/>
                <a:ea typeface="Arial Unicode MS"/>
              </a:endParaRPr>
            </a:p>
          </p:txBody>
        </p:sp>
        <p:sp>
          <p:nvSpPr>
            <p:cNvPr id="81" name="Oval 16">
              <a:extLst>
                <a:ext uri="{FF2B5EF4-FFF2-40B4-BE49-F238E27FC236}">
                  <a16:creationId xmlns:a16="http://schemas.microsoft.com/office/drawing/2014/main" id="{137E608A-100C-4C8E-A29C-5818162251EC}"/>
                </a:ext>
              </a:extLst>
            </p:cNvPr>
            <p:cNvSpPr/>
            <p:nvPr/>
          </p:nvSpPr>
          <p:spPr>
            <a:xfrm>
              <a:off x="7328788" y="3827365"/>
              <a:ext cx="216025" cy="21602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2000" kern="0" dirty="0">
                <a:solidFill>
                  <a:prstClr val="white"/>
                </a:solidFill>
                <a:latin typeface="+mj-lt"/>
                <a:ea typeface="Arial Unicode MS"/>
              </a:endParaRPr>
            </a:p>
          </p:txBody>
        </p:sp>
        <p:sp>
          <p:nvSpPr>
            <p:cNvPr id="82" name="Oval 17">
              <a:extLst>
                <a:ext uri="{FF2B5EF4-FFF2-40B4-BE49-F238E27FC236}">
                  <a16:creationId xmlns:a16="http://schemas.microsoft.com/office/drawing/2014/main" id="{36A85174-BAEC-420D-ACF4-790BD168A3A5}"/>
                </a:ext>
              </a:extLst>
            </p:cNvPr>
            <p:cNvSpPr/>
            <p:nvPr/>
          </p:nvSpPr>
          <p:spPr>
            <a:xfrm>
              <a:off x="7597456" y="3810545"/>
              <a:ext cx="216024" cy="21602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2000" kern="0" dirty="0">
                <a:solidFill>
                  <a:prstClr val="white"/>
                </a:solidFill>
                <a:latin typeface="+mj-lt"/>
                <a:ea typeface="Arial Unicode MS"/>
              </a:endParaRPr>
            </a:p>
          </p:txBody>
        </p:sp>
        <p:sp>
          <p:nvSpPr>
            <p:cNvPr id="83" name="Oval 18">
              <a:extLst>
                <a:ext uri="{FF2B5EF4-FFF2-40B4-BE49-F238E27FC236}">
                  <a16:creationId xmlns:a16="http://schemas.microsoft.com/office/drawing/2014/main" id="{0875300C-F65D-49F2-A100-1DD988E4DEA5}"/>
                </a:ext>
              </a:extLst>
            </p:cNvPr>
            <p:cNvSpPr/>
            <p:nvPr/>
          </p:nvSpPr>
          <p:spPr>
            <a:xfrm>
              <a:off x="8173418" y="3810545"/>
              <a:ext cx="216024" cy="21602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2000" kern="0" dirty="0">
                <a:solidFill>
                  <a:prstClr val="white"/>
                </a:solidFill>
                <a:latin typeface="+mj-lt"/>
                <a:ea typeface="Arial Unicode MS"/>
              </a:endParaRPr>
            </a:p>
          </p:txBody>
        </p:sp>
        <p:sp>
          <p:nvSpPr>
            <p:cNvPr id="84" name="Oval 19">
              <a:extLst>
                <a:ext uri="{FF2B5EF4-FFF2-40B4-BE49-F238E27FC236}">
                  <a16:creationId xmlns:a16="http://schemas.microsoft.com/office/drawing/2014/main" id="{6460871C-7B61-4A28-B396-18ADB7988288}"/>
                </a:ext>
              </a:extLst>
            </p:cNvPr>
            <p:cNvSpPr/>
            <p:nvPr/>
          </p:nvSpPr>
          <p:spPr>
            <a:xfrm>
              <a:off x="8461399" y="3810545"/>
              <a:ext cx="216024" cy="21602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2000" kern="0" dirty="0">
                <a:solidFill>
                  <a:prstClr val="white"/>
                </a:solidFill>
                <a:latin typeface="+mj-lt"/>
                <a:ea typeface="Arial Unicode MS"/>
              </a:endParaRPr>
            </a:p>
          </p:txBody>
        </p:sp>
        <p:sp>
          <p:nvSpPr>
            <p:cNvPr id="85" name="Oval 20">
              <a:extLst>
                <a:ext uri="{FF2B5EF4-FFF2-40B4-BE49-F238E27FC236}">
                  <a16:creationId xmlns:a16="http://schemas.microsoft.com/office/drawing/2014/main" id="{A4915932-DF5C-4DAB-9DD7-AF3DAC3A136F}"/>
                </a:ext>
              </a:extLst>
            </p:cNvPr>
            <p:cNvSpPr/>
            <p:nvPr/>
          </p:nvSpPr>
          <p:spPr>
            <a:xfrm>
              <a:off x="8749380" y="3810545"/>
              <a:ext cx="216024" cy="21602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2000" kern="0" dirty="0">
                <a:solidFill>
                  <a:prstClr val="white"/>
                </a:solidFill>
                <a:latin typeface="+mj-lt"/>
                <a:ea typeface="Arial Unicode MS"/>
              </a:endParaRPr>
            </a:p>
          </p:txBody>
        </p:sp>
        <p:sp>
          <p:nvSpPr>
            <p:cNvPr id="86" name="Oval 21">
              <a:extLst>
                <a:ext uri="{FF2B5EF4-FFF2-40B4-BE49-F238E27FC236}">
                  <a16:creationId xmlns:a16="http://schemas.microsoft.com/office/drawing/2014/main" id="{40E26EEC-83C9-4384-8B78-2EC33BD9B2A9}"/>
                </a:ext>
              </a:extLst>
            </p:cNvPr>
            <p:cNvSpPr/>
            <p:nvPr/>
          </p:nvSpPr>
          <p:spPr>
            <a:xfrm>
              <a:off x="9477742" y="3810545"/>
              <a:ext cx="216024" cy="21602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2000" kern="0" dirty="0">
                <a:solidFill>
                  <a:prstClr val="white"/>
                </a:solidFill>
                <a:latin typeface="+mj-lt"/>
                <a:ea typeface="Arial Unicode MS"/>
              </a:endParaRPr>
            </a:p>
          </p:txBody>
        </p:sp>
        <p:grpSp>
          <p:nvGrpSpPr>
            <p:cNvPr id="87" name="Group 27">
              <a:extLst>
                <a:ext uri="{FF2B5EF4-FFF2-40B4-BE49-F238E27FC236}">
                  <a16:creationId xmlns:a16="http://schemas.microsoft.com/office/drawing/2014/main" id="{7AB3F387-98F1-443F-8387-6E32B1E173FD}"/>
                </a:ext>
              </a:extLst>
            </p:cNvPr>
            <p:cNvGrpSpPr/>
            <p:nvPr/>
          </p:nvGrpSpPr>
          <p:grpSpPr>
            <a:xfrm>
              <a:off x="10862543" y="3646062"/>
              <a:ext cx="691486" cy="550376"/>
              <a:chOff x="6768624" y="4469326"/>
              <a:chExt cx="691486" cy="550376"/>
            </a:xfrm>
            <a:solidFill>
              <a:sysClr val="window" lastClr="FFFFFF">
                <a:lumMod val="75000"/>
              </a:sysClr>
            </a:solidFill>
          </p:grpSpPr>
          <p:sp>
            <p:nvSpPr>
              <p:cNvPr id="101" name="Rounded Rectangle 25">
                <a:extLst>
                  <a:ext uri="{FF2B5EF4-FFF2-40B4-BE49-F238E27FC236}">
                    <a16:creationId xmlns:a16="http://schemas.microsoft.com/office/drawing/2014/main" id="{8F3C3E38-7E94-4EE8-BE02-16CD19FDD3B6}"/>
                  </a:ext>
                </a:extLst>
              </p:cNvPr>
              <p:cNvSpPr/>
              <p:nvPr/>
            </p:nvSpPr>
            <p:spPr>
              <a:xfrm rot="2624939">
                <a:off x="6768624" y="4469326"/>
                <a:ext cx="682842" cy="180000"/>
              </a:xfrm>
              <a:prstGeom prst="roundRect">
                <a:avLst>
                  <a:gd name="adj" fmla="val 50000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sz="2000" kern="0" dirty="0">
                  <a:solidFill>
                    <a:prstClr val="white"/>
                  </a:solidFill>
                  <a:latin typeface="+mj-lt"/>
                  <a:ea typeface="Arial Unicode MS"/>
                </a:endParaRPr>
              </a:p>
            </p:txBody>
          </p:sp>
          <p:sp>
            <p:nvSpPr>
              <p:cNvPr id="102" name="Rounded Rectangle 26">
                <a:extLst>
                  <a:ext uri="{FF2B5EF4-FFF2-40B4-BE49-F238E27FC236}">
                    <a16:creationId xmlns:a16="http://schemas.microsoft.com/office/drawing/2014/main" id="{9625EDCB-31A8-49D3-BD7E-33C079966EC4}"/>
                  </a:ext>
                </a:extLst>
              </p:cNvPr>
              <p:cNvSpPr/>
              <p:nvPr/>
            </p:nvSpPr>
            <p:spPr>
              <a:xfrm rot="18900000">
                <a:off x="6777268" y="4839702"/>
                <a:ext cx="682842" cy="180000"/>
              </a:xfrm>
              <a:prstGeom prst="roundRect">
                <a:avLst>
                  <a:gd name="adj" fmla="val 50000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sz="2000" kern="0" dirty="0">
                  <a:solidFill>
                    <a:prstClr val="white"/>
                  </a:solidFill>
                  <a:latin typeface="+mj-lt"/>
                  <a:ea typeface="Arial Unicode MS"/>
                </a:endParaRPr>
              </a:p>
            </p:txBody>
          </p:sp>
        </p:grpSp>
        <p:sp>
          <p:nvSpPr>
            <p:cNvPr id="89" name="Oval 30">
              <a:extLst>
                <a:ext uri="{FF2B5EF4-FFF2-40B4-BE49-F238E27FC236}">
                  <a16:creationId xmlns:a16="http://schemas.microsoft.com/office/drawing/2014/main" id="{CE8BB986-97FE-485F-9BFB-43B615C27108}"/>
                </a:ext>
              </a:extLst>
            </p:cNvPr>
            <p:cNvSpPr/>
            <p:nvPr/>
          </p:nvSpPr>
          <p:spPr>
            <a:xfrm>
              <a:off x="2481007" y="3730893"/>
              <a:ext cx="368424" cy="368424"/>
            </a:xfrm>
            <a:prstGeom prst="ellipse">
              <a:avLst/>
            </a:prstGeom>
            <a:solidFill>
              <a:srgbClr val="0680C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2000" kern="0" dirty="0">
                <a:solidFill>
                  <a:prstClr val="white"/>
                </a:solidFill>
                <a:latin typeface="+mj-lt"/>
                <a:ea typeface="Arial Unicode MS"/>
              </a:endParaRPr>
            </a:p>
          </p:txBody>
        </p:sp>
        <p:sp>
          <p:nvSpPr>
            <p:cNvPr id="90" name="Oval 31">
              <a:extLst>
                <a:ext uri="{FF2B5EF4-FFF2-40B4-BE49-F238E27FC236}">
                  <a16:creationId xmlns:a16="http://schemas.microsoft.com/office/drawing/2014/main" id="{D134AA54-242F-4693-A847-C6F371BAA347}"/>
                </a:ext>
              </a:extLst>
            </p:cNvPr>
            <p:cNvSpPr/>
            <p:nvPr/>
          </p:nvSpPr>
          <p:spPr>
            <a:xfrm>
              <a:off x="4734790" y="3730898"/>
              <a:ext cx="368424" cy="368424"/>
            </a:xfrm>
            <a:prstGeom prst="ellipse">
              <a:avLst/>
            </a:prstGeom>
            <a:solidFill>
              <a:srgbClr val="07A39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2000" kern="0" dirty="0">
                <a:solidFill>
                  <a:prstClr val="white"/>
                </a:solidFill>
                <a:latin typeface="+mj-lt"/>
                <a:ea typeface="Arial Unicode MS"/>
              </a:endParaRPr>
            </a:p>
          </p:txBody>
        </p:sp>
        <p:sp>
          <p:nvSpPr>
            <p:cNvPr id="91" name="Oval 32">
              <a:extLst>
                <a:ext uri="{FF2B5EF4-FFF2-40B4-BE49-F238E27FC236}">
                  <a16:creationId xmlns:a16="http://schemas.microsoft.com/office/drawing/2014/main" id="{0A9558D8-81DC-4F39-B0FC-E4FA60FE2C2E}"/>
                </a:ext>
              </a:extLst>
            </p:cNvPr>
            <p:cNvSpPr/>
            <p:nvPr/>
          </p:nvSpPr>
          <p:spPr>
            <a:xfrm>
              <a:off x="6894666" y="3734345"/>
              <a:ext cx="368424" cy="368424"/>
            </a:xfrm>
            <a:prstGeom prst="ellipse">
              <a:avLst/>
            </a:prstGeom>
            <a:solidFill>
              <a:srgbClr val="90C22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2000" kern="0" dirty="0">
                <a:solidFill>
                  <a:prstClr val="white"/>
                </a:solidFill>
                <a:latin typeface="+mj-lt"/>
                <a:ea typeface="Arial Unicode MS"/>
              </a:endParaRPr>
            </a:p>
          </p:txBody>
        </p:sp>
        <p:sp>
          <p:nvSpPr>
            <p:cNvPr id="93" name="Oval 74">
              <a:extLst>
                <a:ext uri="{FF2B5EF4-FFF2-40B4-BE49-F238E27FC236}">
                  <a16:creationId xmlns:a16="http://schemas.microsoft.com/office/drawing/2014/main" id="{622B0534-08AD-496D-8966-E2A9AB409A15}"/>
                </a:ext>
              </a:extLst>
            </p:cNvPr>
            <p:cNvSpPr/>
            <p:nvPr/>
          </p:nvSpPr>
          <p:spPr>
            <a:xfrm>
              <a:off x="10053704" y="3810545"/>
              <a:ext cx="216024" cy="21602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2000" kern="0" dirty="0">
                <a:solidFill>
                  <a:prstClr val="white"/>
                </a:solidFill>
                <a:latin typeface="+mj-lt"/>
                <a:ea typeface="Arial Unicode MS"/>
              </a:endParaRPr>
            </a:p>
          </p:txBody>
        </p:sp>
        <p:sp>
          <p:nvSpPr>
            <p:cNvPr id="94" name="Oval 75">
              <a:extLst>
                <a:ext uri="{FF2B5EF4-FFF2-40B4-BE49-F238E27FC236}">
                  <a16:creationId xmlns:a16="http://schemas.microsoft.com/office/drawing/2014/main" id="{EB88803F-E6A7-43ED-BECB-845DA4F85598}"/>
                </a:ext>
              </a:extLst>
            </p:cNvPr>
            <p:cNvSpPr/>
            <p:nvPr/>
          </p:nvSpPr>
          <p:spPr>
            <a:xfrm>
              <a:off x="10341685" y="3810545"/>
              <a:ext cx="216024" cy="21602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2000" kern="0" dirty="0">
                <a:solidFill>
                  <a:prstClr val="white"/>
                </a:solidFill>
                <a:latin typeface="+mj-lt"/>
                <a:ea typeface="Arial Unicode MS"/>
              </a:endParaRPr>
            </a:p>
          </p:txBody>
        </p:sp>
        <p:sp>
          <p:nvSpPr>
            <p:cNvPr id="95" name="Oval 76">
              <a:extLst>
                <a:ext uri="{FF2B5EF4-FFF2-40B4-BE49-F238E27FC236}">
                  <a16:creationId xmlns:a16="http://schemas.microsoft.com/office/drawing/2014/main" id="{62FD6315-EA6D-4C49-AFB8-04CB1DCFE47E}"/>
                </a:ext>
              </a:extLst>
            </p:cNvPr>
            <p:cNvSpPr/>
            <p:nvPr/>
          </p:nvSpPr>
          <p:spPr>
            <a:xfrm>
              <a:off x="10629660" y="3810545"/>
              <a:ext cx="216024" cy="21602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2000" kern="0" dirty="0">
                <a:solidFill>
                  <a:prstClr val="white"/>
                </a:solidFill>
                <a:latin typeface="+mj-lt"/>
                <a:ea typeface="Arial Unicode MS"/>
              </a:endParaRPr>
            </a:p>
          </p:txBody>
        </p:sp>
        <p:sp>
          <p:nvSpPr>
            <p:cNvPr id="96" name="Oval 5">
              <a:extLst>
                <a:ext uri="{FF2B5EF4-FFF2-40B4-BE49-F238E27FC236}">
                  <a16:creationId xmlns:a16="http://schemas.microsoft.com/office/drawing/2014/main" id="{FC3FD31E-1FE2-426F-B860-3837C7C556B3}"/>
                </a:ext>
              </a:extLst>
            </p:cNvPr>
            <p:cNvSpPr/>
            <p:nvPr/>
          </p:nvSpPr>
          <p:spPr>
            <a:xfrm>
              <a:off x="2244579" y="3810545"/>
              <a:ext cx="216024" cy="21602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2000" kern="0" dirty="0">
                <a:solidFill>
                  <a:prstClr val="white"/>
                </a:solidFill>
                <a:latin typeface="+mj-lt"/>
                <a:ea typeface="Arial Unicode MS"/>
              </a:endParaRPr>
            </a:p>
          </p:txBody>
        </p:sp>
        <p:sp>
          <p:nvSpPr>
            <p:cNvPr id="97" name="Oval 9">
              <a:extLst>
                <a:ext uri="{FF2B5EF4-FFF2-40B4-BE49-F238E27FC236}">
                  <a16:creationId xmlns:a16="http://schemas.microsoft.com/office/drawing/2014/main" id="{9AB09855-3400-44A9-A115-EE373F921771}"/>
                </a:ext>
              </a:extLst>
            </p:cNvPr>
            <p:cNvSpPr/>
            <p:nvPr/>
          </p:nvSpPr>
          <p:spPr>
            <a:xfrm>
              <a:off x="4124865" y="3810545"/>
              <a:ext cx="216024" cy="21602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2000" kern="0" dirty="0">
                <a:solidFill>
                  <a:prstClr val="white"/>
                </a:solidFill>
                <a:latin typeface="+mj-lt"/>
                <a:ea typeface="Arial Unicode MS"/>
              </a:endParaRPr>
            </a:p>
          </p:txBody>
        </p:sp>
        <p:sp>
          <p:nvSpPr>
            <p:cNvPr id="98" name="Oval 13">
              <a:extLst>
                <a:ext uri="{FF2B5EF4-FFF2-40B4-BE49-F238E27FC236}">
                  <a16:creationId xmlns:a16="http://schemas.microsoft.com/office/drawing/2014/main" id="{3D8FB95A-450E-4092-B4E7-BC1A4C9FF0E5}"/>
                </a:ext>
              </a:extLst>
            </p:cNvPr>
            <p:cNvSpPr/>
            <p:nvPr/>
          </p:nvSpPr>
          <p:spPr>
            <a:xfrm>
              <a:off x="6005151" y="3810545"/>
              <a:ext cx="216024" cy="21602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2000" kern="0" dirty="0">
                <a:solidFill>
                  <a:prstClr val="white"/>
                </a:solidFill>
                <a:latin typeface="+mj-lt"/>
                <a:ea typeface="Arial Unicode MS"/>
              </a:endParaRPr>
            </a:p>
          </p:txBody>
        </p:sp>
        <p:sp>
          <p:nvSpPr>
            <p:cNvPr id="99" name="Oval 17">
              <a:extLst>
                <a:ext uri="{FF2B5EF4-FFF2-40B4-BE49-F238E27FC236}">
                  <a16:creationId xmlns:a16="http://schemas.microsoft.com/office/drawing/2014/main" id="{6B5999B2-3277-465D-81BD-FC6062E849F7}"/>
                </a:ext>
              </a:extLst>
            </p:cNvPr>
            <p:cNvSpPr/>
            <p:nvPr/>
          </p:nvSpPr>
          <p:spPr>
            <a:xfrm>
              <a:off x="7885437" y="3810545"/>
              <a:ext cx="216024" cy="21602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2000" kern="0" dirty="0">
                <a:solidFill>
                  <a:prstClr val="white"/>
                </a:solidFill>
                <a:latin typeface="+mj-lt"/>
                <a:ea typeface="Arial Unicode MS"/>
              </a:endParaRPr>
            </a:p>
          </p:txBody>
        </p:sp>
        <p:sp>
          <p:nvSpPr>
            <p:cNvPr id="100" name="Oval 21">
              <a:extLst>
                <a:ext uri="{FF2B5EF4-FFF2-40B4-BE49-F238E27FC236}">
                  <a16:creationId xmlns:a16="http://schemas.microsoft.com/office/drawing/2014/main" id="{59CEE5FF-B149-475F-B528-0F62B7E95873}"/>
                </a:ext>
              </a:extLst>
            </p:cNvPr>
            <p:cNvSpPr/>
            <p:nvPr/>
          </p:nvSpPr>
          <p:spPr>
            <a:xfrm>
              <a:off x="9765723" y="3810545"/>
              <a:ext cx="216024" cy="21602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2000" kern="0" dirty="0">
                <a:solidFill>
                  <a:prstClr val="white"/>
                </a:solidFill>
                <a:latin typeface="+mj-lt"/>
                <a:ea typeface="Arial Unicode MS"/>
              </a:endParaRPr>
            </a:p>
          </p:txBody>
        </p:sp>
      </p:grpSp>
      <p:sp>
        <p:nvSpPr>
          <p:cNvPr id="103" name="Oval 5">
            <a:extLst>
              <a:ext uri="{FF2B5EF4-FFF2-40B4-BE49-F238E27FC236}">
                <a16:creationId xmlns:a16="http://schemas.microsoft.com/office/drawing/2014/main" id="{6AEFC001-BF8E-4C9D-BC72-2DCA0A63F05A}"/>
              </a:ext>
            </a:extLst>
          </p:cNvPr>
          <p:cNvSpPr/>
          <p:nvPr/>
        </p:nvSpPr>
        <p:spPr>
          <a:xfrm>
            <a:off x="914400" y="3130981"/>
            <a:ext cx="175290" cy="181586"/>
          </a:xfrm>
          <a:prstGeom prst="ellipse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4" tIns="45717" rIns="91434" bIns="45717" rtlCol="0" anchor="ctr"/>
          <a:lstStyle/>
          <a:p>
            <a:pPr algn="ctr">
              <a:defRPr/>
            </a:pPr>
            <a:endParaRPr lang="ko-KR" altLang="en-US" sz="2000" kern="0" dirty="0">
              <a:solidFill>
                <a:prstClr val="white"/>
              </a:solidFill>
              <a:latin typeface="+mj-lt"/>
              <a:ea typeface="Arial Unicode MS"/>
            </a:endParaRP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CDA66546-2670-42CF-A85E-6E393C1F192D}"/>
              </a:ext>
            </a:extLst>
          </p:cNvPr>
          <p:cNvSpPr txBox="1"/>
          <p:nvPr/>
        </p:nvSpPr>
        <p:spPr>
          <a:xfrm>
            <a:off x="1042800" y="1342310"/>
            <a:ext cx="1548000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2000" b="1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Farming  </a:t>
            </a:r>
            <a:endParaRPr lang="th-TH" sz="2000" b="1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7" name="กล่องข้อความ 106">
            <a:extLst>
              <a:ext uri="{FF2B5EF4-FFF2-40B4-BE49-F238E27FC236}">
                <a16:creationId xmlns:a16="http://schemas.microsoft.com/office/drawing/2014/main" id="{0D3A33E5-3DA8-4804-879B-647CABF837B6}"/>
              </a:ext>
            </a:extLst>
          </p:cNvPr>
          <p:cNvSpPr txBox="1"/>
          <p:nvPr/>
        </p:nvSpPr>
        <p:spPr>
          <a:xfrm>
            <a:off x="304801" y="2902382"/>
            <a:ext cx="1222766" cy="584775"/>
          </a:xfrm>
          <a:prstGeom prst="rect">
            <a:avLst/>
          </a:prstGeom>
          <a:solidFill>
            <a:srgbClr val="DAAD08">
              <a:alpha val="34000"/>
            </a:srgbClr>
          </a:solidFill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Crop Planning</a:t>
            </a:r>
            <a:endParaRPr lang="th-TH" sz="1600" b="1" dirty="0">
              <a:solidFill>
                <a:srgbClr val="FF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0" name="กล่องข้อความ 109">
            <a:extLst>
              <a:ext uri="{FF2B5EF4-FFF2-40B4-BE49-F238E27FC236}">
                <a16:creationId xmlns:a16="http://schemas.microsoft.com/office/drawing/2014/main" id="{4FE82FBF-4196-4ADB-99F3-1D4C2B4EE781}"/>
              </a:ext>
            </a:extLst>
          </p:cNvPr>
          <p:cNvSpPr txBox="1"/>
          <p:nvPr/>
        </p:nvSpPr>
        <p:spPr>
          <a:xfrm>
            <a:off x="1960052" y="2902382"/>
            <a:ext cx="1439879" cy="584775"/>
          </a:xfrm>
          <a:prstGeom prst="rect">
            <a:avLst/>
          </a:prstGeom>
          <a:solidFill>
            <a:schemeClr val="accent1">
              <a:lumMod val="20000"/>
              <a:lumOff val="80000"/>
              <a:alpha val="54000"/>
            </a:schemeClr>
          </a:solidFill>
        </p:spPr>
        <p:txBody>
          <a:bodyPr wrap="square" lIns="91434" tIns="45717" rIns="91434" bIns="45717" rtlCol="0">
            <a:spAutoFit/>
          </a:bodyPr>
          <a:lstStyle/>
          <a:p>
            <a:pPr lvl="0" algn="ctr">
              <a:defRPr/>
            </a:pPr>
            <a:r>
              <a:rPr lang="en-US" altLang="ko-KR" sz="1600" b="1" dirty="0">
                <a:solidFill>
                  <a:srgbClr val="FF0000"/>
                </a:solidFill>
                <a:latin typeface="+mj-lt"/>
                <a:ea typeface="Tahoma" pitchFamily="34" charset="0"/>
                <a:cs typeface="Tahoma" pitchFamily="34" charset="0"/>
              </a:rPr>
              <a:t> Extension program</a:t>
            </a:r>
            <a:endParaRPr lang="ko-KR" altLang="en-US" sz="1600" b="1" dirty="0">
              <a:solidFill>
                <a:srgbClr val="FF0000"/>
              </a:solidFill>
              <a:latin typeface="+mj-lt"/>
              <a:ea typeface="Arial Unicode MS"/>
              <a:cs typeface="Tahoma" pitchFamily="34" charset="0"/>
            </a:endParaRPr>
          </a:p>
        </p:txBody>
      </p:sp>
      <p:sp>
        <p:nvSpPr>
          <p:cNvPr id="111" name="กล่องข้อความ 110">
            <a:extLst>
              <a:ext uri="{FF2B5EF4-FFF2-40B4-BE49-F238E27FC236}">
                <a16:creationId xmlns:a16="http://schemas.microsoft.com/office/drawing/2014/main" id="{DD925252-83C4-42A9-89B0-C481DD03DC41}"/>
              </a:ext>
            </a:extLst>
          </p:cNvPr>
          <p:cNvSpPr txBox="1"/>
          <p:nvPr/>
        </p:nvSpPr>
        <p:spPr>
          <a:xfrm>
            <a:off x="1827395" y="3439181"/>
            <a:ext cx="1886529" cy="58477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marL="85725" indent="-85725"/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- P</a:t>
            </a:r>
            <a:r>
              <a:rPr lang="en-US" sz="1600" b="1" dirty="0">
                <a:latin typeface="+mj-lt"/>
                <a:ea typeface="Tahoma" pitchFamily="34" charset="0"/>
                <a:cs typeface="Tahoma" pitchFamily="34" charset="0"/>
              </a:rPr>
              <a:t>roduction   standard system</a:t>
            </a:r>
            <a:endParaRPr lang="th-TH" sz="1600" b="1" dirty="0">
              <a:solidFill>
                <a:schemeClr val="tx2">
                  <a:lumMod val="75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8" name="กล่องข้อความ 107">
            <a:extLst>
              <a:ext uri="{FF2B5EF4-FFF2-40B4-BE49-F238E27FC236}">
                <a16:creationId xmlns:a16="http://schemas.microsoft.com/office/drawing/2014/main" id="{F0614A16-BA7C-4855-B4DF-073B25152785}"/>
              </a:ext>
            </a:extLst>
          </p:cNvPr>
          <p:cNvSpPr txBox="1"/>
          <p:nvPr/>
        </p:nvSpPr>
        <p:spPr>
          <a:xfrm>
            <a:off x="1981203" y="3990201"/>
            <a:ext cx="550151" cy="338554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GAP</a:t>
            </a:r>
            <a:endParaRPr lang="th-TH" sz="1600" b="1" dirty="0">
              <a:solidFill>
                <a:srgbClr val="C0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3" name="กล่องข้อความ 112">
            <a:extLst>
              <a:ext uri="{FF2B5EF4-FFF2-40B4-BE49-F238E27FC236}">
                <a16:creationId xmlns:a16="http://schemas.microsoft.com/office/drawing/2014/main" id="{5C4BA053-B0EE-4706-8F11-467E9DECA0FD}"/>
              </a:ext>
            </a:extLst>
          </p:cNvPr>
          <p:cNvSpPr txBox="1"/>
          <p:nvPr/>
        </p:nvSpPr>
        <p:spPr>
          <a:xfrm>
            <a:off x="1974526" y="4236423"/>
            <a:ext cx="1149674" cy="338554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Global GAP</a:t>
            </a:r>
            <a:endParaRPr lang="th-TH" sz="1600" b="1" dirty="0">
              <a:solidFill>
                <a:srgbClr val="C0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4" name="กล่องข้อความ 113">
            <a:extLst>
              <a:ext uri="{FF2B5EF4-FFF2-40B4-BE49-F238E27FC236}">
                <a16:creationId xmlns:a16="http://schemas.microsoft.com/office/drawing/2014/main" id="{6DDE4677-2174-4A3D-8E15-ADEFB14523A2}"/>
              </a:ext>
            </a:extLst>
          </p:cNvPr>
          <p:cNvSpPr txBox="1"/>
          <p:nvPr/>
        </p:nvSpPr>
        <p:spPr>
          <a:xfrm>
            <a:off x="1981865" y="4492824"/>
            <a:ext cx="837537" cy="338554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Organic</a:t>
            </a:r>
            <a:endParaRPr lang="th-TH" sz="1600" b="1" dirty="0">
              <a:solidFill>
                <a:srgbClr val="C0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851048" y="4797623"/>
            <a:ext cx="1806552" cy="830991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marL="85725" indent="-85725"/>
            <a:r>
              <a:rPr lang="en-US" sz="1600" b="1" dirty="0">
                <a:latin typeface="+mj-lt"/>
                <a:ea typeface="Tahoma" pitchFamily="34" charset="0"/>
                <a:cs typeface="Tahoma" pitchFamily="34" charset="0"/>
              </a:rPr>
              <a:t>- Reduce chemical pesticides </a:t>
            </a:r>
            <a:endParaRPr lang="th-TH" sz="1600" b="1" dirty="0">
              <a:latin typeface="+mj-lt"/>
              <a:ea typeface="Tahoma" pitchFamily="34" charset="0"/>
              <a:cs typeface="Tahoma" pitchFamily="34" charset="0"/>
            </a:endParaRPr>
          </a:p>
          <a:p>
            <a:r>
              <a:rPr lang="en-US" sz="1600" b="1" dirty="0">
                <a:latin typeface="+mj-lt"/>
                <a:ea typeface="Tahoma" pitchFamily="34" charset="0"/>
                <a:cs typeface="Tahoma" pitchFamily="34" charset="0"/>
              </a:rPr>
              <a:t>use </a:t>
            </a:r>
            <a:endParaRPr lang="th-TH" sz="1600" b="1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733800" y="2362200"/>
            <a:ext cx="2230692" cy="584769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marL="85725" lvl="0" indent="-85725">
              <a:defRPr/>
            </a:pPr>
            <a:r>
              <a:rPr lang="en-US" altLang="ko-KR" sz="1600" b="1" dirty="0">
                <a:latin typeface="+mj-lt"/>
                <a:ea typeface="Tahoma" pitchFamily="34" charset="0"/>
                <a:cs typeface="Tahoma" pitchFamily="34" charset="0"/>
              </a:rPr>
              <a:t>- Pesticide residue analysis</a:t>
            </a:r>
            <a:endParaRPr lang="ko-KR" altLang="en-US" sz="1600" b="1" dirty="0">
              <a:latin typeface="+mj-lt"/>
              <a:ea typeface="Arial Unicode MS"/>
              <a:cs typeface="Tahoma" pitchFamily="34" charset="0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895824" y="1383268"/>
            <a:ext cx="136197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91434" tIns="45717" rIns="91434" bIns="45717">
            <a:spAutoFit/>
          </a:bodyPr>
          <a:lstStyle/>
          <a:p>
            <a:r>
              <a:rPr lang="en-US" sz="1800" b="1" i="1" dirty="0">
                <a:latin typeface="+mj-lt"/>
                <a:ea typeface="Tahoma" pitchFamily="34" charset="0"/>
                <a:cs typeface="Tahoma" pitchFamily="34" charset="0"/>
              </a:rPr>
              <a:t>Postharvest </a:t>
            </a:r>
            <a:endParaRPr lang="th-TH" sz="1800" b="1" i="1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486401" y="1219203"/>
            <a:ext cx="1538762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34" tIns="45717" rIns="91434" bIns="45717">
            <a:spAutoFit/>
          </a:bodyPr>
          <a:lstStyle/>
          <a:p>
            <a:pPr algn="ctr"/>
            <a:r>
              <a:rPr lang="en-US" sz="1800" b="1" i="1" dirty="0">
                <a:latin typeface="+mj-lt"/>
                <a:ea typeface="Tahoma" pitchFamily="34" charset="0"/>
                <a:cs typeface="Tahoma" pitchFamily="34" charset="0"/>
              </a:rPr>
              <a:t>Product processing</a:t>
            </a:r>
            <a:endParaRPr lang="th-TH" sz="1800" b="1" i="1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58" name="สี่เหลี่ยมผืนผ้า 57"/>
          <p:cNvSpPr/>
          <p:nvPr/>
        </p:nvSpPr>
        <p:spPr>
          <a:xfrm>
            <a:off x="7308726" y="1219203"/>
            <a:ext cx="168823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91434" tIns="45717" rIns="91434" bIns="45717">
            <a:spAutoFit/>
          </a:bodyPr>
          <a:lstStyle/>
          <a:p>
            <a:pPr algn="ctr"/>
            <a:r>
              <a:rPr lang="en-US" sz="1800" b="1" i="1" dirty="0">
                <a:solidFill>
                  <a:srgbClr val="FF0000"/>
                </a:solidFill>
                <a:latin typeface="+mj-lt"/>
                <a:ea typeface="Tahoma" pitchFamily="34" charset="0"/>
                <a:cs typeface="Tahoma" pitchFamily="34" charset="0"/>
              </a:rPr>
              <a:t>Distribution channels</a:t>
            </a:r>
            <a:endParaRPr lang="th-TH" sz="1800" b="1" i="1" dirty="0">
              <a:solidFill>
                <a:srgbClr val="FF0000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869988" y="2008541"/>
            <a:ext cx="1820683" cy="338554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r>
              <a:rPr lang="en-US" sz="1600" b="1" dirty="0">
                <a:latin typeface="+mj-lt"/>
                <a:ea typeface="Tahoma" pitchFamily="34" charset="0"/>
                <a:cs typeface="Tahoma" pitchFamily="34" charset="0"/>
              </a:rPr>
              <a:t>-Zoning land use</a:t>
            </a:r>
            <a:endParaRPr lang="th-TH" sz="1600" b="1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61" name="สี่เหลี่ยมผืนผ้า 60"/>
          <p:cNvSpPr/>
          <p:nvPr/>
        </p:nvSpPr>
        <p:spPr>
          <a:xfrm>
            <a:off x="3948634" y="3048000"/>
            <a:ext cx="1232966" cy="338554"/>
          </a:xfrm>
          <a:prstGeom prst="rect">
            <a:avLst/>
          </a:prstGeom>
          <a:solidFill>
            <a:srgbClr val="DAAD08">
              <a:alpha val="21000"/>
            </a:srgbClr>
          </a:solidFill>
        </p:spPr>
        <p:txBody>
          <a:bodyPr wrap="none" lIns="91434" tIns="45717" rIns="91434" bIns="45717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+mj-lt"/>
                <a:ea typeface="Tahoma" pitchFamily="34" charset="0"/>
                <a:cs typeface="Tahoma" pitchFamily="34" charset="0"/>
              </a:rPr>
              <a:t>Postharvest </a:t>
            </a:r>
            <a:endParaRPr lang="th-TH" sz="1600" b="1" dirty="0">
              <a:solidFill>
                <a:srgbClr val="FF0000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62" name="กล่องข้อความ 112">
            <a:extLst>
              <a:ext uri="{FF2B5EF4-FFF2-40B4-BE49-F238E27FC236}">
                <a16:creationId xmlns:a16="http://schemas.microsoft.com/office/drawing/2014/main" id="{5C4BA053-B0EE-4706-8F11-467E9DECA0FD}"/>
              </a:ext>
            </a:extLst>
          </p:cNvPr>
          <p:cNvSpPr txBox="1"/>
          <p:nvPr/>
        </p:nvSpPr>
        <p:spPr>
          <a:xfrm>
            <a:off x="3733800" y="3498776"/>
            <a:ext cx="1181786" cy="307771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14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-GMP/HACCP</a:t>
            </a:r>
            <a:endParaRPr lang="th-TH" sz="14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กล่องข้อความ 112">
            <a:extLst>
              <a:ext uri="{FF2B5EF4-FFF2-40B4-BE49-F238E27FC236}">
                <a16:creationId xmlns:a16="http://schemas.microsoft.com/office/drawing/2014/main" id="{5C4BA053-B0EE-4706-8F11-467E9DECA0FD}"/>
              </a:ext>
            </a:extLst>
          </p:cNvPr>
          <p:cNvSpPr txBox="1"/>
          <p:nvPr/>
        </p:nvSpPr>
        <p:spPr>
          <a:xfrm>
            <a:off x="3733800" y="3789672"/>
            <a:ext cx="1253729" cy="584769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16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-Pre-cooling </a:t>
            </a:r>
          </a:p>
          <a:p>
            <a:r>
              <a:rPr lang="en-US" sz="16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system</a:t>
            </a:r>
            <a:endParaRPr lang="th-TH" sz="16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7162803" y="2944775"/>
            <a:ext cx="1372733" cy="584775"/>
          </a:xfrm>
          <a:prstGeom prst="rect">
            <a:avLst/>
          </a:prstGeom>
          <a:solidFill>
            <a:schemeClr val="accent6">
              <a:lumMod val="40000"/>
              <a:lumOff val="60000"/>
              <a:alpha val="35000"/>
            </a:schemeClr>
          </a:solidFill>
        </p:spPr>
        <p:txBody>
          <a:bodyPr wrap="square" lIns="91434" tIns="45717" rIns="91434" bIns="45717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+mj-lt"/>
                <a:ea typeface="Tahoma" pitchFamily="34" charset="0"/>
                <a:cs typeface="Tahoma" pitchFamily="34" charset="0"/>
              </a:rPr>
              <a:t>Distribution channels</a:t>
            </a:r>
            <a:endParaRPr lang="th-TH" sz="1600" b="1" dirty="0">
              <a:solidFill>
                <a:srgbClr val="FF0000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88" name="Oval 76">
            <a:extLst>
              <a:ext uri="{FF2B5EF4-FFF2-40B4-BE49-F238E27FC236}">
                <a16:creationId xmlns:a16="http://schemas.microsoft.com/office/drawing/2014/main" id="{62FD6315-EA6D-4C49-AFB8-04CB1DCFE47E}"/>
              </a:ext>
            </a:extLst>
          </p:cNvPr>
          <p:cNvSpPr/>
          <p:nvPr/>
        </p:nvSpPr>
        <p:spPr>
          <a:xfrm>
            <a:off x="8511510" y="3124201"/>
            <a:ext cx="175290" cy="181586"/>
          </a:xfrm>
          <a:prstGeom prst="ellipse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4" tIns="45717" rIns="91434" bIns="45717" rtlCol="0" anchor="ctr"/>
          <a:lstStyle/>
          <a:p>
            <a:pPr algn="ctr">
              <a:defRPr/>
            </a:pPr>
            <a:endParaRPr lang="ko-KR" altLang="en-US" sz="2000" kern="0" dirty="0">
              <a:solidFill>
                <a:prstClr val="white"/>
              </a:solidFill>
              <a:latin typeface="+mj-lt"/>
              <a:ea typeface="Arial Unicode MS"/>
            </a:endParaRPr>
          </a:p>
        </p:txBody>
      </p:sp>
      <p:sp>
        <p:nvSpPr>
          <p:cNvPr id="109" name="Oval 33">
            <a:extLst>
              <a:ext uri="{FF2B5EF4-FFF2-40B4-BE49-F238E27FC236}">
                <a16:creationId xmlns:a16="http://schemas.microsoft.com/office/drawing/2014/main" id="{6E07D13F-1684-4581-80BB-2B36DA2AFC78}"/>
              </a:ext>
            </a:extLst>
          </p:cNvPr>
          <p:cNvSpPr/>
          <p:nvPr/>
        </p:nvSpPr>
        <p:spPr>
          <a:xfrm>
            <a:off x="6977137" y="3052793"/>
            <a:ext cx="298952" cy="309691"/>
          </a:xfrm>
          <a:prstGeom prst="ellipse">
            <a:avLst/>
          </a:prstGeom>
          <a:solidFill>
            <a:srgbClr val="FBA2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34" tIns="45717" rIns="91434" bIns="45717" rtlCol="0" anchor="ctr"/>
          <a:lstStyle/>
          <a:p>
            <a:pPr algn="ctr">
              <a:defRPr/>
            </a:pPr>
            <a:endParaRPr lang="ko-KR" altLang="en-US" sz="2000" kern="0" dirty="0">
              <a:solidFill>
                <a:prstClr val="white"/>
              </a:solidFill>
              <a:latin typeface="+mj-lt"/>
              <a:ea typeface="Arial Unicode MS"/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533400" y="5410203"/>
            <a:ext cx="8280000" cy="3307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en-US" sz="2000" b="1" i="1" dirty="0">
                <a:solidFill>
                  <a:srgbClr val="0070C0"/>
                </a:solidFill>
                <a:latin typeface="+mj-lt"/>
                <a:ea typeface="Tahoma" pitchFamily="34" charset="0"/>
                <a:cs typeface="Tahoma" pitchFamily="34" charset="0"/>
              </a:rPr>
              <a:t>Traceability</a:t>
            </a:r>
            <a:endParaRPr lang="th-TH" sz="2000" b="1" i="1" dirty="0">
              <a:solidFill>
                <a:srgbClr val="0070C0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12" name="สี่เหลี่ยมผืนผ้า 111"/>
          <p:cNvSpPr/>
          <p:nvPr/>
        </p:nvSpPr>
        <p:spPr>
          <a:xfrm>
            <a:off x="533400" y="6324603"/>
            <a:ext cx="8280000" cy="33076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en-US" sz="2000" b="1" i="1" dirty="0">
                <a:solidFill>
                  <a:srgbClr val="0070C0"/>
                </a:solidFill>
                <a:latin typeface="+mj-lt"/>
                <a:ea typeface="Tahoma" pitchFamily="34" charset="0"/>
                <a:cs typeface="Tahoma" pitchFamily="34" charset="0"/>
              </a:rPr>
              <a:t>Basic infrastructure support from government agencies</a:t>
            </a:r>
            <a:endParaRPr lang="th-TH" sz="2000" b="1" i="1" dirty="0">
              <a:solidFill>
                <a:srgbClr val="0070C0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3402" y="5848290"/>
            <a:ext cx="8065755" cy="40010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0070C0"/>
                </a:solidFill>
                <a:latin typeface="+mj-lt"/>
                <a:ea typeface="Tahoma" pitchFamily="34" charset="0"/>
                <a:cs typeface="Tahoma" pitchFamily="34" charset="0"/>
              </a:rPr>
              <a:t>Research &amp; Development </a:t>
            </a:r>
            <a:endParaRPr lang="th-TH" sz="2000" b="1" i="1" dirty="0">
              <a:solidFill>
                <a:srgbClr val="0070C0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15" name="สี่เหลี่ยมผืนผ้า 114"/>
          <p:cNvSpPr/>
          <p:nvPr/>
        </p:nvSpPr>
        <p:spPr>
          <a:xfrm>
            <a:off x="7162800" y="2590800"/>
            <a:ext cx="2230692" cy="338554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>
              <a:defRPr/>
            </a:pPr>
            <a:r>
              <a:rPr lang="en-US" altLang="ko-KR" sz="1600" b="1" dirty="0">
                <a:latin typeface="+mj-lt"/>
                <a:ea typeface="Tahoma" pitchFamily="34" charset="0"/>
                <a:cs typeface="Tahoma" pitchFamily="34" charset="0"/>
              </a:rPr>
              <a:t>- Modern Trade </a:t>
            </a:r>
            <a:endParaRPr lang="ko-KR" altLang="en-US" sz="1600" b="1" dirty="0">
              <a:latin typeface="+mj-lt"/>
              <a:ea typeface="Arial Unicode MS"/>
              <a:cs typeface="Tahoma" pitchFamily="34" charset="0"/>
            </a:endParaRPr>
          </a:p>
        </p:txBody>
      </p:sp>
      <p:sp>
        <p:nvSpPr>
          <p:cNvPr id="117" name="สี่เหลี่ยมผืนผ้า 116"/>
          <p:cNvSpPr/>
          <p:nvPr/>
        </p:nvSpPr>
        <p:spPr>
          <a:xfrm>
            <a:off x="5506720" y="2996625"/>
            <a:ext cx="1538762" cy="584775"/>
          </a:xfrm>
          <a:prstGeom prst="rect">
            <a:avLst/>
          </a:prstGeom>
          <a:solidFill>
            <a:schemeClr val="accent3">
              <a:lumMod val="20000"/>
              <a:lumOff val="80000"/>
              <a:alpha val="16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34" tIns="45717" rIns="91434" bIns="45717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+mj-lt"/>
                <a:ea typeface="Tahoma" pitchFamily="34" charset="0"/>
                <a:cs typeface="Tahoma" pitchFamily="34" charset="0"/>
              </a:rPr>
              <a:t>Product processing</a:t>
            </a:r>
            <a:endParaRPr lang="th-TH" sz="1600" b="1" dirty="0">
              <a:solidFill>
                <a:srgbClr val="FF0000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41943" y="152400"/>
            <a:ext cx="7018518" cy="584769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H SarabunPSK" panose="020B0500040200020003" pitchFamily="34" charset="-34"/>
              </a:rPr>
              <a:t>Royal Project comprehensive marketing </a:t>
            </a:r>
            <a:endParaRPr lang="th-TH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5-Point Star 2"/>
          <p:cNvSpPr/>
          <p:nvPr/>
        </p:nvSpPr>
        <p:spPr>
          <a:xfrm>
            <a:off x="127247" y="2486250"/>
            <a:ext cx="481327" cy="4627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rgbClr val="C00000"/>
              </a:solidFill>
            </a:endParaRPr>
          </a:p>
        </p:txBody>
      </p:sp>
      <p:sp>
        <p:nvSpPr>
          <p:cNvPr id="118" name="กล่องข้อความ 112">
            <a:extLst>
              <a:ext uri="{FF2B5EF4-FFF2-40B4-BE49-F238E27FC236}">
                <a16:creationId xmlns:a16="http://schemas.microsoft.com/office/drawing/2014/main" id="{5C4BA053-B0EE-4706-8F11-467E9DECA0FD}"/>
              </a:ext>
            </a:extLst>
          </p:cNvPr>
          <p:cNvSpPr txBox="1"/>
          <p:nvPr/>
        </p:nvSpPr>
        <p:spPr>
          <a:xfrm>
            <a:off x="5562600" y="3730829"/>
            <a:ext cx="1181786" cy="307771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14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-GMP/HACCP</a:t>
            </a:r>
            <a:endParaRPr lang="th-TH" sz="14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" name="สี่เหลี่ยมผืนผ้า 115"/>
          <p:cNvSpPr/>
          <p:nvPr/>
        </p:nvSpPr>
        <p:spPr>
          <a:xfrm>
            <a:off x="7162800" y="4114800"/>
            <a:ext cx="1908000" cy="661714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lvl="0">
              <a:defRPr/>
            </a:pPr>
            <a:endParaRPr lang="en-US" altLang="ko-KR" sz="500" b="1" dirty="0">
              <a:latin typeface="+mj-lt"/>
              <a:ea typeface="Tahoma" pitchFamily="34" charset="0"/>
              <a:cs typeface="Tahoma" pitchFamily="34" charset="0"/>
            </a:endParaRPr>
          </a:p>
          <a:p>
            <a:pPr marL="180975" indent="-180975">
              <a:defRPr/>
            </a:pPr>
            <a:r>
              <a:rPr lang="en-US" altLang="ko-KR" sz="1600" b="1" dirty="0">
                <a:latin typeface="+mj-lt"/>
                <a:ea typeface="Tahoma" pitchFamily="34" charset="0"/>
                <a:cs typeface="Tahoma" pitchFamily="34" charset="0"/>
              </a:rPr>
              <a:t>- </a:t>
            </a:r>
            <a:r>
              <a:rPr lang="en-US" altLang="ko-KR" sz="1600" b="1" dirty="0">
                <a:latin typeface="+mj-lt"/>
                <a:ea typeface="Arial Unicode MS"/>
                <a:cs typeface="Tahoma" pitchFamily="34" charset="0"/>
              </a:rPr>
              <a:t>Hotel &amp; Restaurant</a:t>
            </a:r>
            <a:endParaRPr lang="th-TH" sz="1600" b="1" dirty="0">
              <a:latin typeface="+mj-lt"/>
            </a:endParaRPr>
          </a:p>
          <a:p>
            <a:pPr lvl="0">
              <a:defRPr/>
            </a:pPr>
            <a:endParaRPr lang="ko-KR" altLang="en-US" sz="1600" b="1" dirty="0">
              <a:latin typeface="+mj-lt"/>
              <a:ea typeface="Arial Unicode MS"/>
              <a:cs typeface="Tahoma" pitchFamily="34" charset="0"/>
            </a:endParaRPr>
          </a:p>
        </p:txBody>
      </p:sp>
      <p:sp>
        <p:nvSpPr>
          <p:cNvPr id="119" name="สี่เหลี่ยมผืนผ้า 115"/>
          <p:cNvSpPr/>
          <p:nvPr/>
        </p:nvSpPr>
        <p:spPr>
          <a:xfrm>
            <a:off x="7162800" y="3581400"/>
            <a:ext cx="1908000" cy="907935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lvl="0">
              <a:defRPr/>
            </a:pPr>
            <a:endParaRPr lang="en-US" altLang="ko-KR" sz="500" b="1" dirty="0">
              <a:latin typeface="+mj-lt"/>
              <a:ea typeface="Tahoma" pitchFamily="34" charset="0"/>
              <a:cs typeface="Tahoma" pitchFamily="34" charset="0"/>
            </a:endParaRPr>
          </a:p>
          <a:p>
            <a:pPr marL="180975" indent="-180975">
              <a:defRPr/>
            </a:pPr>
            <a:r>
              <a:rPr lang="en-US" altLang="ko-KR" sz="1600" b="1" dirty="0">
                <a:latin typeface="+mj-lt"/>
                <a:ea typeface="Tahoma" pitchFamily="34" charset="0"/>
                <a:cs typeface="Tahoma" pitchFamily="34" charset="0"/>
              </a:rPr>
              <a:t>- </a:t>
            </a:r>
            <a:r>
              <a:rPr lang="en-US" altLang="ko-KR" sz="1600" b="1" dirty="0">
                <a:latin typeface="+mj-lt"/>
                <a:ea typeface="Arial Unicode MS"/>
                <a:cs typeface="Tahoma" pitchFamily="34" charset="0"/>
              </a:rPr>
              <a:t>The Royal Project shops </a:t>
            </a:r>
            <a:endParaRPr lang="th-TH" sz="1600" b="1" dirty="0">
              <a:latin typeface="+mj-lt"/>
            </a:endParaRPr>
          </a:p>
          <a:p>
            <a:pPr lvl="0">
              <a:defRPr/>
            </a:pPr>
            <a:endParaRPr lang="ko-KR" altLang="en-US" sz="1600" b="1" dirty="0">
              <a:latin typeface="+mj-lt"/>
              <a:ea typeface="Arial Unicode MS"/>
              <a:cs typeface="Tahoma" pitchFamily="34" charset="0"/>
            </a:endParaRPr>
          </a:p>
        </p:txBody>
      </p:sp>
      <p:sp>
        <p:nvSpPr>
          <p:cNvPr id="120" name="สี่เหลี่ยมผืนผ้า 115"/>
          <p:cNvSpPr/>
          <p:nvPr/>
        </p:nvSpPr>
        <p:spPr>
          <a:xfrm>
            <a:off x="7162800" y="2251508"/>
            <a:ext cx="1908000" cy="415492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lvl="0">
              <a:defRPr/>
            </a:pPr>
            <a:endParaRPr lang="en-US" altLang="ko-KR" sz="500" b="1" dirty="0">
              <a:latin typeface="+mj-lt"/>
              <a:ea typeface="Tahoma" pitchFamily="34" charset="0"/>
              <a:cs typeface="Tahoma" pitchFamily="34" charset="0"/>
            </a:endParaRPr>
          </a:p>
          <a:p>
            <a:pPr marL="180975" indent="-180975">
              <a:defRPr/>
            </a:pPr>
            <a:r>
              <a:rPr lang="en-US" altLang="ko-KR" sz="1600" b="1" dirty="0">
                <a:latin typeface="+mj-lt"/>
                <a:ea typeface="Tahoma" pitchFamily="34" charset="0"/>
                <a:cs typeface="Tahoma" pitchFamily="34" charset="0"/>
              </a:rPr>
              <a:t>- </a:t>
            </a:r>
            <a:r>
              <a:rPr lang="en-US" altLang="ko-KR" sz="1600" b="1" dirty="0">
                <a:latin typeface="+mj-lt"/>
                <a:ea typeface="Arial Unicode MS"/>
                <a:cs typeface="Tahoma" pitchFamily="34" charset="0"/>
              </a:rPr>
              <a:t>Food factory</a:t>
            </a:r>
            <a:endParaRPr lang="th-TH" sz="1600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58319" y="2042022"/>
            <a:ext cx="151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- Food processing </a:t>
            </a:r>
            <a:endParaRPr lang="th-TH" sz="1400" b="1" dirty="0"/>
          </a:p>
        </p:txBody>
      </p:sp>
      <p:sp>
        <p:nvSpPr>
          <p:cNvPr id="121" name="TextBox 120"/>
          <p:cNvSpPr txBox="1"/>
          <p:nvPr/>
        </p:nvSpPr>
        <p:spPr>
          <a:xfrm>
            <a:off x="5555362" y="2310825"/>
            <a:ext cx="1571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- Non-food processing</a:t>
            </a:r>
            <a:endParaRPr lang="th-TH" sz="1600" b="1" dirty="0"/>
          </a:p>
        </p:txBody>
      </p:sp>
      <p:sp>
        <p:nvSpPr>
          <p:cNvPr id="122" name="สี่เหลี่ยมผืนผ้า 6"/>
          <p:cNvSpPr/>
          <p:nvPr/>
        </p:nvSpPr>
        <p:spPr>
          <a:xfrm>
            <a:off x="1828800" y="2330218"/>
            <a:ext cx="1820683" cy="584769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r>
              <a:rPr lang="en-US" sz="1600" b="1" dirty="0">
                <a:latin typeface="+mj-lt"/>
                <a:ea typeface="Tahoma" pitchFamily="34" charset="0"/>
                <a:cs typeface="Tahoma" pitchFamily="34" charset="0"/>
              </a:rPr>
              <a:t>-  Soil &amp; water conservation</a:t>
            </a:r>
            <a:endParaRPr lang="th-TH" sz="1600" b="1" dirty="0">
              <a:latin typeface="+mj-lt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612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4400" y="76200"/>
            <a:ext cx="8229600" cy="762000"/>
          </a:xfrm>
          <a:prstGeom prst="rect">
            <a:avLst/>
          </a:prstGeom>
        </p:spPr>
        <p:txBody>
          <a:bodyPr vert="horz" lIns="91434" tIns="45717" rIns="91434" bIns="4571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 Management System – food safety and environmental-friendly production</a:t>
            </a:r>
            <a:endParaRPr lang="th-TH" sz="2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รูปภาพ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3296938"/>
            <a:ext cx="2271879" cy="1704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1" y="3325290"/>
            <a:ext cx="2271879" cy="170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89805"/>
            <a:ext cx="4155198" cy="2639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1" y="1219200"/>
            <a:ext cx="2659938" cy="523220"/>
          </a:xfrm>
          <a:prstGeom prst="rect">
            <a:avLst/>
          </a:prstGeom>
          <a:solidFill>
            <a:srgbClr val="20623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</a:rPr>
              <a:t>Crop planning</a:t>
            </a:r>
            <a:endParaRPr lang="th-TH" b="1" i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1915158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For reducing the marketable risk, crop planning  follows marketing demand.</a:t>
            </a:r>
            <a:endParaRPr lang="th-TH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830327" y="1723136"/>
            <a:ext cx="4155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FF"/>
                </a:solidFill>
              </a:rPr>
              <a:t>Weekly plan seeding preparation, seeding distribution, transplanting</a:t>
            </a:r>
            <a:endParaRPr lang="th-TH" sz="1800" b="1" dirty="0">
              <a:solidFill>
                <a:srgbClr val="0000FF"/>
              </a:solidFill>
            </a:endParaRPr>
          </a:p>
        </p:txBody>
      </p:sp>
      <p:pic>
        <p:nvPicPr>
          <p:cNvPr id="12" name="Picture 26"/>
          <p:cNvPicPr>
            <a:picLocks noChangeAspect="1" noChangeArrowheads="1"/>
          </p:cNvPicPr>
          <p:nvPr/>
        </p:nvPicPr>
        <p:blipFill rotWithShape="1"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19" b="98534" l="0" r="99897">
                        <a14:foregroundMark x1="3900" y1="95640" x2="99897" y2="95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720"/>
          <a:stretch/>
        </p:blipFill>
        <p:spPr bwMode="auto">
          <a:xfrm>
            <a:off x="4486942" y="4375668"/>
            <a:ext cx="4657058" cy="2520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188" b="99670" l="0" r="99945">
                        <a14:foregroundMark x1="967" y1="98184" x2="99751" y2="98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6" y="4585707"/>
            <a:ext cx="4520808" cy="231028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768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4191001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สี่เหลี่ยมผืนผ้า 6"/>
          <p:cNvSpPr/>
          <p:nvPr/>
        </p:nvSpPr>
        <p:spPr>
          <a:xfrm>
            <a:off x="379347" y="1219200"/>
            <a:ext cx="3528000" cy="8309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34" tIns="45717" rIns="91434" bIns="45717">
            <a:spAutoFit/>
          </a:bodyPr>
          <a:lstStyle/>
          <a:p>
            <a:pPr algn="ctr"/>
            <a:r>
              <a:rPr lang="en-US" sz="2400" i="1" dirty="0">
                <a:latin typeface="+mj-lt"/>
                <a:ea typeface="Tahoma" pitchFamily="34" charset="0"/>
                <a:cs typeface="Tahoma" pitchFamily="34" charset="0"/>
              </a:rPr>
              <a:t>Zoning and Controlling  farmer land use </a:t>
            </a:r>
            <a:endParaRPr lang="th-TH" sz="2400" i="1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" name="Picture 2" descr="F:\prakan-production monitor\name_map.jpg"/>
          <p:cNvPicPr>
            <a:picLocks noChangeAspect="1" noChangeArrowheads="1"/>
          </p:cNvPicPr>
          <p:nvPr/>
        </p:nvPicPr>
        <p:blipFill rotWithShape="1">
          <a:blip r:embed="rId3"/>
          <a:srcRect t="16107" b="6374"/>
          <a:stretch/>
        </p:blipFill>
        <p:spPr bwMode="auto">
          <a:xfrm>
            <a:off x="245179" y="2285999"/>
            <a:ext cx="3662168" cy="2129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653388" y="1143000"/>
            <a:ext cx="4338212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Setting up the appropriate crop type to the area height  </a:t>
            </a:r>
            <a:endParaRPr lang="th-TH" sz="2400" i="1" dirty="0"/>
          </a:p>
        </p:txBody>
      </p:sp>
      <p:sp>
        <p:nvSpPr>
          <p:cNvPr id="36" name="TextBox 35"/>
          <p:cNvSpPr txBox="1"/>
          <p:nvPr/>
        </p:nvSpPr>
        <p:spPr>
          <a:xfrm>
            <a:off x="4572000" y="5537537"/>
            <a:ext cx="4338212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Promote hill tribe to cultivate crops with the concept of soil and water conservation system</a:t>
            </a:r>
            <a:endParaRPr lang="th-TH" sz="2000" i="1" dirty="0"/>
          </a:p>
        </p:txBody>
      </p:sp>
      <p:sp>
        <p:nvSpPr>
          <p:cNvPr id="3" name="Right Arrow 2"/>
          <p:cNvSpPr/>
          <p:nvPr/>
        </p:nvSpPr>
        <p:spPr>
          <a:xfrm rot="10800000">
            <a:off x="4038601" y="5791200"/>
            <a:ext cx="3048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2"/>
          <a:stretch/>
        </p:blipFill>
        <p:spPr bwMode="auto">
          <a:xfrm>
            <a:off x="3925068" y="2058804"/>
            <a:ext cx="5218932" cy="3129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914400" y="76200"/>
            <a:ext cx="8229600" cy="762000"/>
          </a:xfrm>
          <a:prstGeom prst="rect">
            <a:avLst/>
          </a:prstGeom>
        </p:spPr>
        <p:txBody>
          <a:bodyPr vert="horz" lIns="91434" tIns="45717" rIns="91434" bIns="4571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 Management System – food safety and environmental-friendly production</a:t>
            </a:r>
            <a:endParaRPr lang="th-TH" sz="2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6659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4668"/>
            <a:ext cx="78486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77902" y="1127057"/>
            <a:ext cx="4572000" cy="46166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Farm management</a:t>
            </a:r>
            <a:endParaRPr lang="th-TH" sz="2400" b="1" i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00175" y="6038810"/>
            <a:ext cx="4572000" cy="46166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Postharvest</a:t>
            </a:r>
            <a:endParaRPr lang="th-TH" sz="2400" b="1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69077" y="3500735"/>
            <a:ext cx="3941323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2400" b="1" i="1" dirty="0"/>
              <a:t>Traceability system</a:t>
            </a:r>
            <a:endParaRPr lang="th-TH" sz="2400" b="1" i="1" dirty="0"/>
          </a:p>
        </p:txBody>
      </p:sp>
      <p:sp>
        <p:nvSpPr>
          <p:cNvPr id="9" name="กล่องข้อความ 107">
            <a:extLst>
              <a:ext uri="{FF2B5EF4-FFF2-40B4-BE49-F238E27FC236}">
                <a16:creationId xmlns:a16="http://schemas.microsoft.com/office/drawing/2014/main" id="{F0614A16-BA7C-4855-B4DF-073B25152785}"/>
              </a:ext>
            </a:extLst>
          </p:cNvPr>
          <p:cNvSpPr txBox="1"/>
          <p:nvPr/>
        </p:nvSpPr>
        <p:spPr>
          <a:xfrm>
            <a:off x="4008044" y="2438400"/>
            <a:ext cx="503652" cy="307771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pPr algn="r"/>
            <a:r>
              <a:rPr lang="en-US" sz="1400" b="1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GAP</a:t>
            </a:r>
            <a:endParaRPr lang="th-TH" sz="1400" b="1" dirty="0">
              <a:solidFill>
                <a:srgbClr val="C0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กล่องข้อความ 112">
            <a:extLst>
              <a:ext uri="{FF2B5EF4-FFF2-40B4-BE49-F238E27FC236}">
                <a16:creationId xmlns:a16="http://schemas.microsoft.com/office/drawing/2014/main" id="{5C4BA053-B0EE-4706-8F11-467E9DECA0FD}"/>
              </a:ext>
            </a:extLst>
          </p:cNvPr>
          <p:cNvSpPr txBox="1"/>
          <p:nvPr/>
        </p:nvSpPr>
        <p:spPr>
          <a:xfrm>
            <a:off x="4001367" y="2684622"/>
            <a:ext cx="1027833" cy="307771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pPr algn="r"/>
            <a:r>
              <a:rPr lang="en-US" sz="1400" b="1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Global GAP</a:t>
            </a:r>
            <a:endParaRPr lang="th-TH" sz="1400" b="1" dirty="0">
              <a:solidFill>
                <a:srgbClr val="C0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กล่องข้อความ 113">
            <a:extLst>
              <a:ext uri="{FF2B5EF4-FFF2-40B4-BE49-F238E27FC236}">
                <a16:creationId xmlns:a16="http://schemas.microsoft.com/office/drawing/2014/main" id="{6DDE4677-2174-4A3D-8E15-ADEFB14523A2}"/>
              </a:ext>
            </a:extLst>
          </p:cNvPr>
          <p:cNvSpPr txBox="1"/>
          <p:nvPr/>
        </p:nvSpPr>
        <p:spPr>
          <a:xfrm>
            <a:off x="4008706" y="2941023"/>
            <a:ext cx="754938" cy="307771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pPr algn="r"/>
            <a:r>
              <a:rPr lang="en-US" sz="1400" b="1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Organic</a:t>
            </a:r>
            <a:endParaRPr lang="th-TH" sz="1400" b="1" dirty="0">
              <a:solidFill>
                <a:srgbClr val="C0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08898" y="4648200"/>
            <a:ext cx="13397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400" dirty="0">
                <a:solidFill>
                  <a:srgbClr val="C00000"/>
                </a:solidFill>
              </a:rPr>
              <a:t>Pre-cooling system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>
                <a:solidFill>
                  <a:srgbClr val="C00000"/>
                </a:solidFill>
              </a:rPr>
              <a:t>Cool chain truck</a:t>
            </a:r>
          </a:p>
          <a:p>
            <a:endParaRPr lang="th-TH" sz="1400" dirty="0">
              <a:solidFill>
                <a:srgbClr val="C00000"/>
              </a:solidFill>
            </a:endParaRPr>
          </a:p>
        </p:txBody>
      </p:sp>
      <p:pic>
        <p:nvPicPr>
          <p:cNvPr id="13" name="รูปภาพ 5" descr="q_mark_gree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07277" y="2746171"/>
            <a:ext cx="536723" cy="537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F:\Back up\1\ข้อมูลโปสเตอร์\โปสเตอร์พี่เหมียว\ผัก\Picture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67955" y="2068000"/>
            <a:ext cx="582099" cy="58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Z:\a - A C T\e - Office\e2 - Logo-Picture\1- ACT Logo\Eng\ACT รวงข้าวสีเหลืองทอง ิ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24532" y="1028245"/>
            <a:ext cx="591714" cy="571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30775" y="1700631"/>
            <a:ext cx="456460" cy="20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รูปภาพ 8" descr="D:\ธุรการ59\รูปภาพ\งานไม้ผล\โครงการแลกเปลี่ยนการผลิตเสาวรสไทย-ใต้หวัน\1467452256957.jpg"/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" y="1229800"/>
            <a:ext cx="1219200" cy="838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2" descr="D:\Desktop\รูปทำสไลด์ด่วน\ปุ๋ยหมัก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8560" y="5562600"/>
            <a:ext cx="1431679" cy="1136197"/>
          </a:xfrm>
          <a:prstGeom prst="rect">
            <a:avLst/>
          </a:prstGeom>
          <a:noFill/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914400" y="76200"/>
            <a:ext cx="8229600" cy="762000"/>
          </a:xfrm>
          <a:prstGeom prst="rect">
            <a:avLst/>
          </a:prstGeom>
        </p:spPr>
        <p:txBody>
          <a:bodyPr vert="horz" lIns="91434" tIns="45717" rIns="91434" bIns="4571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 Management System – food safety and environmental-friendly production</a:t>
            </a:r>
            <a:endParaRPr lang="th-TH" sz="2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7482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4" t="7422" r="13436" b="11568"/>
          <a:stretch/>
        </p:blipFill>
        <p:spPr bwMode="auto">
          <a:xfrm>
            <a:off x="3" y="3"/>
            <a:ext cx="1190081" cy="112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86615" y="2464376"/>
            <a:ext cx="65" cy="40524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2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ngsana New" pitchFamily="18" charset="-34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53528" y="4064576"/>
            <a:ext cx="65" cy="40524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2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ngsana New" pitchFamily="18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38847" y="2840211"/>
            <a:ext cx="26671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ngsana New" pitchFamily="18" charset="-34"/>
              </a:rPr>
              <a:t>Safety</a:t>
            </a:r>
            <a:r>
              <a:rPr lang="th-TH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ngsana New" pitchFamily="18" charset="-34"/>
              </a:rPr>
              <a:t> 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ngsana New" pitchFamily="18" charset="-34"/>
              </a:rPr>
              <a:t>product</a:t>
            </a:r>
            <a:r>
              <a:rPr lang="th-TH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ngsana New" pitchFamily="18" charset="-34"/>
              </a:rPr>
              <a:t> </a:t>
            </a:r>
          </a:p>
        </p:txBody>
      </p:sp>
      <p:grpSp>
        <p:nvGrpSpPr>
          <p:cNvPr id="15" name="Group 259">
            <a:extLst>
              <a:ext uri="{FF2B5EF4-FFF2-40B4-BE49-F238E27FC236}">
                <a16:creationId xmlns:a16="http://schemas.microsoft.com/office/drawing/2014/main" id="{59955BF7-A222-4BAE-9985-F3DC94D48632}"/>
              </a:ext>
            </a:extLst>
          </p:cNvPr>
          <p:cNvGrpSpPr/>
          <p:nvPr/>
        </p:nvGrpSpPr>
        <p:grpSpPr>
          <a:xfrm>
            <a:off x="914400" y="1676400"/>
            <a:ext cx="6189686" cy="3867145"/>
            <a:chOff x="427949" y="1497635"/>
            <a:chExt cx="6349360" cy="4280037"/>
          </a:xfrm>
        </p:grpSpPr>
        <p:grpSp>
          <p:nvGrpSpPr>
            <p:cNvPr id="16" name="Group 99"/>
            <p:cNvGrpSpPr/>
            <p:nvPr/>
          </p:nvGrpSpPr>
          <p:grpSpPr>
            <a:xfrm>
              <a:off x="2221528" y="1497635"/>
              <a:ext cx="4337625" cy="4280037"/>
              <a:chOff x="2949733" y="1133475"/>
              <a:chExt cx="3932798" cy="3880585"/>
            </a:xfrm>
          </p:grpSpPr>
          <p:sp>
            <p:nvSpPr>
              <p:cNvPr id="48" name="Freeform 100"/>
              <p:cNvSpPr/>
              <p:nvPr/>
            </p:nvSpPr>
            <p:spPr>
              <a:xfrm>
                <a:off x="3828358" y="1133475"/>
                <a:ext cx="1083366" cy="1762125"/>
              </a:xfrm>
              <a:custGeom>
                <a:avLst/>
                <a:gdLst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0 w 936625"/>
                  <a:gd name="connsiteY2" fmla="*/ 403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957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957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1187450"/>
                  <a:gd name="connsiteX1" fmla="*/ 936625 w 936625"/>
                  <a:gd name="connsiteY1" fmla="*/ 409575 h 1187450"/>
                  <a:gd name="connsiteX2" fmla="*/ 28575 w 936625"/>
                  <a:gd name="connsiteY2" fmla="*/ 784225 h 1187450"/>
                  <a:gd name="connsiteX3" fmla="*/ 0 w 936625"/>
                  <a:gd name="connsiteY3" fmla="*/ 898525 h 1187450"/>
                  <a:gd name="connsiteX4" fmla="*/ 117475 w 936625"/>
                  <a:gd name="connsiteY4" fmla="*/ 898525 h 1187450"/>
                  <a:gd name="connsiteX5" fmla="*/ 66675 w 936625"/>
                  <a:gd name="connsiteY5" fmla="*/ 1187450 h 1187450"/>
                  <a:gd name="connsiteX0" fmla="*/ 936625 w 936625"/>
                  <a:gd name="connsiteY0" fmla="*/ 0 h 1187450"/>
                  <a:gd name="connsiteX1" fmla="*/ 936625 w 936625"/>
                  <a:gd name="connsiteY1" fmla="*/ 409575 h 1187450"/>
                  <a:gd name="connsiteX2" fmla="*/ 28575 w 936625"/>
                  <a:gd name="connsiteY2" fmla="*/ 784225 h 1187450"/>
                  <a:gd name="connsiteX3" fmla="*/ 0 w 936625"/>
                  <a:gd name="connsiteY3" fmla="*/ 898525 h 1187450"/>
                  <a:gd name="connsiteX4" fmla="*/ 88900 w 936625"/>
                  <a:gd name="connsiteY4" fmla="*/ 1069975 h 1187450"/>
                  <a:gd name="connsiteX5" fmla="*/ 66675 w 936625"/>
                  <a:gd name="connsiteY5" fmla="*/ 1187450 h 1187450"/>
                  <a:gd name="connsiteX0" fmla="*/ 908050 w 908050"/>
                  <a:gd name="connsiteY0" fmla="*/ 0 h 1187450"/>
                  <a:gd name="connsiteX1" fmla="*/ 908050 w 908050"/>
                  <a:gd name="connsiteY1" fmla="*/ 409575 h 1187450"/>
                  <a:gd name="connsiteX2" fmla="*/ 0 w 908050"/>
                  <a:gd name="connsiteY2" fmla="*/ 784225 h 1187450"/>
                  <a:gd name="connsiteX3" fmla="*/ 161925 w 908050"/>
                  <a:gd name="connsiteY3" fmla="*/ 920750 h 1187450"/>
                  <a:gd name="connsiteX4" fmla="*/ 60325 w 908050"/>
                  <a:gd name="connsiteY4" fmla="*/ 1069975 h 1187450"/>
                  <a:gd name="connsiteX5" fmla="*/ 38100 w 908050"/>
                  <a:gd name="connsiteY5" fmla="*/ 1187450 h 1187450"/>
                  <a:gd name="connsiteX0" fmla="*/ 1083885 w 1083885"/>
                  <a:gd name="connsiteY0" fmla="*/ 0 h 1609068"/>
                  <a:gd name="connsiteX1" fmla="*/ 1083885 w 1083885"/>
                  <a:gd name="connsiteY1" fmla="*/ 409575 h 1609068"/>
                  <a:gd name="connsiteX2" fmla="*/ 175835 w 1083885"/>
                  <a:gd name="connsiteY2" fmla="*/ 784225 h 1609068"/>
                  <a:gd name="connsiteX3" fmla="*/ 337760 w 1083885"/>
                  <a:gd name="connsiteY3" fmla="*/ 920750 h 1609068"/>
                  <a:gd name="connsiteX4" fmla="*/ 1210 w 1083885"/>
                  <a:gd name="connsiteY4" fmla="*/ 1606550 h 1609068"/>
                  <a:gd name="connsiteX5" fmla="*/ 213935 w 1083885"/>
                  <a:gd name="connsiteY5" fmla="*/ 1187450 h 1609068"/>
                  <a:gd name="connsiteX0" fmla="*/ 1082675 w 1082675"/>
                  <a:gd name="connsiteY0" fmla="*/ 0 h 1606550"/>
                  <a:gd name="connsiteX1" fmla="*/ 1082675 w 1082675"/>
                  <a:gd name="connsiteY1" fmla="*/ 409575 h 1606550"/>
                  <a:gd name="connsiteX2" fmla="*/ 174625 w 1082675"/>
                  <a:gd name="connsiteY2" fmla="*/ 784225 h 1606550"/>
                  <a:gd name="connsiteX3" fmla="*/ 336550 w 1082675"/>
                  <a:gd name="connsiteY3" fmla="*/ 920750 h 1606550"/>
                  <a:gd name="connsiteX4" fmla="*/ 0 w 1082675"/>
                  <a:gd name="connsiteY4" fmla="*/ 1606550 h 1606550"/>
                  <a:gd name="connsiteX0" fmla="*/ 1082675 w 1082675"/>
                  <a:gd name="connsiteY0" fmla="*/ 0 h 1631950"/>
                  <a:gd name="connsiteX1" fmla="*/ 1082675 w 1082675"/>
                  <a:gd name="connsiteY1" fmla="*/ 409575 h 1631950"/>
                  <a:gd name="connsiteX2" fmla="*/ 174625 w 1082675"/>
                  <a:gd name="connsiteY2" fmla="*/ 784225 h 1631950"/>
                  <a:gd name="connsiteX3" fmla="*/ 336550 w 1082675"/>
                  <a:gd name="connsiteY3" fmla="*/ 920750 h 1631950"/>
                  <a:gd name="connsiteX4" fmla="*/ 0 w 1082675"/>
                  <a:gd name="connsiteY4" fmla="*/ 1631950 h 1631950"/>
                  <a:gd name="connsiteX0" fmla="*/ 1082910 w 1082910"/>
                  <a:gd name="connsiteY0" fmla="*/ 0 h 1631950"/>
                  <a:gd name="connsiteX1" fmla="*/ 1082910 w 1082910"/>
                  <a:gd name="connsiteY1" fmla="*/ 409575 h 1631950"/>
                  <a:gd name="connsiteX2" fmla="*/ 174860 w 1082910"/>
                  <a:gd name="connsiteY2" fmla="*/ 784225 h 1631950"/>
                  <a:gd name="connsiteX3" fmla="*/ 336785 w 1082910"/>
                  <a:gd name="connsiteY3" fmla="*/ 920750 h 1631950"/>
                  <a:gd name="connsiteX4" fmla="*/ 235 w 1082910"/>
                  <a:gd name="connsiteY4" fmla="*/ 1631950 h 1631950"/>
                  <a:gd name="connsiteX0" fmla="*/ 1083207 w 1083207"/>
                  <a:gd name="connsiteY0" fmla="*/ 0 h 1631950"/>
                  <a:gd name="connsiteX1" fmla="*/ 1083207 w 1083207"/>
                  <a:gd name="connsiteY1" fmla="*/ 409575 h 1631950"/>
                  <a:gd name="connsiteX2" fmla="*/ 175157 w 1083207"/>
                  <a:gd name="connsiteY2" fmla="*/ 784225 h 1631950"/>
                  <a:gd name="connsiteX3" fmla="*/ 337082 w 1083207"/>
                  <a:gd name="connsiteY3" fmla="*/ 920750 h 1631950"/>
                  <a:gd name="connsiteX4" fmla="*/ 532 w 1083207"/>
                  <a:gd name="connsiteY4" fmla="*/ 1631950 h 1631950"/>
                  <a:gd name="connsiteX0" fmla="*/ 1083366 w 1083366"/>
                  <a:gd name="connsiteY0" fmla="*/ 0 h 1631950"/>
                  <a:gd name="connsiteX1" fmla="*/ 1083366 w 1083366"/>
                  <a:gd name="connsiteY1" fmla="*/ 409575 h 1631950"/>
                  <a:gd name="connsiteX2" fmla="*/ 175316 w 1083366"/>
                  <a:gd name="connsiteY2" fmla="*/ 784225 h 1631950"/>
                  <a:gd name="connsiteX3" fmla="*/ 337241 w 1083366"/>
                  <a:gd name="connsiteY3" fmla="*/ 920750 h 1631950"/>
                  <a:gd name="connsiteX4" fmla="*/ 691 w 1083366"/>
                  <a:gd name="connsiteY4" fmla="*/ 1631950 h 1631950"/>
                  <a:gd name="connsiteX0" fmla="*/ 1083366 w 1083366"/>
                  <a:gd name="connsiteY0" fmla="*/ 0 h 1631950"/>
                  <a:gd name="connsiteX1" fmla="*/ 1083366 w 1083366"/>
                  <a:gd name="connsiteY1" fmla="*/ 409575 h 1631950"/>
                  <a:gd name="connsiteX2" fmla="*/ 175316 w 1083366"/>
                  <a:gd name="connsiteY2" fmla="*/ 784225 h 1631950"/>
                  <a:gd name="connsiteX3" fmla="*/ 337241 w 1083366"/>
                  <a:gd name="connsiteY3" fmla="*/ 920750 h 1631950"/>
                  <a:gd name="connsiteX4" fmla="*/ 691 w 1083366"/>
                  <a:gd name="connsiteY4" fmla="*/ 1631950 h 1631950"/>
                  <a:gd name="connsiteX0" fmla="*/ 1083366 w 1083366"/>
                  <a:gd name="connsiteY0" fmla="*/ 0 h 1727200"/>
                  <a:gd name="connsiteX1" fmla="*/ 1083366 w 1083366"/>
                  <a:gd name="connsiteY1" fmla="*/ 504825 h 1727200"/>
                  <a:gd name="connsiteX2" fmla="*/ 175316 w 1083366"/>
                  <a:gd name="connsiteY2" fmla="*/ 879475 h 1727200"/>
                  <a:gd name="connsiteX3" fmla="*/ 337241 w 1083366"/>
                  <a:gd name="connsiteY3" fmla="*/ 1016000 h 1727200"/>
                  <a:gd name="connsiteX4" fmla="*/ 691 w 1083366"/>
                  <a:gd name="connsiteY4" fmla="*/ 1727200 h 1727200"/>
                  <a:gd name="connsiteX0" fmla="*/ 1083366 w 1083366"/>
                  <a:gd name="connsiteY0" fmla="*/ 0 h 1762125"/>
                  <a:gd name="connsiteX1" fmla="*/ 1083366 w 1083366"/>
                  <a:gd name="connsiteY1" fmla="*/ 539750 h 1762125"/>
                  <a:gd name="connsiteX2" fmla="*/ 175316 w 1083366"/>
                  <a:gd name="connsiteY2" fmla="*/ 914400 h 1762125"/>
                  <a:gd name="connsiteX3" fmla="*/ 337241 w 1083366"/>
                  <a:gd name="connsiteY3" fmla="*/ 1050925 h 1762125"/>
                  <a:gd name="connsiteX4" fmla="*/ 691 w 1083366"/>
                  <a:gd name="connsiteY4" fmla="*/ 1762125 h 1762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3366" h="1762125">
                    <a:moveTo>
                      <a:pt x="1083366" y="0"/>
                    </a:moveTo>
                    <a:lnTo>
                      <a:pt x="1083366" y="539750"/>
                    </a:lnTo>
                    <a:cubicBezTo>
                      <a:pt x="793383" y="546100"/>
                      <a:pt x="436724" y="650875"/>
                      <a:pt x="175316" y="914400"/>
                    </a:cubicBezTo>
                    <a:lnTo>
                      <a:pt x="337241" y="1050925"/>
                    </a:lnTo>
                    <a:cubicBezTo>
                      <a:pt x="112874" y="1216025"/>
                      <a:pt x="-10421" y="1597025"/>
                      <a:pt x="691" y="1762125"/>
                    </a:cubicBezTo>
                  </a:path>
                </a:pathLst>
              </a:custGeom>
              <a:noFill/>
              <a:ln w="57150">
                <a:solidFill>
                  <a:srgbClr val="288284"/>
                </a:solidFill>
                <a:head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101"/>
              <p:cNvSpPr/>
              <p:nvPr/>
            </p:nvSpPr>
            <p:spPr>
              <a:xfrm rot="6240000">
                <a:off x="5459786" y="1809724"/>
                <a:ext cx="1083366" cy="1762125"/>
              </a:xfrm>
              <a:custGeom>
                <a:avLst/>
                <a:gdLst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0 w 936625"/>
                  <a:gd name="connsiteY2" fmla="*/ 403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957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957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1187450"/>
                  <a:gd name="connsiteX1" fmla="*/ 936625 w 936625"/>
                  <a:gd name="connsiteY1" fmla="*/ 409575 h 1187450"/>
                  <a:gd name="connsiteX2" fmla="*/ 28575 w 936625"/>
                  <a:gd name="connsiteY2" fmla="*/ 784225 h 1187450"/>
                  <a:gd name="connsiteX3" fmla="*/ 0 w 936625"/>
                  <a:gd name="connsiteY3" fmla="*/ 898525 h 1187450"/>
                  <a:gd name="connsiteX4" fmla="*/ 117475 w 936625"/>
                  <a:gd name="connsiteY4" fmla="*/ 898525 h 1187450"/>
                  <a:gd name="connsiteX5" fmla="*/ 66675 w 936625"/>
                  <a:gd name="connsiteY5" fmla="*/ 1187450 h 1187450"/>
                  <a:gd name="connsiteX0" fmla="*/ 936625 w 936625"/>
                  <a:gd name="connsiteY0" fmla="*/ 0 h 1187450"/>
                  <a:gd name="connsiteX1" fmla="*/ 936625 w 936625"/>
                  <a:gd name="connsiteY1" fmla="*/ 409575 h 1187450"/>
                  <a:gd name="connsiteX2" fmla="*/ 28575 w 936625"/>
                  <a:gd name="connsiteY2" fmla="*/ 784225 h 1187450"/>
                  <a:gd name="connsiteX3" fmla="*/ 0 w 936625"/>
                  <a:gd name="connsiteY3" fmla="*/ 898525 h 1187450"/>
                  <a:gd name="connsiteX4" fmla="*/ 88900 w 936625"/>
                  <a:gd name="connsiteY4" fmla="*/ 1069975 h 1187450"/>
                  <a:gd name="connsiteX5" fmla="*/ 66675 w 936625"/>
                  <a:gd name="connsiteY5" fmla="*/ 1187450 h 1187450"/>
                  <a:gd name="connsiteX0" fmla="*/ 908050 w 908050"/>
                  <a:gd name="connsiteY0" fmla="*/ 0 h 1187450"/>
                  <a:gd name="connsiteX1" fmla="*/ 908050 w 908050"/>
                  <a:gd name="connsiteY1" fmla="*/ 409575 h 1187450"/>
                  <a:gd name="connsiteX2" fmla="*/ 0 w 908050"/>
                  <a:gd name="connsiteY2" fmla="*/ 784225 h 1187450"/>
                  <a:gd name="connsiteX3" fmla="*/ 161925 w 908050"/>
                  <a:gd name="connsiteY3" fmla="*/ 920750 h 1187450"/>
                  <a:gd name="connsiteX4" fmla="*/ 60325 w 908050"/>
                  <a:gd name="connsiteY4" fmla="*/ 1069975 h 1187450"/>
                  <a:gd name="connsiteX5" fmla="*/ 38100 w 908050"/>
                  <a:gd name="connsiteY5" fmla="*/ 1187450 h 1187450"/>
                  <a:gd name="connsiteX0" fmla="*/ 1083885 w 1083885"/>
                  <a:gd name="connsiteY0" fmla="*/ 0 h 1609068"/>
                  <a:gd name="connsiteX1" fmla="*/ 1083885 w 1083885"/>
                  <a:gd name="connsiteY1" fmla="*/ 409575 h 1609068"/>
                  <a:gd name="connsiteX2" fmla="*/ 175835 w 1083885"/>
                  <a:gd name="connsiteY2" fmla="*/ 784225 h 1609068"/>
                  <a:gd name="connsiteX3" fmla="*/ 337760 w 1083885"/>
                  <a:gd name="connsiteY3" fmla="*/ 920750 h 1609068"/>
                  <a:gd name="connsiteX4" fmla="*/ 1210 w 1083885"/>
                  <a:gd name="connsiteY4" fmla="*/ 1606550 h 1609068"/>
                  <a:gd name="connsiteX5" fmla="*/ 213935 w 1083885"/>
                  <a:gd name="connsiteY5" fmla="*/ 1187450 h 1609068"/>
                  <a:gd name="connsiteX0" fmla="*/ 1082675 w 1082675"/>
                  <a:gd name="connsiteY0" fmla="*/ 0 h 1606550"/>
                  <a:gd name="connsiteX1" fmla="*/ 1082675 w 1082675"/>
                  <a:gd name="connsiteY1" fmla="*/ 409575 h 1606550"/>
                  <a:gd name="connsiteX2" fmla="*/ 174625 w 1082675"/>
                  <a:gd name="connsiteY2" fmla="*/ 784225 h 1606550"/>
                  <a:gd name="connsiteX3" fmla="*/ 336550 w 1082675"/>
                  <a:gd name="connsiteY3" fmla="*/ 920750 h 1606550"/>
                  <a:gd name="connsiteX4" fmla="*/ 0 w 1082675"/>
                  <a:gd name="connsiteY4" fmla="*/ 1606550 h 1606550"/>
                  <a:gd name="connsiteX0" fmla="*/ 1082675 w 1082675"/>
                  <a:gd name="connsiteY0" fmla="*/ 0 h 1631950"/>
                  <a:gd name="connsiteX1" fmla="*/ 1082675 w 1082675"/>
                  <a:gd name="connsiteY1" fmla="*/ 409575 h 1631950"/>
                  <a:gd name="connsiteX2" fmla="*/ 174625 w 1082675"/>
                  <a:gd name="connsiteY2" fmla="*/ 784225 h 1631950"/>
                  <a:gd name="connsiteX3" fmla="*/ 336550 w 1082675"/>
                  <a:gd name="connsiteY3" fmla="*/ 920750 h 1631950"/>
                  <a:gd name="connsiteX4" fmla="*/ 0 w 1082675"/>
                  <a:gd name="connsiteY4" fmla="*/ 1631950 h 1631950"/>
                  <a:gd name="connsiteX0" fmla="*/ 1082910 w 1082910"/>
                  <a:gd name="connsiteY0" fmla="*/ 0 h 1631950"/>
                  <a:gd name="connsiteX1" fmla="*/ 1082910 w 1082910"/>
                  <a:gd name="connsiteY1" fmla="*/ 409575 h 1631950"/>
                  <a:gd name="connsiteX2" fmla="*/ 174860 w 1082910"/>
                  <a:gd name="connsiteY2" fmla="*/ 784225 h 1631950"/>
                  <a:gd name="connsiteX3" fmla="*/ 336785 w 1082910"/>
                  <a:gd name="connsiteY3" fmla="*/ 920750 h 1631950"/>
                  <a:gd name="connsiteX4" fmla="*/ 235 w 1082910"/>
                  <a:gd name="connsiteY4" fmla="*/ 1631950 h 1631950"/>
                  <a:gd name="connsiteX0" fmla="*/ 1083207 w 1083207"/>
                  <a:gd name="connsiteY0" fmla="*/ 0 h 1631950"/>
                  <a:gd name="connsiteX1" fmla="*/ 1083207 w 1083207"/>
                  <a:gd name="connsiteY1" fmla="*/ 409575 h 1631950"/>
                  <a:gd name="connsiteX2" fmla="*/ 175157 w 1083207"/>
                  <a:gd name="connsiteY2" fmla="*/ 784225 h 1631950"/>
                  <a:gd name="connsiteX3" fmla="*/ 337082 w 1083207"/>
                  <a:gd name="connsiteY3" fmla="*/ 920750 h 1631950"/>
                  <a:gd name="connsiteX4" fmla="*/ 532 w 1083207"/>
                  <a:gd name="connsiteY4" fmla="*/ 1631950 h 1631950"/>
                  <a:gd name="connsiteX0" fmla="*/ 1083366 w 1083366"/>
                  <a:gd name="connsiteY0" fmla="*/ 0 h 1631950"/>
                  <a:gd name="connsiteX1" fmla="*/ 1083366 w 1083366"/>
                  <a:gd name="connsiteY1" fmla="*/ 409575 h 1631950"/>
                  <a:gd name="connsiteX2" fmla="*/ 175316 w 1083366"/>
                  <a:gd name="connsiteY2" fmla="*/ 784225 h 1631950"/>
                  <a:gd name="connsiteX3" fmla="*/ 337241 w 1083366"/>
                  <a:gd name="connsiteY3" fmla="*/ 920750 h 1631950"/>
                  <a:gd name="connsiteX4" fmla="*/ 691 w 1083366"/>
                  <a:gd name="connsiteY4" fmla="*/ 1631950 h 1631950"/>
                  <a:gd name="connsiteX0" fmla="*/ 1083366 w 1083366"/>
                  <a:gd name="connsiteY0" fmla="*/ 0 h 1631950"/>
                  <a:gd name="connsiteX1" fmla="*/ 1083366 w 1083366"/>
                  <a:gd name="connsiteY1" fmla="*/ 409575 h 1631950"/>
                  <a:gd name="connsiteX2" fmla="*/ 175316 w 1083366"/>
                  <a:gd name="connsiteY2" fmla="*/ 784225 h 1631950"/>
                  <a:gd name="connsiteX3" fmla="*/ 337241 w 1083366"/>
                  <a:gd name="connsiteY3" fmla="*/ 920750 h 1631950"/>
                  <a:gd name="connsiteX4" fmla="*/ 691 w 1083366"/>
                  <a:gd name="connsiteY4" fmla="*/ 1631950 h 1631950"/>
                  <a:gd name="connsiteX0" fmla="*/ 1083366 w 1083366"/>
                  <a:gd name="connsiteY0" fmla="*/ 0 h 1727200"/>
                  <a:gd name="connsiteX1" fmla="*/ 1083366 w 1083366"/>
                  <a:gd name="connsiteY1" fmla="*/ 504825 h 1727200"/>
                  <a:gd name="connsiteX2" fmla="*/ 175316 w 1083366"/>
                  <a:gd name="connsiteY2" fmla="*/ 879475 h 1727200"/>
                  <a:gd name="connsiteX3" fmla="*/ 337241 w 1083366"/>
                  <a:gd name="connsiteY3" fmla="*/ 1016000 h 1727200"/>
                  <a:gd name="connsiteX4" fmla="*/ 691 w 1083366"/>
                  <a:gd name="connsiteY4" fmla="*/ 1727200 h 1727200"/>
                  <a:gd name="connsiteX0" fmla="*/ 1083366 w 1083366"/>
                  <a:gd name="connsiteY0" fmla="*/ 0 h 1762125"/>
                  <a:gd name="connsiteX1" fmla="*/ 1083366 w 1083366"/>
                  <a:gd name="connsiteY1" fmla="*/ 539750 h 1762125"/>
                  <a:gd name="connsiteX2" fmla="*/ 175316 w 1083366"/>
                  <a:gd name="connsiteY2" fmla="*/ 914400 h 1762125"/>
                  <a:gd name="connsiteX3" fmla="*/ 337241 w 1083366"/>
                  <a:gd name="connsiteY3" fmla="*/ 1050925 h 1762125"/>
                  <a:gd name="connsiteX4" fmla="*/ 691 w 1083366"/>
                  <a:gd name="connsiteY4" fmla="*/ 1762125 h 1762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3366" h="1762125">
                    <a:moveTo>
                      <a:pt x="1083366" y="0"/>
                    </a:moveTo>
                    <a:lnTo>
                      <a:pt x="1083366" y="539750"/>
                    </a:lnTo>
                    <a:cubicBezTo>
                      <a:pt x="793383" y="546100"/>
                      <a:pt x="436724" y="650875"/>
                      <a:pt x="175316" y="914400"/>
                    </a:cubicBezTo>
                    <a:lnTo>
                      <a:pt x="337241" y="1050925"/>
                    </a:lnTo>
                    <a:cubicBezTo>
                      <a:pt x="112874" y="1216025"/>
                      <a:pt x="-10421" y="1597025"/>
                      <a:pt x="691" y="1762125"/>
                    </a:cubicBezTo>
                  </a:path>
                </a:pathLst>
              </a:custGeom>
              <a:noFill/>
              <a:ln w="57150">
                <a:solidFill>
                  <a:srgbClr val="AC4A5A"/>
                </a:solidFill>
                <a:head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102"/>
              <p:cNvSpPr/>
              <p:nvPr/>
            </p:nvSpPr>
            <p:spPr>
              <a:xfrm rot="12420000">
                <a:off x="4423050" y="3251935"/>
                <a:ext cx="1083366" cy="1762125"/>
              </a:xfrm>
              <a:custGeom>
                <a:avLst/>
                <a:gdLst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0 w 936625"/>
                  <a:gd name="connsiteY2" fmla="*/ 403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957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957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1187450"/>
                  <a:gd name="connsiteX1" fmla="*/ 936625 w 936625"/>
                  <a:gd name="connsiteY1" fmla="*/ 409575 h 1187450"/>
                  <a:gd name="connsiteX2" fmla="*/ 28575 w 936625"/>
                  <a:gd name="connsiteY2" fmla="*/ 784225 h 1187450"/>
                  <a:gd name="connsiteX3" fmla="*/ 0 w 936625"/>
                  <a:gd name="connsiteY3" fmla="*/ 898525 h 1187450"/>
                  <a:gd name="connsiteX4" fmla="*/ 117475 w 936625"/>
                  <a:gd name="connsiteY4" fmla="*/ 898525 h 1187450"/>
                  <a:gd name="connsiteX5" fmla="*/ 66675 w 936625"/>
                  <a:gd name="connsiteY5" fmla="*/ 1187450 h 1187450"/>
                  <a:gd name="connsiteX0" fmla="*/ 936625 w 936625"/>
                  <a:gd name="connsiteY0" fmla="*/ 0 h 1187450"/>
                  <a:gd name="connsiteX1" fmla="*/ 936625 w 936625"/>
                  <a:gd name="connsiteY1" fmla="*/ 409575 h 1187450"/>
                  <a:gd name="connsiteX2" fmla="*/ 28575 w 936625"/>
                  <a:gd name="connsiteY2" fmla="*/ 784225 h 1187450"/>
                  <a:gd name="connsiteX3" fmla="*/ 0 w 936625"/>
                  <a:gd name="connsiteY3" fmla="*/ 898525 h 1187450"/>
                  <a:gd name="connsiteX4" fmla="*/ 88900 w 936625"/>
                  <a:gd name="connsiteY4" fmla="*/ 1069975 h 1187450"/>
                  <a:gd name="connsiteX5" fmla="*/ 66675 w 936625"/>
                  <a:gd name="connsiteY5" fmla="*/ 1187450 h 1187450"/>
                  <a:gd name="connsiteX0" fmla="*/ 908050 w 908050"/>
                  <a:gd name="connsiteY0" fmla="*/ 0 h 1187450"/>
                  <a:gd name="connsiteX1" fmla="*/ 908050 w 908050"/>
                  <a:gd name="connsiteY1" fmla="*/ 409575 h 1187450"/>
                  <a:gd name="connsiteX2" fmla="*/ 0 w 908050"/>
                  <a:gd name="connsiteY2" fmla="*/ 784225 h 1187450"/>
                  <a:gd name="connsiteX3" fmla="*/ 161925 w 908050"/>
                  <a:gd name="connsiteY3" fmla="*/ 920750 h 1187450"/>
                  <a:gd name="connsiteX4" fmla="*/ 60325 w 908050"/>
                  <a:gd name="connsiteY4" fmla="*/ 1069975 h 1187450"/>
                  <a:gd name="connsiteX5" fmla="*/ 38100 w 908050"/>
                  <a:gd name="connsiteY5" fmla="*/ 1187450 h 1187450"/>
                  <a:gd name="connsiteX0" fmla="*/ 1083885 w 1083885"/>
                  <a:gd name="connsiteY0" fmla="*/ 0 h 1609068"/>
                  <a:gd name="connsiteX1" fmla="*/ 1083885 w 1083885"/>
                  <a:gd name="connsiteY1" fmla="*/ 409575 h 1609068"/>
                  <a:gd name="connsiteX2" fmla="*/ 175835 w 1083885"/>
                  <a:gd name="connsiteY2" fmla="*/ 784225 h 1609068"/>
                  <a:gd name="connsiteX3" fmla="*/ 337760 w 1083885"/>
                  <a:gd name="connsiteY3" fmla="*/ 920750 h 1609068"/>
                  <a:gd name="connsiteX4" fmla="*/ 1210 w 1083885"/>
                  <a:gd name="connsiteY4" fmla="*/ 1606550 h 1609068"/>
                  <a:gd name="connsiteX5" fmla="*/ 213935 w 1083885"/>
                  <a:gd name="connsiteY5" fmla="*/ 1187450 h 1609068"/>
                  <a:gd name="connsiteX0" fmla="*/ 1082675 w 1082675"/>
                  <a:gd name="connsiteY0" fmla="*/ 0 h 1606550"/>
                  <a:gd name="connsiteX1" fmla="*/ 1082675 w 1082675"/>
                  <a:gd name="connsiteY1" fmla="*/ 409575 h 1606550"/>
                  <a:gd name="connsiteX2" fmla="*/ 174625 w 1082675"/>
                  <a:gd name="connsiteY2" fmla="*/ 784225 h 1606550"/>
                  <a:gd name="connsiteX3" fmla="*/ 336550 w 1082675"/>
                  <a:gd name="connsiteY3" fmla="*/ 920750 h 1606550"/>
                  <a:gd name="connsiteX4" fmla="*/ 0 w 1082675"/>
                  <a:gd name="connsiteY4" fmla="*/ 1606550 h 1606550"/>
                  <a:gd name="connsiteX0" fmla="*/ 1082675 w 1082675"/>
                  <a:gd name="connsiteY0" fmla="*/ 0 h 1631950"/>
                  <a:gd name="connsiteX1" fmla="*/ 1082675 w 1082675"/>
                  <a:gd name="connsiteY1" fmla="*/ 409575 h 1631950"/>
                  <a:gd name="connsiteX2" fmla="*/ 174625 w 1082675"/>
                  <a:gd name="connsiteY2" fmla="*/ 784225 h 1631950"/>
                  <a:gd name="connsiteX3" fmla="*/ 336550 w 1082675"/>
                  <a:gd name="connsiteY3" fmla="*/ 920750 h 1631950"/>
                  <a:gd name="connsiteX4" fmla="*/ 0 w 1082675"/>
                  <a:gd name="connsiteY4" fmla="*/ 1631950 h 1631950"/>
                  <a:gd name="connsiteX0" fmla="*/ 1082910 w 1082910"/>
                  <a:gd name="connsiteY0" fmla="*/ 0 h 1631950"/>
                  <a:gd name="connsiteX1" fmla="*/ 1082910 w 1082910"/>
                  <a:gd name="connsiteY1" fmla="*/ 409575 h 1631950"/>
                  <a:gd name="connsiteX2" fmla="*/ 174860 w 1082910"/>
                  <a:gd name="connsiteY2" fmla="*/ 784225 h 1631950"/>
                  <a:gd name="connsiteX3" fmla="*/ 336785 w 1082910"/>
                  <a:gd name="connsiteY3" fmla="*/ 920750 h 1631950"/>
                  <a:gd name="connsiteX4" fmla="*/ 235 w 1082910"/>
                  <a:gd name="connsiteY4" fmla="*/ 1631950 h 1631950"/>
                  <a:gd name="connsiteX0" fmla="*/ 1083207 w 1083207"/>
                  <a:gd name="connsiteY0" fmla="*/ 0 h 1631950"/>
                  <a:gd name="connsiteX1" fmla="*/ 1083207 w 1083207"/>
                  <a:gd name="connsiteY1" fmla="*/ 409575 h 1631950"/>
                  <a:gd name="connsiteX2" fmla="*/ 175157 w 1083207"/>
                  <a:gd name="connsiteY2" fmla="*/ 784225 h 1631950"/>
                  <a:gd name="connsiteX3" fmla="*/ 337082 w 1083207"/>
                  <a:gd name="connsiteY3" fmla="*/ 920750 h 1631950"/>
                  <a:gd name="connsiteX4" fmla="*/ 532 w 1083207"/>
                  <a:gd name="connsiteY4" fmla="*/ 1631950 h 1631950"/>
                  <a:gd name="connsiteX0" fmla="*/ 1083366 w 1083366"/>
                  <a:gd name="connsiteY0" fmla="*/ 0 h 1631950"/>
                  <a:gd name="connsiteX1" fmla="*/ 1083366 w 1083366"/>
                  <a:gd name="connsiteY1" fmla="*/ 409575 h 1631950"/>
                  <a:gd name="connsiteX2" fmla="*/ 175316 w 1083366"/>
                  <a:gd name="connsiteY2" fmla="*/ 784225 h 1631950"/>
                  <a:gd name="connsiteX3" fmla="*/ 337241 w 1083366"/>
                  <a:gd name="connsiteY3" fmla="*/ 920750 h 1631950"/>
                  <a:gd name="connsiteX4" fmla="*/ 691 w 1083366"/>
                  <a:gd name="connsiteY4" fmla="*/ 1631950 h 1631950"/>
                  <a:gd name="connsiteX0" fmla="*/ 1083366 w 1083366"/>
                  <a:gd name="connsiteY0" fmla="*/ 0 h 1631950"/>
                  <a:gd name="connsiteX1" fmla="*/ 1083366 w 1083366"/>
                  <a:gd name="connsiteY1" fmla="*/ 409575 h 1631950"/>
                  <a:gd name="connsiteX2" fmla="*/ 175316 w 1083366"/>
                  <a:gd name="connsiteY2" fmla="*/ 784225 h 1631950"/>
                  <a:gd name="connsiteX3" fmla="*/ 337241 w 1083366"/>
                  <a:gd name="connsiteY3" fmla="*/ 920750 h 1631950"/>
                  <a:gd name="connsiteX4" fmla="*/ 691 w 1083366"/>
                  <a:gd name="connsiteY4" fmla="*/ 1631950 h 1631950"/>
                  <a:gd name="connsiteX0" fmla="*/ 1083366 w 1083366"/>
                  <a:gd name="connsiteY0" fmla="*/ 0 h 1727200"/>
                  <a:gd name="connsiteX1" fmla="*/ 1083366 w 1083366"/>
                  <a:gd name="connsiteY1" fmla="*/ 504825 h 1727200"/>
                  <a:gd name="connsiteX2" fmla="*/ 175316 w 1083366"/>
                  <a:gd name="connsiteY2" fmla="*/ 879475 h 1727200"/>
                  <a:gd name="connsiteX3" fmla="*/ 337241 w 1083366"/>
                  <a:gd name="connsiteY3" fmla="*/ 1016000 h 1727200"/>
                  <a:gd name="connsiteX4" fmla="*/ 691 w 1083366"/>
                  <a:gd name="connsiteY4" fmla="*/ 1727200 h 1727200"/>
                  <a:gd name="connsiteX0" fmla="*/ 1083366 w 1083366"/>
                  <a:gd name="connsiteY0" fmla="*/ 0 h 1762125"/>
                  <a:gd name="connsiteX1" fmla="*/ 1083366 w 1083366"/>
                  <a:gd name="connsiteY1" fmla="*/ 539750 h 1762125"/>
                  <a:gd name="connsiteX2" fmla="*/ 175316 w 1083366"/>
                  <a:gd name="connsiteY2" fmla="*/ 914400 h 1762125"/>
                  <a:gd name="connsiteX3" fmla="*/ 337241 w 1083366"/>
                  <a:gd name="connsiteY3" fmla="*/ 1050925 h 1762125"/>
                  <a:gd name="connsiteX4" fmla="*/ 691 w 1083366"/>
                  <a:gd name="connsiteY4" fmla="*/ 1762125 h 1762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3366" h="1762125">
                    <a:moveTo>
                      <a:pt x="1083366" y="0"/>
                    </a:moveTo>
                    <a:lnTo>
                      <a:pt x="1083366" y="539750"/>
                    </a:lnTo>
                    <a:cubicBezTo>
                      <a:pt x="793383" y="546100"/>
                      <a:pt x="436724" y="650875"/>
                      <a:pt x="175316" y="914400"/>
                    </a:cubicBezTo>
                    <a:lnTo>
                      <a:pt x="337241" y="1050925"/>
                    </a:lnTo>
                    <a:cubicBezTo>
                      <a:pt x="112874" y="1216025"/>
                      <a:pt x="-10421" y="1597025"/>
                      <a:pt x="691" y="1762125"/>
                    </a:cubicBezTo>
                  </a:path>
                </a:pathLst>
              </a:custGeom>
              <a:noFill/>
              <a:ln w="57150">
                <a:solidFill>
                  <a:srgbClr val="288284"/>
                </a:solidFill>
                <a:head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103"/>
              <p:cNvSpPr/>
              <p:nvPr/>
            </p:nvSpPr>
            <p:spPr>
              <a:xfrm rot="3086445">
                <a:off x="4808448" y="1081141"/>
                <a:ext cx="1083366" cy="1762125"/>
              </a:xfrm>
              <a:custGeom>
                <a:avLst/>
                <a:gdLst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0 w 936625"/>
                  <a:gd name="connsiteY2" fmla="*/ 403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957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957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1187450"/>
                  <a:gd name="connsiteX1" fmla="*/ 936625 w 936625"/>
                  <a:gd name="connsiteY1" fmla="*/ 409575 h 1187450"/>
                  <a:gd name="connsiteX2" fmla="*/ 28575 w 936625"/>
                  <a:gd name="connsiteY2" fmla="*/ 784225 h 1187450"/>
                  <a:gd name="connsiteX3" fmla="*/ 0 w 936625"/>
                  <a:gd name="connsiteY3" fmla="*/ 898525 h 1187450"/>
                  <a:gd name="connsiteX4" fmla="*/ 117475 w 936625"/>
                  <a:gd name="connsiteY4" fmla="*/ 898525 h 1187450"/>
                  <a:gd name="connsiteX5" fmla="*/ 66675 w 936625"/>
                  <a:gd name="connsiteY5" fmla="*/ 1187450 h 1187450"/>
                  <a:gd name="connsiteX0" fmla="*/ 936625 w 936625"/>
                  <a:gd name="connsiteY0" fmla="*/ 0 h 1187450"/>
                  <a:gd name="connsiteX1" fmla="*/ 936625 w 936625"/>
                  <a:gd name="connsiteY1" fmla="*/ 409575 h 1187450"/>
                  <a:gd name="connsiteX2" fmla="*/ 28575 w 936625"/>
                  <a:gd name="connsiteY2" fmla="*/ 784225 h 1187450"/>
                  <a:gd name="connsiteX3" fmla="*/ 0 w 936625"/>
                  <a:gd name="connsiteY3" fmla="*/ 898525 h 1187450"/>
                  <a:gd name="connsiteX4" fmla="*/ 88900 w 936625"/>
                  <a:gd name="connsiteY4" fmla="*/ 1069975 h 1187450"/>
                  <a:gd name="connsiteX5" fmla="*/ 66675 w 936625"/>
                  <a:gd name="connsiteY5" fmla="*/ 1187450 h 1187450"/>
                  <a:gd name="connsiteX0" fmla="*/ 908050 w 908050"/>
                  <a:gd name="connsiteY0" fmla="*/ 0 h 1187450"/>
                  <a:gd name="connsiteX1" fmla="*/ 908050 w 908050"/>
                  <a:gd name="connsiteY1" fmla="*/ 409575 h 1187450"/>
                  <a:gd name="connsiteX2" fmla="*/ 0 w 908050"/>
                  <a:gd name="connsiteY2" fmla="*/ 784225 h 1187450"/>
                  <a:gd name="connsiteX3" fmla="*/ 161925 w 908050"/>
                  <a:gd name="connsiteY3" fmla="*/ 920750 h 1187450"/>
                  <a:gd name="connsiteX4" fmla="*/ 60325 w 908050"/>
                  <a:gd name="connsiteY4" fmla="*/ 1069975 h 1187450"/>
                  <a:gd name="connsiteX5" fmla="*/ 38100 w 908050"/>
                  <a:gd name="connsiteY5" fmla="*/ 1187450 h 1187450"/>
                  <a:gd name="connsiteX0" fmla="*/ 1083885 w 1083885"/>
                  <a:gd name="connsiteY0" fmla="*/ 0 h 1609068"/>
                  <a:gd name="connsiteX1" fmla="*/ 1083885 w 1083885"/>
                  <a:gd name="connsiteY1" fmla="*/ 409575 h 1609068"/>
                  <a:gd name="connsiteX2" fmla="*/ 175835 w 1083885"/>
                  <a:gd name="connsiteY2" fmla="*/ 784225 h 1609068"/>
                  <a:gd name="connsiteX3" fmla="*/ 337760 w 1083885"/>
                  <a:gd name="connsiteY3" fmla="*/ 920750 h 1609068"/>
                  <a:gd name="connsiteX4" fmla="*/ 1210 w 1083885"/>
                  <a:gd name="connsiteY4" fmla="*/ 1606550 h 1609068"/>
                  <a:gd name="connsiteX5" fmla="*/ 213935 w 1083885"/>
                  <a:gd name="connsiteY5" fmla="*/ 1187450 h 1609068"/>
                  <a:gd name="connsiteX0" fmla="*/ 1082675 w 1082675"/>
                  <a:gd name="connsiteY0" fmla="*/ 0 h 1606550"/>
                  <a:gd name="connsiteX1" fmla="*/ 1082675 w 1082675"/>
                  <a:gd name="connsiteY1" fmla="*/ 409575 h 1606550"/>
                  <a:gd name="connsiteX2" fmla="*/ 174625 w 1082675"/>
                  <a:gd name="connsiteY2" fmla="*/ 784225 h 1606550"/>
                  <a:gd name="connsiteX3" fmla="*/ 336550 w 1082675"/>
                  <a:gd name="connsiteY3" fmla="*/ 920750 h 1606550"/>
                  <a:gd name="connsiteX4" fmla="*/ 0 w 1082675"/>
                  <a:gd name="connsiteY4" fmla="*/ 1606550 h 1606550"/>
                  <a:gd name="connsiteX0" fmla="*/ 1082675 w 1082675"/>
                  <a:gd name="connsiteY0" fmla="*/ 0 h 1631950"/>
                  <a:gd name="connsiteX1" fmla="*/ 1082675 w 1082675"/>
                  <a:gd name="connsiteY1" fmla="*/ 409575 h 1631950"/>
                  <a:gd name="connsiteX2" fmla="*/ 174625 w 1082675"/>
                  <a:gd name="connsiteY2" fmla="*/ 784225 h 1631950"/>
                  <a:gd name="connsiteX3" fmla="*/ 336550 w 1082675"/>
                  <a:gd name="connsiteY3" fmla="*/ 920750 h 1631950"/>
                  <a:gd name="connsiteX4" fmla="*/ 0 w 1082675"/>
                  <a:gd name="connsiteY4" fmla="*/ 1631950 h 1631950"/>
                  <a:gd name="connsiteX0" fmla="*/ 1082910 w 1082910"/>
                  <a:gd name="connsiteY0" fmla="*/ 0 h 1631950"/>
                  <a:gd name="connsiteX1" fmla="*/ 1082910 w 1082910"/>
                  <a:gd name="connsiteY1" fmla="*/ 409575 h 1631950"/>
                  <a:gd name="connsiteX2" fmla="*/ 174860 w 1082910"/>
                  <a:gd name="connsiteY2" fmla="*/ 784225 h 1631950"/>
                  <a:gd name="connsiteX3" fmla="*/ 336785 w 1082910"/>
                  <a:gd name="connsiteY3" fmla="*/ 920750 h 1631950"/>
                  <a:gd name="connsiteX4" fmla="*/ 235 w 1082910"/>
                  <a:gd name="connsiteY4" fmla="*/ 1631950 h 1631950"/>
                  <a:gd name="connsiteX0" fmla="*/ 1083207 w 1083207"/>
                  <a:gd name="connsiteY0" fmla="*/ 0 h 1631950"/>
                  <a:gd name="connsiteX1" fmla="*/ 1083207 w 1083207"/>
                  <a:gd name="connsiteY1" fmla="*/ 409575 h 1631950"/>
                  <a:gd name="connsiteX2" fmla="*/ 175157 w 1083207"/>
                  <a:gd name="connsiteY2" fmla="*/ 784225 h 1631950"/>
                  <a:gd name="connsiteX3" fmla="*/ 337082 w 1083207"/>
                  <a:gd name="connsiteY3" fmla="*/ 920750 h 1631950"/>
                  <a:gd name="connsiteX4" fmla="*/ 532 w 1083207"/>
                  <a:gd name="connsiteY4" fmla="*/ 1631950 h 1631950"/>
                  <a:gd name="connsiteX0" fmla="*/ 1083366 w 1083366"/>
                  <a:gd name="connsiteY0" fmla="*/ 0 h 1631950"/>
                  <a:gd name="connsiteX1" fmla="*/ 1083366 w 1083366"/>
                  <a:gd name="connsiteY1" fmla="*/ 409575 h 1631950"/>
                  <a:gd name="connsiteX2" fmla="*/ 175316 w 1083366"/>
                  <a:gd name="connsiteY2" fmla="*/ 784225 h 1631950"/>
                  <a:gd name="connsiteX3" fmla="*/ 337241 w 1083366"/>
                  <a:gd name="connsiteY3" fmla="*/ 920750 h 1631950"/>
                  <a:gd name="connsiteX4" fmla="*/ 691 w 1083366"/>
                  <a:gd name="connsiteY4" fmla="*/ 1631950 h 1631950"/>
                  <a:gd name="connsiteX0" fmla="*/ 1083366 w 1083366"/>
                  <a:gd name="connsiteY0" fmla="*/ 0 h 1631950"/>
                  <a:gd name="connsiteX1" fmla="*/ 1083366 w 1083366"/>
                  <a:gd name="connsiteY1" fmla="*/ 409575 h 1631950"/>
                  <a:gd name="connsiteX2" fmla="*/ 175316 w 1083366"/>
                  <a:gd name="connsiteY2" fmla="*/ 784225 h 1631950"/>
                  <a:gd name="connsiteX3" fmla="*/ 337241 w 1083366"/>
                  <a:gd name="connsiteY3" fmla="*/ 920750 h 1631950"/>
                  <a:gd name="connsiteX4" fmla="*/ 691 w 1083366"/>
                  <a:gd name="connsiteY4" fmla="*/ 1631950 h 1631950"/>
                  <a:gd name="connsiteX0" fmla="*/ 1083366 w 1083366"/>
                  <a:gd name="connsiteY0" fmla="*/ 0 h 1727200"/>
                  <a:gd name="connsiteX1" fmla="*/ 1083366 w 1083366"/>
                  <a:gd name="connsiteY1" fmla="*/ 504825 h 1727200"/>
                  <a:gd name="connsiteX2" fmla="*/ 175316 w 1083366"/>
                  <a:gd name="connsiteY2" fmla="*/ 879475 h 1727200"/>
                  <a:gd name="connsiteX3" fmla="*/ 337241 w 1083366"/>
                  <a:gd name="connsiteY3" fmla="*/ 1016000 h 1727200"/>
                  <a:gd name="connsiteX4" fmla="*/ 691 w 1083366"/>
                  <a:gd name="connsiteY4" fmla="*/ 1727200 h 1727200"/>
                  <a:gd name="connsiteX0" fmla="*/ 1083366 w 1083366"/>
                  <a:gd name="connsiteY0" fmla="*/ 0 h 1762125"/>
                  <a:gd name="connsiteX1" fmla="*/ 1083366 w 1083366"/>
                  <a:gd name="connsiteY1" fmla="*/ 539750 h 1762125"/>
                  <a:gd name="connsiteX2" fmla="*/ 175316 w 1083366"/>
                  <a:gd name="connsiteY2" fmla="*/ 914400 h 1762125"/>
                  <a:gd name="connsiteX3" fmla="*/ 337241 w 1083366"/>
                  <a:gd name="connsiteY3" fmla="*/ 1050925 h 1762125"/>
                  <a:gd name="connsiteX4" fmla="*/ 691 w 1083366"/>
                  <a:gd name="connsiteY4" fmla="*/ 1762125 h 1762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3366" h="1762125">
                    <a:moveTo>
                      <a:pt x="1083366" y="0"/>
                    </a:moveTo>
                    <a:lnTo>
                      <a:pt x="1083366" y="539750"/>
                    </a:lnTo>
                    <a:cubicBezTo>
                      <a:pt x="793383" y="546100"/>
                      <a:pt x="436724" y="650875"/>
                      <a:pt x="175316" y="914400"/>
                    </a:cubicBezTo>
                    <a:lnTo>
                      <a:pt x="337241" y="1050925"/>
                    </a:lnTo>
                    <a:cubicBezTo>
                      <a:pt x="112874" y="1216025"/>
                      <a:pt x="-10421" y="1597025"/>
                      <a:pt x="691" y="1762125"/>
                    </a:cubicBezTo>
                  </a:path>
                </a:pathLst>
              </a:custGeom>
              <a:noFill/>
              <a:ln w="57150">
                <a:solidFill>
                  <a:srgbClr val="BE8128"/>
                </a:solidFill>
                <a:head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104"/>
              <p:cNvSpPr/>
              <p:nvPr/>
            </p:nvSpPr>
            <p:spPr>
              <a:xfrm rot="9300000">
                <a:off x="5292334" y="2770415"/>
                <a:ext cx="1083366" cy="1762125"/>
              </a:xfrm>
              <a:custGeom>
                <a:avLst/>
                <a:gdLst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0 w 936625"/>
                  <a:gd name="connsiteY2" fmla="*/ 403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957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957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1187450"/>
                  <a:gd name="connsiteX1" fmla="*/ 936625 w 936625"/>
                  <a:gd name="connsiteY1" fmla="*/ 409575 h 1187450"/>
                  <a:gd name="connsiteX2" fmla="*/ 28575 w 936625"/>
                  <a:gd name="connsiteY2" fmla="*/ 784225 h 1187450"/>
                  <a:gd name="connsiteX3" fmla="*/ 0 w 936625"/>
                  <a:gd name="connsiteY3" fmla="*/ 898525 h 1187450"/>
                  <a:gd name="connsiteX4" fmla="*/ 117475 w 936625"/>
                  <a:gd name="connsiteY4" fmla="*/ 898525 h 1187450"/>
                  <a:gd name="connsiteX5" fmla="*/ 66675 w 936625"/>
                  <a:gd name="connsiteY5" fmla="*/ 1187450 h 1187450"/>
                  <a:gd name="connsiteX0" fmla="*/ 936625 w 936625"/>
                  <a:gd name="connsiteY0" fmla="*/ 0 h 1187450"/>
                  <a:gd name="connsiteX1" fmla="*/ 936625 w 936625"/>
                  <a:gd name="connsiteY1" fmla="*/ 409575 h 1187450"/>
                  <a:gd name="connsiteX2" fmla="*/ 28575 w 936625"/>
                  <a:gd name="connsiteY2" fmla="*/ 784225 h 1187450"/>
                  <a:gd name="connsiteX3" fmla="*/ 0 w 936625"/>
                  <a:gd name="connsiteY3" fmla="*/ 898525 h 1187450"/>
                  <a:gd name="connsiteX4" fmla="*/ 88900 w 936625"/>
                  <a:gd name="connsiteY4" fmla="*/ 1069975 h 1187450"/>
                  <a:gd name="connsiteX5" fmla="*/ 66675 w 936625"/>
                  <a:gd name="connsiteY5" fmla="*/ 1187450 h 1187450"/>
                  <a:gd name="connsiteX0" fmla="*/ 908050 w 908050"/>
                  <a:gd name="connsiteY0" fmla="*/ 0 h 1187450"/>
                  <a:gd name="connsiteX1" fmla="*/ 908050 w 908050"/>
                  <a:gd name="connsiteY1" fmla="*/ 409575 h 1187450"/>
                  <a:gd name="connsiteX2" fmla="*/ 0 w 908050"/>
                  <a:gd name="connsiteY2" fmla="*/ 784225 h 1187450"/>
                  <a:gd name="connsiteX3" fmla="*/ 161925 w 908050"/>
                  <a:gd name="connsiteY3" fmla="*/ 920750 h 1187450"/>
                  <a:gd name="connsiteX4" fmla="*/ 60325 w 908050"/>
                  <a:gd name="connsiteY4" fmla="*/ 1069975 h 1187450"/>
                  <a:gd name="connsiteX5" fmla="*/ 38100 w 908050"/>
                  <a:gd name="connsiteY5" fmla="*/ 1187450 h 1187450"/>
                  <a:gd name="connsiteX0" fmla="*/ 1083885 w 1083885"/>
                  <a:gd name="connsiteY0" fmla="*/ 0 h 1609068"/>
                  <a:gd name="connsiteX1" fmla="*/ 1083885 w 1083885"/>
                  <a:gd name="connsiteY1" fmla="*/ 409575 h 1609068"/>
                  <a:gd name="connsiteX2" fmla="*/ 175835 w 1083885"/>
                  <a:gd name="connsiteY2" fmla="*/ 784225 h 1609068"/>
                  <a:gd name="connsiteX3" fmla="*/ 337760 w 1083885"/>
                  <a:gd name="connsiteY3" fmla="*/ 920750 h 1609068"/>
                  <a:gd name="connsiteX4" fmla="*/ 1210 w 1083885"/>
                  <a:gd name="connsiteY4" fmla="*/ 1606550 h 1609068"/>
                  <a:gd name="connsiteX5" fmla="*/ 213935 w 1083885"/>
                  <a:gd name="connsiteY5" fmla="*/ 1187450 h 1609068"/>
                  <a:gd name="connsiteX0" fmla="*/ 1082675 w 1082675"/>
                  <a:gd name="connsiteY0" fmla="*/ 0 h 1606550"/>
                  <a:gd name="connsiteX1" fmla="*/ 1082675 w 1082675"/>
                  <a:gd name="connsiteY1" fmla="*/ 409575 h 1606550"/>
                  <a:gd name="connsiteX2" fmla="*/ 174625 w 1082675"/>
                  <a:gd name="connsiteY2" fmla="*/ 784225 h 1606550"/>
                  <a:gd name="connsiteX3" fmla="*/ 336550 w 1082675"/>
                  <a:gd name="connsiteY3" fmla="*/ 920750 h 1606550"/>
                  <a:gd name="connsiteX4" fmla="*/ 0 w 1082675"/>
                  <a:gd name="connsiteY4" fmla="*/ 1606550 h 1606550"/>
                  <a:gd name="connsiteX0" fmla="*/ 1082675 w 1082675"/>
                  <a:gd name="connsiteY0" fmla="*/ 0 h 1631950"/>
                  <a:gd name="connsiteX1" fmla="*/ 1082675 w 1082675"/>
                  <a:gd name="connsiteY1" fmla="*/ 409575 h 1631950"/>
                  <a:gd name="connsiteX2" fmla="*/ 174625 w 1082675"/>
                  <a:gd name="connsiteY2" fmla="*/ 784225 h 1631950"/>
                  <a:gd name="connsiteX3" fmla="*/ 336550 w 1082675"/>
                  <a:gd name="connsiteY3" fmla="*/ 920750 h 1631950"/>
                  <a:gd name="connsiteX4" fmla="*/ 0 w 1082675"/>
                  <a:gd name="connsiteY4" fmla="*/ 1631950 h 1631950"/>
                  <a:gd name="connsiteX0" fmla="*/ 1082910 w 1082910"/>
                  <a:gd name="connsiteY0" fmla="*/ 0 h 1631950"/>
                  <a:gd name="connsiteX1" fmla="*/ 1082910 w 1082910"/>
                  <a:gd name="connsiteY1" fmla="*/ 409575 h 1631950"/>
                  <a:gd name="connsiteX2" fmla="*/ 174860 w 1082910"/>
                  <a:gd name="connsiteY2" fmla="*/ 784225 h 1631950"/>
                  <a:gd name="connsiteX3" fmla="*/ 336785 w 1082910"/>
                  <a:gd name="connsiteY3" fmla="*/ 920750 h 1631950"/>
                  <a:gd name="connsiteX4" fmla="*/ 235 w 1082910"/>
                  <a:gd name="connsiteY4" fmla="*/ 1631950 h 1631950"/>
                  <a:gd name="connsiteX0" fmla="*/ 1083207 w 1083207"/>
                  <a:gd name="connsiteY0" fmla="*/ 0 h 1631950"/>
                  <a:gd name="connsiteX1" fmla="*/ 1083207 w 1083207"/>
                  <a:gd name="connsiteY1" fmla="*/ 409575 h 1631950"/>
                  <a:gd name="connsiteX2" fmla="*/ 175157 w 1083207"/>
                  <a:gd name="connsiteY2" fmla="*/ 784225 h 1631950"/>
                  <a:gd name="connsiteX3" fmla="*/ 337082 w 1083207"/>
                  <a:gd name="connsiteY3" fmla="*/ 920750 h 1631950"/>
                  <a:gd name="connsiteX4" fmla="*/ 532 w 1083207"/>
                  <a:gd name="connsiteY4" fmla="*/ 1631950 h 1631950"/>
                  <a:gd name="connsiteX0" fmla="*/ 1083366 w 1083366"/>
                  <a:gd name="connsiteY0" fmla="*/ 0 h 1631950"/>
                  <a:gd name="connsiteX1" fmla="*/ 1083366 w 1083366"/>
                  <a:gd name="connsiteY1" fmla="*/ 409575 h 1631950"/>
                  <a:gd name="connsiteX2" fmla="*/ 175316 w 1083366"/>
                  <a:gd name="connsiteY2" fmla="*/ 784225 h 1631950"/>
                  <a:gd name="connsiteX3" fmla="*/ 337241 w 1083366"/>
                  <a:gd name="connsiteY3" fmla="*/ 920750 h 1631950"/>
                  <a:gd name="connsiteX4" fmla="*/ 691 w 1083366"/>
                  <a:gd name="connsiteY4" fmla="*/ 1631950 h 1631950"/>
                  <a:gd name="connsiteX0" fmla="*/ 1083366 w 1083366"/>
                  <a:gd name="connsiteY0" fmla="*/ 0 h 1631950"/>
                  <a:gd name="connsiteX1" fmla="*/ 1083366 w 1083366"/>
                  <a:gd name="connsiteY1" fmla="*/ 409575 h 1631950"/>
                  <a:gd name="connsiteX2" fmla="*/ 175316 w 1083366"/>
                  <a:gd name="connsiteY2" fmla="*/ 784225 h 1631950"/>
                  <a:gd name="connsiteX3" fmla="*/ 337241 w 1083366"/>
                  <a:gd name="connsiteY3" fmla="*/ 920750 h 1631950"/>
                  <a:gd name="connsiteX4" fmla="*/ 691 w 1083366"/>
                  <a:gd name="connsiteY4" fmla="*/ 1631950 h 1631950"/>
                  <a:gd name="connsiteX0" fmla="*/ 1083366 w 1083366"/>
                  <a:gd name="connsiteY0" fmla="*/ 0 h 1727200"/>
                  <a:gd name="connsiteX1" fmla="*/ 1083366 w 1083366"/>
                  <a:gd name="connsiteY1" fmla="*/ 504825 h 1727200"/>
                  <a:gd name="connsiteX2" fmla="*/ 175316 w 1083366"/>
                  <a:gd name="connsiteY2" fmla="*/ 879475 h 1727200"/>
                  <a:gd name="connsiteX3" fmla="*/ 337241 w 1083366"/>
                  <a:gd name="connsiteY3" fmla="*/ 1016000 h 1727200"/>
                  <a:gd name="connsiteX4" fmla="*/ 691 w 1083366"/>
                  <a:gd name="connsiteY4" fmla="*/ 1727200 h 1727200"/>
                  <a:gd name="connsiteX0" fmla="*/ 1083366 w 1083366"/>
                  <a:gd name="connsiteY0" fmla="*/ 0 h 1762125"/>
                  <a:gd name="connsiteX1" fmla="*/ 1083366 w 1083366"/>
                  <a:gd name="connsiteY1" fmla="*/ 539750 h 1762125"/>
                  <a:gd name="connsiteX2" fmla="*/ 175316 w 1083366"/>
                  <a:gd name="connsiteY2" fmla="*/ 914400 h 1762125"/>
                  <a:gd name="connsiteX3" fmla="*/ 337241 w 1083366"/>
                  <a:gd name="connsiteY3" fmla="*/ 1050925 h 1762125"/>
                  <a:gd name="connsiteX4" fmla="*/ 691 w 1083366"/>
                  <a:gd name="connsiteY4" fmla="*/ 1762125 h 1762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3366" h="1762125">
                    <a:moveTo>
                      <a:pt x="1083366" y="0"/>
                    </a:moveTo>
                    <a:lnTo>
                      <a:pt x="1083366" y="539750"/>
                    </a:lnTo>
                    <a:cubicBezTo>
                      <a:pt x="793383" y="546100"/>
                      <a:pt x="436724" y="650875"/>
                      <a:pt x="175316" y="914400"/>
                    </a:cubicBezTo>
                    <a:lnTo>
                      <a:pt x="337241" y="1050925"/>
                    </a:lnTo>
                    <a:cubicBezTo>
                      <a:pt x="112874" y="1216025"/>
                      <a:pt x="-10421" y="1597025"/>
                      <a:pt x="691" y="1762125"/>
                    </a:cubicBezTo>
                  </a:path>
                </a:pathLst>
              </a:custGeom>
              <a:noFill/>
              <a:ln w="57150">
                <a:solidFill>
                  <a:srgbClr val="437D5A"/>
                </a:solidFill>
                <a:head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105"/>
              <p:cNvSpPr/>
              <p:nvPr/>
            </p:nvSpPr>
            <p:spPr>
              <a:xfrm rot="15480000">
                <a:off x="3545615" y="2871618"/>
                <a:ext cx="1083366" cy="1762125"/>
              </a:xfrm>
              <a:custGeom>
                <a:avLst/>
                <a:gdLst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0 w 936625"/>
                  <a:gd name="connsiteY2" fmla="*/ 403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957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957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1187450"/>
                  <a:gd name="connsiteX1" fmla="*/ 936625 w 936625"/>
                  <a:gd name="connsiteY1" fmla="*/ 409575 h 1187450"/>
                  <a:gd name="connsiteX2" fmla="*/ 28575 w 936625"/>
                  <a:gd name="connsiteY2" fmla="*/ 784225 h 1187450"/>
                  <a:gd name="connsiteX3" fmla="*/ 0 w 936625"/>
                  <a:gd name="connsiteY3" fmla="*/ 898525 h 1187450"/>
                  <a:gd name="connsiteX4" fmla="*/ 117475 w 936625"/>
                  <a:gd name="connsiteY4" fmla="*/ 898525 h 1187450"/>
                  <a:gd name="connsiteX5" fmla="*/ 66675 w 936625"/>
                  <a:gd name="connsiteY5" fmla="*/ 1187450 h 1187450"/>
                  <a:gd name="connsiteX0" fmla="*/ 936625 w 936625"/>
                  <a:gd name="connsiteY0" fmla="*/ 0 h 1187450"/>
                  <a:gd name="connsiteX1" fmla="*/ 936625 w 936625"/>
                  <a:gd name="connsiteY1" fmla="*/ 409575 h 1187450"/>
                  <a:gd name="connsiteX2" fmla="*/ 28575 w 936625"/>
                  <a:gd name="connsiteY2" fmla="*/ 784225 h 1187450"/>
                  <a:gd name="connsiteX3" fmla="*/ 0 w 936625"/>
                  <a:gd name="connsiteY3" fmla="*/ 898525 h 1187450"/>
                  <a:gd name="connsiteX4" fmla="*/ 88900 w 936625"/>
                  <a:gd name="connsiteY4" fmla="*/ 1069975 h 1187450"/>
                  <a:gd name="connsiteX5" fmla="*/ 66675 w 936625"/>
                  <a:gd name="connsiteY5" fmla="*/ 1187450 h 1187450"/>
                  <a:gd name="connsiteX0" fmla="*/ 908050 w 908050"/>
                  <a:gd name="connsiteY0" fmla="*/ 0 h 1187450"/>
                  <a:gd name="connsiteX1" fmla="*/ 908050 w 908050"/>
                  <a:gd name="connsiteY1" fmla="*/ 409575 h 1187450"/>
                  <a:gd name="connsiteX2" fmla="*/ 0 w 908050"/>
                  <a:gd name="connsiteY2" fmla="*/ 784225 h 1187450"/>
                  <a:gd name="connsiteX3" fmla="*/ 161925 w 908050"/>
                  <a:gd name="connsiteY3" fmla="*/ 920750 h 1187450"/>
                  <a:gd name="connsiteX4" fmla="*/ 60325 w 908050"/>
                  <a:gd name="connsiteY4" fmla="*/ 1069975 h 1187450"/>
                  <a:gd name="connsiteX5" fmla="*/ 38100 w 908050"/>
                  <a:gd name="connsiteY5" fmla="*/ 1187450 h 1187450"/>
                  <a:gd name="connsiteX0" fmla="*/ 1083885 w 1083885"/>
                  <a:gd name="connsiteY0" fmla="*/ 0 h 1609068"/>
                  <a:gd name="connsiteX1" fmla="*/ 1083885 w 1083885"/>
                  <a:gd name="connsiteY1" fmla="*/ 409575 h 1609068"/>
                  <a:gd name="connsiteX2" fmla="*/ 175835 w 1083885"/>
                  <a:gd name="connsiteY2" fmla="*/ 784225 h 1609068"/>
                  <a:gd name="connsiteX3" fmla="*/ 337760 w 1083885"/>
                  <a:gd name="connsiteY3" fmla="*/ 920750 h 1609068"/>
                  <a:gd name="connsiteX4" fmla="*/ 1210 w 1083885"/>
                  <a:gd name="connsiteY4" fmla="*/ 1606550 h 1609068"/>
                  <a:gd name="connsiteX5" fmla="*/ 213935 w 1083885"/>
                  <a:gd name="connsiteY5" fmla="*/ 1187450 h 1609068"/>
                  <a:gd name="connsiteX0" fmla="*/ 1082675 w 1082675"/>
                  <a:gd name="connsiteY0" fmla="*/ 0 h 1606550"/>
                  <a:gd name="connsiteX1" fmla="*/ 1082675 w 1082675"/>
                  <a:gd name="connsiteY1" fmla="*/ 409575 h 1606550"/>
                  <a:gd name="connsiteX2" fmla="*/ 174625 w 1082675"/>
                  <a:gd name="connsiteY2" fmla="*/ 784225 h 1606550"/>
                  <a:gd name="connsiteX3" fmla="*/ 336550 w 1082675"/>
                  <a:gd name="connsiteY3" fmla="*/ 920750 h 1606550"/>
                  <a:gd name="connsiteX4" fmla="*/ 0 w 1082675"/>
                  <a:gd name="connsiteY4" fmla="*/ 1606550 h 1606550"/>
                  <a:gd name="connsiteX0" fmla="*/ 1082675 w 1082675"/>
                  <a:gd name="connsiteY0" fmla="*/ 0 h 1631950"/>
                  <a:gd name="connsiteX1" fmla="*/ 1082675 w 1082675"/>
                  <a:gd name="connsiteY1" fmla="*/ 409575 h 1631950"/>
                  <a:gd name="connsiteX2" fmla="*/ 174625 w 1082675"/>
                  <a:gd name="connsiteY2" fmla="*/ 784225 h 1631950"/>
                  <a:gd name="connsiteX3" fmla="*/ 336550 w 1082675"/>
                  <a:gd name="connsiteY3" fmla="*/ 920750 h 1631950"/>
                  <a:gd name="connsiteX4" fmla="*/ 0 w 1082675"/>
                  <a:gd name="connsiteY4" fmla="*/ 1631950 h 1631950"/>
                  <a:gd name="connsiteX0" fmla="*/ 1082910 w 1082910"/>
                  <a:gd name="connsiteY0" fmla="*/ 0 h 1631950"/>
                  <a:gd name="connsiteX1" fmla="*/ 1082910 w 1082910"/>
                  <a:gd name="connsiteY1" fmla="*/ 409575 h 1631950"/>
                  <a:gd name="connsiteX2" fmla="*/ 174860 w 1082910"/>
                  <a:gd name="connsiteY2" fmla="*/ 784225 h 1631950"/>
                  <a:gd name="connsiteX3" fmla="*/ 336785 w 1082910"/>
                  <a:gd name="connsiteY3" fmla="*/ 920750 h 1631950"/>
                  <a:gd name="connsiteX4" fmla="*/ 235 w 1082910"/>
                  <a:gd name="connsiteY4" fmla="*/ 1631950 h 1631950"/>
                  <a:gd name="connsiteX0" fmla="*/ 1083207 w 1083207"/>
                  <a:gd name="connsiteY0" fmla="*/ 0 h 1631950"/>
                  <a:gd name="connsiteX1" fmla="*/ 1083207 w 1083207"/>
                  <a:gd name="connsiteY1" fmla="*/ 409575 h 1631950"/>
                  <a:gd name="connsiteX2" fmla="*/ 175157 w 1083207"/>
                  <a:gd name="connsiteY2" fmla="*/ 784225 h 1631950"/>
                  <a:gd name="connsiteX3" fmla="*/ 337082 w 1083207"/>
                  <a:gd name="connsiteY3" fmla="*/ 920750 h 1631950"/>
                  <a:gd name="connsiteX4" fmla="*/ 532 w 1083207"/>
                  <a:gd name="connsiteY4" fmla="*/ 1631950 h 1631950"/>
                  <a:gd name="connsiteX0" fmla="*/ 1083366 w 1083366"/>
                  <a:gd name="connsiteY0" fmla="*/ 0 h 1631950"/>
                  <a:gd name="connsiteX1" fmla="*/ 1083366 w 1083366"/>
                  <a:gd name="connsiteY1" fmla="*/ 409575 h 1631950"/>
                  <a:gd name="connsiteX2" fmla="*/ 175316 w 1083366"/>
                  <a:gd name="connsiteY2" fmla="*/ 784225 h 1631950"/>
                  <a:gd name="connsiteX3" fmla="*/ 337241 w 1083366"/>
                  <a:gd name="connsiteY3" fmla="*/ 920750 h 1631950"/>
                  <a:gd name="connsiteX4" fmla="*/ 691 w 1083366"/>
                  <a:gd name="connsiteY4" fmla="*/ 1631950 h 1631950"/>
                  <a:gd name="connsiteX0" fmla="*/ 1083366 w 1083366"/>
                  <a:gd name="connsiteY0" fmla="*/ 0 h 1631950"/>
                  <a:gd name="connsiteX1" fmla="*/ 1083366 w 1083366"/>
                  <a:gd name="connsiteY1" fmla="*/ 409575 h 1631950"/>
                  <a:gd name="connsiteX2" fmla="*/ 175316 w 1083366"/>
                  <a:gd name="connsiteY2" fmla="*/ 784225 h 1631950"/>
                  <a:gd name="connsiteX3" fmla="*/ 337241 w 1083366"/>
                  <a:gd name="connsiteY3" fmla="*/ 920750 h 1631950"/>
                  <a:gd name="connsiteX4" fmla="*/ 691 w 1083366"/>
                  <a:gd name="connsiteY4" fmla="*/ 1631950 h 1631950"/>
                  <a:gd name="connsiteX0" fmla="*/ 1083366 w 1083366"/>
                  <a:gd name="connsiteY0" fmla="*/ 0 h 1727200"/>
                  <a:gd name="connsiteX1" fmla="*/ 1083366 w 1083366"/>
                  <a:gd name="connsiteY1" fmla="*/ 504825 h 1727200"/>
                  <a:gd name="connsiteX2" fmla="*/ 175316 w 1083366"/>
                  <a:gd name="connsiteY2" fmla="*/ 879475 h 1727200"/>
                  <a:gd name="connsiteX3" fmla="*/ 337241 w 1083366"/>
                  <a:gd name="connsiteY3" fmla="*/ 1016000 h 1727200"/>
                  <a:gd name="connsiteX4" fmla="*/ 691 w 1083366"/>
                  <a:gd name="connsiteY4" fmla="*/ 1727200 h 1727200"/>
                  <a:gd name="connsiteX0" fmla="*/ 1083366 w 1083366"/>
                  <a:gd name="connsiteY0" fmla="*/ 0 h 1762125"/>
                  <a:gd name="connsiteX1" fmla="*/ 1083366 w 1083366"/>
                  <a:gd name="connsiteY1" fmla="*/ 539750 h 1762125"/>
                  <a:gd name="connsiteX2" fmla="*/ 175316 w 1083366"/>
                  <a:gd name="connsiteY2" fmla="*/ 914400 h 1762125"/>
                  <a:gd name="connsiteX3" fmla="*/ 337241 w 1083366"/>
                  <a:gd name="connsiteY3" fmla="*/ 1050925 h 1762125"/>
                  <a:gd name="connsiteX4" fmla="*/ 691 w 1083366"/>
                  <a:gd name="connsiteY4" fmla="*/ 1762125 h 1762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3366" h="1762125">
                    <a:moveTo>
                      <a:pt x="1083366" y="0"/>
                    </a:moveTo>
                    <a:lnTo>
                      <a:pt x="1083366" y="539750"/>
                    </a:lnTo>
                    <a:cubicBezTo>
                      <a:pt x="793383" y="546100"/>
                      <a:pt x="436724" y="650875"/>
                      <a:pt x="175316" y="914400"/>
                    </a:cubicBezTo>
                    <a:lnTo>
                      <a:pt x="337241" y="1050925"/>
                    </a:lnTo>
                    <a:cubicBezTo>
                      <a:pt x="112874" y="1216025"/>
                      <a:pt x="-10421" y="1597025"/>
                      <a:pt x="691" y="1762125"/>
                    </a:cubicBezTo>
                  </a:path>
                </a:pathLst>
              </a:custGeom>
              <a:noFill/>
              <a:ln w="57150">
                <a:solidFill>
                  <a:srgbClr val="BE8128"/>
                </a:solidFill>
                <a:head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106"/>
              <p:cNvSpPr/>
              <p:nvPr/>
            </p:nvSpPr>
            <p:spPr>
              <a:xfrm rot="18540000">
                <a:off x="3289113" y="1952718"/>
                <a:ext cx="1083366" cy="1762125"/>
              </a:xfrm>
              <a:custGeom>
                <a:avLst/>
                <a:gdLst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0 w 936625"/>
                  <a:gd name="connsiteY2" fmla="*/ 403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957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957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1187450"/>
                  <a:gd name="connsiteX1" fmla="*/ 936625 w 936625"/>
                  <a:gd name="connsiteY1" fmla="*/ 409575 h 1187450"/>
                  <a:gd name="connsiteX2" fmla="*/ 28575 w 936625"/>
                  <a:gd name="connsiteY2" fmla="*/ 784225 h 1187450"/>
                  <a:gd name="connsiteX3" fmla="*/ 0 w 936625"/>
                  <a:gd name="connsiteY3" fmla="*/ 898525 h 1187450"/>
                  <a:gd name="connsiteX4" fmla="*/ 117475 w 936625"/>
                  <a:gd name="connsiteY4" fmla="*/ 898525 h 1187450"/>
                  <a:gd name="connsiteX5" fmla="*/ 66675 w 936625"/>
                  <a:gd name="connsiteY5" fmla="*/ 1187450 h 1187450"/>
                  <a:gd name="connsiteX0" fmla="*/ 936625 w 936625"/>
                  <a:gd name="connsiteY0" fmla="*/ 0 h 1187450"/>
                  <a:gd name="connsiteX1" fmla="*/ 936625 w 936625"/>
                  <a:gd name="connsiteY1" fmla="*/ 409575 h 1187450"/>
                  <a:gd name="connsiteX2" fmla="*/ 28575 w 936625"/>
                  <a:gd name="connsiteY2" fmla="*/ 784225 h 1187450"/>
                  <a:gd name="connsiteX3" fmla="*/ 0 w 936625"/>
                  <a:gd name="connsiteY3" fmla="*/ 898525 h 1187450"/>
                  <a:gd name="connsiteX4" fmla="*/ 88900 w 936625"/>
                  <a:gd name="connsiteY4" fmla="*/ 1069975 h 1187450"/>
                  <a:gd name="connsiteX5" fmla="*/ 66675 w 936625"/>
                  <a:gd name="connsiteY5" fmla="*/ 1187450 h 1187450"/>
                  <a:gd name="connsiteX0" fmla="*/ 908050 w 908050"/>
                  <a:gd name="connsiteY0" fmla="*/ 0 h 1187450"/>
                  <a:gd name="connsiteX1" fmla="*/ 908050 w 908050"/>
                  <a:gd name="connsiteY1" fmla="*/ 409575 h 1187450"/>
                  <a:gd name="connsiteX2" fmla="*/ 0 w 908050"/>
                  <a:gd name="connsiteY2" fmla="*/ 784225 h 1187450"/>
                  <a:gd name="connsiteX3" fmla="*/ 161925 w 908050"/>
                  <a:gd name="connsiteY3" fmla="*/ 920750 h 1187450"/>
                  <a:gd name="connsiteX4" fmla="*/ 60325 w 908050"/>
                  <a:gd name="connsiteY4" fmla="*/ 1069975 h 1187450"/>
                  <a:gd name="connsiteX5" fmla="*/ 38100 w 908050"/>
                  <a:gd name="connsiteY5" fmla="*/ 1187450 h 1187450"/>
                  <a:gd name="connsiteX0" fmla="*/ 1083885 w 1083885"/>
                  <a:gd name="connsiteY0" fmla="*/ 0 h 1609068"/>
                  <a:gd name="connsiteX1" fmla="*/ 1083885 w 1083885"/>
                  <a:gd name="connsiteY1" fmla="*/ 409575 h 1609068"/>
                  <a:gd name="connsiteX2" fmla="*/ 175835 w 1083885"/>
                  <a:gd name="connsiteY2" fmla="*/ 784225 h 1609068"/>
                  <a:gd name="connsiteX3" fmla="*/ 337760 w 1083885"/>
                  <a:gd name="connsiteY3" fmla="*/ 920750 h 1609068"/>
                  <a:gd name="connsiteX4" fmla="*/ 1210 w 1083885"/>
                  <a:gd name="connsiteY4" fmla="*/ 1606550 h 1609068"/>
                  <a:gd name="connsiteX5" fmla="*/ 213935 w 1083885"/>
                  <a:gd name="connsiteY5" fmla="*/ 1187450 h 1609068"/>
                  <a:gd name="connsiteX0" fmla="*/ 1082675 w 1082675"/>
                  <a:gd name="connsiteY0" fmla="*/ 0 h 1606550"/>
                  <a:gd name="connsiteX1" fmla="*/ 1082675 w 1082675"/>
                  <a:gd name="connsiteY1" fmla="*/ 409575 h 1606550"/>
                  <a:gd name="connsiteX2" fmla="*/ 174625 w 1082675"/>
                  <a:gd name="connsiteY2" fmla="*/ 784225 h 1606550"/>
                  <a:gd name="connsiteX3" fmla="*/ 336550 w 1082675"/>
                  <a:gd name="connsiteY3" fmla="*/ 920750 h 1606550"/>
                  <a:gd name="connsiteX4" fmla="*/ 0 w 1082675"/>
                  <a:gd name="connsiteY4" fmla="*/ 1606550 h 1606550"/>
                  <a:gd name="connsiteX0" fmla="*/ 1082675 w 1082675"/>
                  <a:gd name="connsiteY0" fmla="*/ 0 h 1631950"/>
                  <a:gd name="connsiteX1" fmla="*/ 1082675 w 1082675"/>
                  <a:gd name="connsiteY1" fmla="*/ 409575 h 1631950"/>
                  <a:gd name="connsiteX2" fmla="*/ 174625 w 1082675"/>
                  <a:gd name="connsiteY2" fmla="*/ 784225 h 1631950"/>
                  <a:gd name="connsiteX3" fmla="*/ 336550 w 1082675"/>
                  <a:gd name="connsiteY3" fmla="*/ 920750 h 1631950"/>
                  <a:gd name="connsiteX4" fmla="*/ 0 w 1082675"/>
                  <a:gd name="connsiteY4" fmla="*/ 1631950 h 1631950"/>
                  <a:gd name="connsiteX0" fmla="*/ 1082910 w 1082910"/>
                  <a:gd name="connsiteY0" fmla="*/ 0 h 1631950"/>
                  <a:gd name="connsiteX1" fmla="*/ 1082910 w 1082910"/>
                  <a:gd name="connsiteY1" fmla="*/ 409575 h 1631950"/>
                  <a:gd name="connsiteX2" fmla="*/ 174860 w 1082910"/>
                  <a:gd name="connsiteY2" fmla="*/ 784225 h 1631950"/>
                  <a:gd name="connsiteX3" fmla="*/ 336785 w 1082910"/>
                  <a:gd name="connsiteY3" fmla="*/ 920750 h 1631950"/>
                  <a:gd name="connsiteX4" fmla="*/ 235 w 1082910"/>
                  <a:gd name="connsiteY4" fmla="*/ 1631950 h 1631950"/>
                  <a:gd name="connsiteX0" fmla="*/ 1083207 w 1083207"/>
                  <a:gd name="connsiteY0" fmla="*/ 0 h 1631950"/>
                  <a:gd name="connsiteX1" fmla="*/ 1083207 w 1083207"/>
                  <a:gd name="connsiteY1" fmla="*/ 409575 h 1631950"/>
                  <a:gd name="connsiteX2" fmla="*/ 175157 w 1083207"/>
                  <a:gd name="connsiteY2" fmla="*/ 784225 h 1631950"/>
                  <a:gd name="connsiteX3" fmla="*/ 337082 w 1083207"/>
                  <a:gd name="connsiteY3" fmla="*/ 920750 h 1631950"/>
                  <a:gd name="connsiteX4" fmla="*/ 532 w 1083207"/>
                  <a:gd name="connsiteY4" fmla="*/ 1631950 h 1631950"/>
                  <a:gd name="connsiteX0" fmla="*/ 1083366 w 1083366"/>
                  <a:gd name="connsiteY0" fmla="*/ 0 h 1631950"/>
                  <a:gd name="connsiteX1" fmla="*/ 1083366 w 1083366"/>
                  <a:gd name="connsiteY1" fmla="*/ 409575 h 1631950"/>
                  <a:gd name="connsiteX2" fmla="*/ 175316 w 1083366"/>
                  <a:gd name="connsiteY2" fmla="*/ 784225 h 1631950"/>
                  <a:gd name="connsiteX3" fmla="*/ 337241 w 1083366"/>
                  <a:gd name="connsiteY3" fmla="*/ 920750 h 1631950"/>
                  <a:gd name="connsiteX4" fmla="*/ 691 w 1083366"/>
                  <a:gd name="connsiteY4" fmla="*/ 1631950 h 1631950"/>
                  <a:gd name="connsiteX0" fmla="*/ 1083366 w 1083366"/>
                  <a:gd name="connsiteY0" fmla="*/ 0 h 1631950"/>
                  <a:gd name="connsiteX1" fmla="*/ 1083366 w 1083366"/>
                  <a:gd name="connsiteY1" fmla="*/ 409575 h 1631950"/>
                  <a:gd name="connsiteX2" fmla="*/ 175316 w 1083366"/>
                  <a:gd name="connsiteY2" fmla="*/ 784225 h 1631950"/>
                  <a:gd name="connsiteX3" fmla="*/ 337241 w 1083366"/>
                  <a:gd name="connsiteY3" fmla="*/ 920750 h 1631950"/>
                  <a:gd name="connsiteX4" fmla="*/ 691 w 1083366"/>
                  <a:gd name="connsiteY4" fmla="*/ 1631950 h 1631950"/>
                  <a:gd name="connsiteX0" fmla="*/ 1083366 w 1083366"/>
                  <a:gd name="connsiteY0" fmla="*/ 0 h 1727200"/>
                  <a:gd name="connsiteX1" fmla="*/ 1083366 w 1083366"/>
                  <a:gd name="connsiteY1" fmla="*/ 504825 h 1727200"/>
                  <a:gd name="connsiteX2" fmla="*/ 175316 w 1083366"/>
                  <a:gd name="connsiteY2" fmla="*/ 879475 h 1727200"/>
                  <a:gd name="connsiteX3" fmla="*/ 337241 w 1083366"/>
                  <a:gd name="connsiteY3" fmla="*/ 1016000 h 1727200"/>
                  <a:gd name="connsiteX4" fmla="*/ 691 w 1083366"/>
                  <a:gd name="connsiteY4" fmla="*/ 1727200 h 1727200"/>
                  <a:gd name="connsiteX0" fmla="*/ 1083366 w 1083366"/>
                  <a:gd name="connsiteY0" fmla="*/ 0 h 1762125"/>
                  <a:gd name="connsiteX1" fmla="*/ 1083366 w 1083366"/>
                  <a:gd name="connsiteY1" fmla="*/ 539750 h 1762125"/>
                  <a:gd name="connsiteX2" fmla="*/ 175316 w 1083366"/>
                  <a:gd name="connsiteY2" fmla="*/ 914400 h 1762125"/>
                  <a:gd name="connsiteX3" fmla="*/ 337241 w 1083366"/>
                  <a:gd name="connsiteY3" fmla="*/ 1050925 h 1762125"/>
                  <a:gd name="connsiteX4" fmla="*/ 691 w 1083366"/>
                  <a:gd name="connsiteY4" fmla="*/ 1762125 h 1762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3366" h="1762125">
                    <a:moveTo>
                      <a:pt x="1083366" y="0"/>
                    </a:moveTo>
                    <a:lnTo>
                      <a:pt x="1083366" y="539750"/>
                    </a:lnTo>
                    <a:cubicBezTo>
                      <a:pt x="793383" y="546100"/>
                      <a:pt x="436724" y="650875"/>
                      <a:pt x="175316" y="914400"/>
                    </a:cubicBezTo>
                    <a:lnTo>
                      <a:pt x="337241" y="1050925"/>
                    </a:lnTo>
                    <a:cubicBezTo>
                      <a:pt x="112874" y="1216025"/>
                      <a:pt x="-10421" y="1597025"/>
                      <a:pt x="691" y="1762125"/>
                    </a:cubicBezTo>
                  </a:path>
                </a:pathLst>
              </a:custGeom>
              <a:noFill/>
              <a:ln w="57150">
                <a:solidFill>
                  <a:srgbClr val="AC4A5A"/>
                </a:solidFill>
                <a:head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6747075" y="4026379"/>
              <a:ext cx="30234" cy="120366"/>
            </a:xfrm>
            <a:custGeom>
              <a:avLst/>
              <a:gdLst>
                <a:gd name="T0" fmla="*/ 354 w 529"/>
                <a:gd name="T1" fmla="*/ 1 h 2110"/>
                <a:gd name="T2" fmla="*/ 366 w 529"/>
                <a:gd name="T3" fmla="*/ 15 h 2110"/>
                <a:gd name="T4" fmla="*/ 371 w 529"/>
                <a:gd name="T5" fmla="*/ 35 h 2110"/>
                <a:gd name="T6" fmla="*/ 372 w 529"/>
                <a:gd name="T7" fmla="*/ 51 h 2110"/>
                <a:gd name="T8" fmla="*/ 372 w 529"/>
                <a:gd name="T9" fmla="*/ 1584 h 2110"/>
                <a:gd name="T10" fmla="*/ 382 w 529"/>
                <a:gd name="T11" fmla="*/ 1606 h 2110"/>
                <a:gd name="T12" fmla="*/ 397 w 529"/>
                <a:gd name="T13" fmla="*/ 1617 h 2110"/>
                <a:gd name="T14" fmla="*/ 466 w 529"/>
                <a:gd name="T15" fmla="*/ 1674 h 2110"/>
                <a:gd name="T16" fmla="*/ 512 w 529"/>
                <a:gd name="T17" fmla="*/ 1753 h 2110"/>
                <a:gd name="T18" fmla="*/ 529 w 529"/>
                <a:gd name="T19" fmla="*/ 1845 h 2110"/>
                <a:gd name="T20" fmla="*/ 512 w 529"/>
                <a:gd name="T21" fmla="*/ 1938 h 2110"/>
                <a:gd name="T22" fmla="*/ 466 w 529"/>
                <a:gd name="T23" fmla="*/ 2016 h 2110"/>
                <a:gd name="T24" fmla="*/ 397 w 529"/>
                <a:gd name="T25" fmla="*/ 2074 h 2110"/>
                <a:gd name="T26" fmla="*/ 312 w 529"/>
                <a:gd name="T27" fmla="*/ 2105 h 2110"/>
                <a:gd name="T28" fmla="*/ 216 w 529"/>
                <a:gd name="T29" fmla="*/ 2105 h 2110"/>
                <a:gd name="T30" fmla="*/ 130 w 529"/>
                <a:gd name="T31" fmla="*/ 2074 h 2110"/>
                <a:gd name="T32" fmla="*/ 62 w 529"/>
                <a:gd name="T33" fmla="*/ 2016 h 2110"/>
                <a:gd name="T34" fmla="*/ 15 w 529"/>
                <a:gd name="T35" fmla="*/ 1938 h 2110"/>
                <a:gd name="T36" fmla="*/ 0 w 529"/>
                <a:gd name="T37" fmla="*/ 1845 h 2110"/>
                <a:gd name="T38" fmla="*/ 15 w 529"/>
                <a:gd name="T39" fmla="*/ 1753 h 2110"/>
                <a:gd name="T40" fmla="*/ 62 w 529"/>
                <a:gd name="T41" fmla="*/ 1676 h 2110"/>
                <a:gd name="T42" fmla="*/ 130 w 529"/>
                <a:gd name="T43" fmla="*/ 1619 h 2110"/>
                <a:gd name="T44" fmla="*/ 146 w 529"/>
                <a:gd name="T45" fmla="*/ 1606 h 2110"/>
                <a:gd name="T46" fmla="*/ 155 w 529"/>
                <a:gd name="T47" fmla="*/ 1584 h 2110"/>
                <a:gd name="T48" fmla="*/ 155 w 529"/>
                <a:gd name="T49" fmla="*/ 191 h 2110"/>
                <a:gd name="T50" fmla="*/ 155 w 529"/>
                <a:gd name="T51" fmla="*/ 166 h 2110"/>
                <a:gd name="T52" fmla="*/ 161 w 529"/>
                <a:gd name="T53" fmla="*/ 130 h 2110"/>
                <a:gd name="T54" fmla="*/ 181 w 529"/>
                <a:gd name="T55" fmla="*/ 97 h 2110"/>
                <a:gd name="T56" fmla="*/ 219 w 529"/>
                <a:gd name="T57" fmla="*/ 71 h 2110"/>
                <a:gd name="T58" fmla="*/ 267 w 529"/>
                <a:gd name="T59" fmla="*/ 42 h 2110"/>
                <a:gd name="T60" fmla="*/ 313 w 529"/>
                <a:gd name="T61" fmla="*/ 15 h 2110"/>
                <a:gd name="T62" fmla="*/ 343 w 529"/>
                <a:gd name="T63" fmla="*/ 0 h 2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9" h="2110">
                  <a:moveTo>
                    <a:pt x="343" y="0"/>
                  </a:moveTo>
                  <a:lnTo>
                    <a:pt x="354" y="1"/>
                  </a:lnTo>
                  <a:lnTo>
                    <a:pt x="360" y="8"/>
                  </a:lnTo>
                  <a:lnTo>
                    <a:pt x="366" y="15"/>
                  </a:lnTo>
                  <a:lnTo>
                    <a:pt x="369" y="26"/>
                  </a:lnTo>
                  <a:lnTo>
                    <a:pt x="371" y="35"/>
                  </a:lnTo>
                  <a:lnTo>
                    <a:pt x="372" y="45"/>
                  </a:lnTo>
                  <a:lnTo>
                    <a:pt x="372" y="51"/>
                  </a:lnTo>
                  <a:lnTo>
                    <a:pt x="372" y="54"/>
                  </a:lnTo>
                  <a:lnTo>
                    <a:pt x="372" y="1584"/>
                  </a:lnTo>
                  <a:lnTo>
                    <a:pt x="376" y="1597"/>
                  </a:lnTo>
                  <a:lnTo>
                    <a:pt x="382" y="1606"/>
                  </a:lnTo>
                  <a:lnTo>
                    <a:pt x="390" y="1612"/>
                  </a:lnTo>
                  <a:lnTo>
                    <a:pt x="397" y="1617"/>
                  </a:lnTo>
                  <a:lnTo>
                    <a:pt x="435" y="1643"/>
                  </a:lnTo>
                  <a:lnTo>
                    <a:pt x="466" y="1674"/>
                  </a:lnTo>
                  <a:lnTo>
                    <a:pt x="492" y="1712"/>
                  </a:lnTo>
                  <a:lnTo>
                    <a:pt x="512" y="1753"/>
                  </a:lnTo>
                  <a:lnTo>
                    <a:pt x="525" y="1798"/>
                  </a:lnTo>
                  <a:lnTo>
                    <a:pt x="529" y="1845"/>
                  </a:lnTo>
                  <a:lnTo>
                    <a:pt x="525" y="1893"/>
                  </a:lnTo>
                  <a:lnTo>
                    <a:pt x="512" y="1938"/>
                  </a:lnTo>
                  <a:lnTo>
                    <a:pt x="492" y="1978"/>
                  </a:lnTo>
                  <a:lnTo>
                    <a:pt x="466" y="2016"/>
                  </a:lnTo>
                  <a:lnTo>
                    <a:pt x="435" y="2048"/>
                  </a:lnTo>
                  <a:lnTo>
                    <a:pt x="397" y="2074"/>
                  </a:lnTo>
                  <a:lnTo>
                    <a:pt x="357" y="2093"/>
                  </a:lnTo>
                  <a:lnTo>
                    <a:pt x="312" y="2105"/>
                  </a:lnTo>
                  <a:lnTo>
                    <a:pt x="264" y="2110"/>
                  </a:lnTo>
                  <a:lnTo>
                    <a:pt x="216" y="2105"/>
                  </a:lnTo>
                  <a:lnTo>
                    <a:pt x="172" y="2093"/>
                  </a:lnTo>
                  <a:lnTo>
                    <a:pt x="130" y="2074"/>
                  </a:lnTo>
                  <a:lnTo>
                    <a:pt x="93" y="2048"/>
                  </a:lnTo>
                  <a:lnTo>
                    <a:pt x="62" y="2016"/>
                  </a:lnTo>
                  <a:lnTo>
                    <a:pt x="36" y="1978"/>
                  </a:lnTo>
                  <a:lnTo>
                    <a:pt x="15" y="1938"/>
                  </a:lnTo>
                  <a:lnTo>
                    <a:pt x="3" y="1893"/>
                  </a:lnTo>
                  <a:lnTo>
                    <a:pt x="0" y="1845"/>
                  </a:lnTo>
                  <a:lnTo>
                    <a:pt x="3" y="1798"/>
                  </a:lnTo>
                  <a:lnTo>
                    <a:pt x="15" y="1753"/>
                  </a:lnTo>
                  <a:lnTo>
                    <a:pt x="36" y="1713"/>
                  </a:lnTo>
                  <a:lnTo>
                    <a:pt x="62" y="1676"/>
                  </a:lnTo>
                  <a:lnTo>
                    <a:pt x="93" y="1643"/>
                  </a:lnTo>
                  <a:lnTo>
                    <a:pt x="130" y="1619"/>
                  </a:lnTo>
                  <a:lnTo>
                    <a:pt x="136" y="1614"/>
                  </a:lnTo>
                  <a:lnTo>
                    <a:pt x="146" y="1606"/>
                  </a:lnTo>
                  <a:lnTo>
                    <a:pt x="152" y="1597"/>
                  </a:lnTo>
                  <a:lnTo>
                    <a:pt x="155" y="1584"/>
                  </a:lnTo>
                  <a:lnTo>
                    <a:pt x="155" y="194"/>
                  </a:lnTo>
                  <a:lnTo>
                    <a:pt x="155" y="191"/>
                  </a:lnTo>
                  <a:lnTo>
                    <a:pt x="154" y="180"/>
                  </a:lnTo>
                  <a:lnTo>
                    <a:pt x="155" y="166"/>
                  </a:lnTo>
                  <a:lnTo>
                    <a:pt x="157" y="149"/>
                  </a:lnTo>
                  <a:lnTo>
                    <a:pt x="161" y="130"/>
                  </a:lnTo>
                  <a:lnTo>
                    <a:pt x="169" y="111"/>
                  </a:lnTo>
                  <a:lnTo>
                    <a:pt x="181" y="97"/>
                  </a:lnTo>
                  <a:lnTo>
                    <a:pt x="197" y="85"/>
                  </a:lnTo>
                  <a:lnTo>
                    <a:pt x="219" y="71"/>
                  </a:lnTo>
                  <a:lnTo>
                    <a:pt x="242" y="56"/>
                  </a:lnTo>
                  <a:lnTo>
                    <a:pt x="267" y="42"/>
                  </a:lnTo>
                  <a:lnTo>
                    <a:pt x="292" y="28"/>
                  </a:lnTo>
                  <a:lnTo>
                    <a:pt x="313" y="15"/>
                  </a:lnTo>
                  <a:lnTo>
                    <a:pt x="331" y="4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AC4A5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IN" sz="1400">
                <a:solidFill>
                  <a:prstClr val="black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2" name="Rectangle 161"/>
            <p:cNvSpPr>
              <a:spLocks noChangeArrowheads="1"/>
            </p:cNvSpPr>
            <p:nvPr/>
          </p:nvSpPr>
          <p:spPr bwMode="auto">
            <a:xfrm>
              <a:off x="427949" y="4449613"/>
              <a:ext cx="1264991" cy="19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IN" sz="2000">
                <a:solidFill>
                  <a:prstClr val="black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EBBBFF9-889A-469B-AE99-05372953CCAC}"/>
              </a:ext>
            </a:extLst>
          </p:cNvPr>
          <p:cNvSpPr txBox="1"/>
          <p:nvPr/>
        </p:nvSpPr>
        <p:spPr>
          <a:xfrm>
            <a:off x="2133600" y="1122402"/>
            <a:ext cx="474188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lvl="0" indent="-285750" algn="ctr">
              <a:buFont typeface="Arial" pitchFamily="34" charset="0"/>
              <a:buChar char="•"/>
              <a:defRPr/>
            </a:pPr>
            <a:r>
              <a:rPr lang="en-US" altLang="ko-KR" sz="18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+mj-lt"/>
                <a:ea typeface="Tahoma" pitchFamily="34" charset="0"/>
                <a:cs typeface="Tahoma" pitchFamily="34" charset="0"/>
              </a:rPr>
              <a:t>Established  Plant Protection Centre, </a:t>
            </a:r>
            <a:r>
              <a:rPr kumimoji="0" lang="en-US" altLang="ko-KR" sz="18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j-lt"/>
                <a:ea typeface="Tahoma" pitchFamily="34" charset="0"/>
                <a:cs typeface="Tahoma" pitchFamily="34" charset="0"/>
              </a:rPr>
              <a:t>  setting up plant clinic and local plant doctor staffs.</a:t>
            </a:r>
            <a:endParaRPr kumimoji="0" lang="en-US" altLang="ko-KR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8CFCBF-09C5-4CC2-B0E5-887384EA07F4}"/>
              </a:ext>
            </a:extLst>
          </p:cNvPr>
          <p:cNvSpPr txBox="1"/>
          <p:nvPr/>
        </p:nvSpPr>
        <p:spPr>
          <a:xfrm>
            <a:off x="6096000" y="1863804"/>
            <a:ext cx="32004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lvl="0" indent="-285750">
              <a:buFont typeface="Arial" pitchFamily="34" charset="0"/>
              <a:buChar char="•"/>
              <a:defRPr/>
            </a:pPr>
            <a:r>
              <a:rPr kumimoji="0" lang="en-US" altLang="ko-KR" sz="18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Tahoma" pitchFamily="34" charset="0"/>
                <a:cs typeface="Tahoma" pitchFamily="34" charset="0"/>
              </a:rPr>
              <a:t>Research on IPM with bio-pesticide, botanical pesticide and chemical pesticides for controlling plant pests.</a:t>
            </a:r>
          </a:p>
        </p:txBody>
      </p:sp>
      <p:sp>
        <p:nvSpPr>
          <p:cNvPr id="2" name="Rectangle 1"/>
          <p:cNvSpPr/>
          <p:nvPr/>
        </p:nvSpPr>
        <p:spPr>
          <a:xfrm>
            <a:off x="-165855" y="3561564"/>
            <a:ext cx="29097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r">
              <a:buFont typeface="Arial" pitchFamily="34" charset="0"/>
              <a:buChar char="•"/>
              <a:defRPr/>
            </a:pPr>
            <a:r>
              <a:rPr lang="en-US" altLang="ko-KR" sz="18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+mj-lt"/>
                <a:ea typeface="Tahoma" pitchFamily="34" charset="0"/>
                <a:cs typeface="Tahoma" pitchFamily="34" charset="0"/>
              </a:rPr>
              <a:t>Setting up pesticide residue central analytical lab and small lab at each Development Center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14400" y="228600"/>
            <a:ext cx="8229600" cy="762000"/>
          </a:xfrm>
          <a:prstGeom prst="rect">
            <a:avLst/>
          </a:prstGeom>
        </p:spPr>
        <p:txBody>
          <a:bodyPr vert="horz" lIns="91434" tIns="45717" rIns="91434" bIns="4571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/>
              <a:t>Quality Management System – food safety and environmental-friendly production</a:t>
            </a:r>
            <a:br>
              <a:rPr lang="en-US" sz="2600" dirty="0"/>
            </a:br>
            <a:endParaRPr lang="th-TH" sz="2600" dirty="0"/>
          </a:p>
        </p:txBody>
      </p:sp>
      <p:sp>
        <p:nvSpPr>
          <p:cNvPr id="7" name="Rectangle 6"/>
          <p:cNvSpPr/>
          <p:nvPr/>
        </p:nvSpPr>
        <p:spPr>
          <a:xfrm>
            <a:off x="4264787" y="5867400"/>
            <a:ext cx="28980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  <a:defRPr/>
            </a:pPr>
            <a:r>
              <a:rPr lang="en-US" altLang="ko-KR" sz="18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+mj-lt"/>
                <a:ea typeface="Tahoma" pitchFamily="34" charset="0"/>
                <a:cs typeface="Tahoma" pitchFamily="34" charset="0"/>
              </a:rPr>
              <a:t>Using  IPM </a:t>
            </a:r>
          </a:p>
          <a:p>
            <a:pPr lvl="0">
              <a:defRPr/>
            </a:pPr>
            <a:r>
              <a:rPr lang="en-US" altLang="ko-KR" sz="18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+mj-lt"/>
                <a:ea typeface="Tahoma" pitchFamily="34" charset="0"/>
                <a:cs typeface="Tahoma" pitchFamily="34" charset="0"/>
              </a:rPr>
              <a:t>management for reduction of pesticides use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74572" y="5869103"/>
            <a:ext cx="41990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buFont typeface="Arial" pitchFamily="34" charset="0"/>
              <a:buChar char="•"/>
            </a:pPr>
            <a:r>
              <a:rPr lang="en-US" altLang="ko-KR" sz="18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+mj-lt"/>
                <a:ea typeface="Tahoma" pitchFamily="34" charset="0"/>
                <a:cs typeface="Tahoma" pitchFamily="34" charset="0"/>
              </a:rPr>
              <a:t>The production house was build to expand  bio- control agents production to serve the farmer requirement</a:t>
            </a:r>
            <a:endParaRPr lang="th-TH" sz="1800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77000" y="4015575"/>
            <a:ext cx="24509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800" dirty="0">
                <a:latin typeface="+mj-lt"/>
              </a:rPr>
              <a:t>Giving advice on how to use chemical pesticides correctly and safely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80779" y="1946293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Arial" pitchFamily="34" charset="0"/>
              <a:buChar char="•"/>
            </a:pPr>
            <a:r>
              <a:rPr lang="en-US" sz="1800" dirty="0"/>
              <a:t>Farm visit to give advice to the farmer</a:t>
            </a:r>
            <a:endParaRPr lang="th-TH" sz="1800" dirty="0"/>
          </a:p>
        </p:txBody>
      </p:sp>
      <p:pic>
        <p:nvPicPr>
          <p:cNvPr id="37" name="Picture 10" descr="DSCF7173"/>
          <p:cNvPicPr>
            <a:picLocks noChangeAspect="1" noChangeArrowheads="1"/>
          </p:cNvPicPr>
          <p:nvPr/>
        </p:nvPicPr>
        <p:blipFill>
          <a:blip r:embed="rId3">
            <a:lum bright="24000" contrast="24000"/>
          </a:blip>
          <a:srcRect/>
          <a:stretch>
            <a:fillRect/>
          </a:stretch>
        </p:blipFill>
        <p:spPr bwMode="auto">
          <a:xfrm>
            <a:off x="720701" y="2736600"/>
            <a:ext cx="1101701" cy="82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86" y="5435617"/>
            <a:ext cx="1735114" cy="126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2" descr="https://scontent.fbkk7-2.fna.fbcdn.net/v/t1.15752-9/70578282_368341534054444_2047834672951459840_n.png?_nc_cat=104&amp;_nc_oc=AQnzCkK7712gHno0bth9IJYtKAGOl-6Y59_5jnSeKFd7PSOTFyHor3XQ2l0PWkRgFh0&amp;_nc_ht=scontent.fbkk7-2.fna&amp;oh=740a8fec172cd02022ba692ca23821b8&amp;oe=5E0D8E6D"/>
          <p:cNvPicPr>
            <a:picLocks noChangeAspect="1" noChangeArrowheads="1"/>
          </p:cNvPicPr>
          <p:nvPr/>
        </p:nvPicPr>
        <p:blipFill rotWithShape="1">
          <a:blip r:embed="rId5"/>
          <a:srcRect r="21380"/>
          <a:stretch/>
        </p:blipFill>
        <p:spPr bwMode="auto">
          <a:xfrm>
            <a:off x="914400" y="5009732"/>
            <a:ext cx="2667000" cy="851771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48541"/>
            <a:ext cx="1136603" cy="855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357" y="5166332"/>
            <a:ext cx="743566" cy="97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749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DSCF24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05" y="5390239"/>
            <a:ext cx="1809071" cy="1357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" name="กลุ่ม 45"/>
          <p:cNvGrpSpPr/>
          <p:nvPr/>
        </p:nvGrpSpPr>
        <p:grpSpPr>
          <a:xfrm>
            <a:off x="4914013" y="1498379"/>
            <a:ext cx="4245101" cy="4225447"/>
            <a:chOff x="2057400" y="901262"/>
            <a:chExt cx="7172427" cy="5791200"/>
          </a:xfrm>
        </p:grpSpPr>
        <p:grpSp>
          <p:nvGrpSpPr>
            <p:cNvPr id="47" name="กลุ่ม 46"/>
            <p:cNvGrpSpPr/>
            <p:nvPr/>
          </p:nvGrpSpPr>
          <p:grpSpPr>
            <a:xfrm>
              <a:off x="2057400" y="901262"/>
              <a:ext cx="7172427" cy="5791200"/>
              <a:chOff x="1905000" y="838200"/>
              <a:chExt cx="7172427" cy="5791200"/>
            </a:xfrm>
          </p:grpSpPr>
          <p:pic>
            <p:nvPicPr>
              <p:cNvPr id="121" name="Picture 2" descr="ผลการค้นหารูปภาพสำหรับ northern thailand map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143" b="39209"/>
              <a:stretch/>
            </p:blipFill>
            <p:spPr bwMode="auto">
              <a:xfrm>
                <a:off x="1905000" y="838200"/>
                <a:ext cx="7172427" cy="5791200"/>
              </a:xfrm>
              <a:prstGeom prst="rect">
                <a:avLst/>
              </a:prstGeom>
              <a:solidFill>
                <a:srgbClr val="FFFFFF"/>
              </a:solidFill>
            </p:spPr>
          </p:pic>
          <p:sp>
            <p:nvSpPr>
              <p:cNvPr id="122" name="TextBox 121"/>
              <p:cNvSpPr txBox="1"/>
              <p:nvPr/>
            </p:nvSpPr>
            <p:spPr>
              <a:xfrm>
                <a:off x="4191002" y="6172201"/>
                <a:ext cx="555460" cy="2581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33"/>
                <a:r>
                  <a:rPr lang="en-US" sz="700" b="1" dirty="0" err="1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Tak</a:t>
                </a:r>
                <a:endParaRPr lang="th-TH" sz="7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48" name="แผนผังลำดับงาน: ตัวเชื่อมต่อ 47"/>
            <p:cNvSpPr/>
            <p:nvPr/>
          </p:nvSpPr>
          <p:spPr>
            <a:xfrm>
              <a:off x="5566952" y="1464623"/>
              <a:ext cx="137160" cy="1371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th-TH" sz="700">
                <a:solidFill>
                  <a:prstClr val="white"/>
                </a:solidFill>
              </a:endParaRPr>
            </a:p>
          </p:txBody>
        </p:sp>
        <p:sp>
          <p:nvSpPr>
            <p:cNvPr id="49" name="แผนผังลำดับงาน: ตัวเชื่อมต่อ 48"/>
            <p:cNvSpPr/>
            <p:nvPr/>
          </p:nvSpPr>
          <p:spPr>
            <a:xfrm>
              <a:off x="5706388" y="2971800"/>
              <a:ext cx="137160" cy="1371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th-TH" sz="700">
                <a:solidFill>
                  <a:prstClr val="white"/>
                </a:solidFill>
              </a:endParaRPr>
            </a:p>
          </p:txBody>
        </p:sp>
        <p:sp>
          <p:nvSpPr>
            <p:cNvPr id="50" name="แผนผังลำดับงาน: ตัวเชื่อมต่อ 49"/>
            <p:cNvSpPr/>
            <p:nvPr/>
          </p:nvSpPr>
          <p:spPr>
            <a:xfrm>
              <a:off x="5334000" y="2667000"/>
              <a:ext cx="137160" cy="1371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th-TH" sz="700">
                <a:solidFill>
                  <a:prstClr val="white"/>
                </a:solidFill>
              </a:endParaRPr>
            </a:p>
          </p:txBody>
        </p:sp>
        <p:sp>
          <p:nvSpPr>
            <p:cNvPr id="51" name="แผนผังลำดับงาน: ตัวเชื่อมต่อ 50"/>
            <p:cNvSpPr/>
            <p:nvPr/>
          </p:nvSpPr>
          <p:spPr>
            <a:xfrm>
              <a:off x="5410200" y="2538746"/>
              <a:ext cx="137160" cy="1371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th-TH" sz="700">
                <a:solidFill>
                  <a:prstClr val="white"/>
                </a:solidFill>
              </a:endParaRPr>
            </a:p>
          </p:txBody>
        </p:sp>
        <p:sp>
          <p:nvSpPr>
            <p:cNvPr id="52" name="แผนผังลำดับงาน: ตัวเชื่อมต่อ 51"/>
            <p:cNvSpPr/>
            <p:nvPr/>
          </p:nvSpPr>
          <p:spPr>
            <a:xfrm>
              <a:off x="4929671" y="2361408"/>
              <a:ext cx="137160" cy="1371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th-TH" sz="700">
                <a:solidFill>
                  <a:prstClr val="white"/>
                </a:solidFill>
              </a:endParaRPr>
            </a:p>
          </p:txBody>
        </p:sp>
        <p:sp>
          <p:nvSpPr>
            <p:cNvPr id="53" name="แผนผังลำดับงาน: ตัวเชื่อมต่อ 52"/>
            <p:cNvSpPr/>
            <p:nvPr/>
          </p:nvSpPr>
          <p:spPr>
            <a:xfrm>
              <a:off x="4625944" y="2217420"/>
              <a:ext cx="137160" cy="1371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th-TH" sz="700">
                <a:solidFill>
                  <a:prstClr val="white"/>
                </a:solidFill>
              </a:endParaRPr>
            </a:p>
          </p:txBody>
        </p:sp>
        <p:sp>
          <p:nvSpPr>
            <p:cNvPr id="54" name="แผนผังลำดับงาน: ตัวเชื่อมต่อ 53"/>
            <p:cNvSpPr/>
            <p:nvPr/>
          </p:nvSpPr>
          <p:spPr>
            <a:xfrm>
              <a:off x="3722321" y="3276600"/>
              <a:ext cx="137160" cy="1371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th-TH" sz="700">
                <a:solidFill>
                  <a:prstClr val="white"/>
                </a:solidFill>
              </a:endParaRPr>
            </a:p>
          </p:txBody>
        </p:sp>
        <p:sp>
          <p:nvSpPr>
            <p:cNvPr id="55" name="แผนผังลำดับงาน: ตัวเชื่อมต่อ 54"/>
            <p:cNvSpPr/>
            <p:nvPr/>
          </p:nvSpPr>
          <p:spPr>
            <a:xfrm>
              <a:off x="3653741" y="3962400"/>
              <a:ext cx="137160" cy="1371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th-TH" sz="700">
                <a:solidFill>
                  <a:prstClr val="white"/>
                </a:solidFill>
              </a:endParaRPr>
            </a:p>
          </p:txBody>
        </p:sp>
        <p:sp>
          <p:nvSpPr>
            <p:cNvPr id="56" name="แผนผังลำดับงาน: ตัวเชื่อมต่อ 55"/>
            <p:cNvSpPr/>
            <p:nvPr/>
          </p:nvSpPr>
          <p:spPr>
            <a:xfrm>
              <a:off x="7414260" y="1868483"/>
              <a:ext cx="137160" cy="1371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th-TH" sz="700">
                <a:solidFill>
                  <a:prstClr val="white"/>
                </a:solidFill>
              </a:endParaRPr>
            </a:p>
          </p:txBody>
        </p:sp>
        <p:sp>
          <p:nvSpPr>
            <p:cNvPr id="57" name="แผนผังลำดับงาน: ตัวเชื่อมต่อ 56"/>
            <p:cNvSpPr/>
            <p:nvPr/>
          </p:nvSpPr>
          <p:spPr>
            <a:xfrm>
              <a:off x="7639495" y="2758440"/>
              <a:ext cx="137160" cy="1371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th-TH" sz="700">
                <a:solidFill>
                  <a:prstClr val="white"/>
                </a:solidFill>
              </a:endParaRPr>
            </a:p>
          </p:txBody>
        </p:sp>
        <p:sp>
          <p:nvSpPr>
            <p:cNvPr id="58" name="แผนผังลำดับงาน: ตัวเชื่อมต่อ 57"/>
            <p:cNvSpPr/>
            <p:nvPr/>
          </p:nvSpPr>
          <p:spPr>
            <a:xfrm>
              <a:off x="4217563" y="4180411"/>
              <a:ext cx="137160" cy="1371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th-TH" sz="700">
                <a:solidFill>
                  <a:prstClr val="white"/>
                </a:solidFill>
              </a:endParaRPr>
            </a:p>
          </p:txBody>
        </p:sp>
        <p:sp>
          <p:nvSpPr>
            <p:cNvPr id="59" name="แผนผังลำดับงาน: ตัวเชื่อมต่อ 58"/>
            <p:cNvSpPr/>
            <p:nvPr/>
          </p:nvSpPr>
          <p:spPr>
            <a:xfrm>
              <a:off x="5470467" y="3520440"/>
              <a:ext cx="137160" cy="1371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th-TH" sz="700">
                <a:solidFill>
                  <a:prstClr val="white"/>
                </a:solidFill>
              </a:endParaRPr>
            </a:p>
          </p:txBody>
        </p:sp>
        <p:sp>
          <p:nvSpPr>
            <p:cNvPr id="60" name="แผนผังลำดับงาน: ตัวเชื่อมต่อ 59"/>
            <p:cNvSpPr/>
            <p:nvPr/>
          </p:nvSpPr>
          <p:spPr>
            <a:xfrm>
              <a:off x="5667793" y="3276600"/>
              <a:ext cx="137160" cy="1371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th-TH" sz="700">
                <a:solidFill>
                  <a:prstClr val="white"/>
                </a:solidFill>
              </a:endParaRPr>
            </a:p>
          </p:txBody>
        </p:sp>
        <p:sp>
          <p:nvSpPr>
            <p:cNvPr id="61" name="แผนผังลำดับงาน: ตัวเชื่อมต่อ 60"/>
            <p:cNvSpPr/>
            <p:nvPr/>
          </p:nvSpPr>
          <p:spPr>
            <a:xfrm>
              <a:off x="4953000" y="1691640"/>
              <a:ext cx="137160" cy="1371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th-TH" sz="700">
                <a:solidFill>
                  <a:prstClr val="white"/>
                </a:solidFill>
              </a:endParaRPr>
            </a:p>
          </p:txBody>
        </p:sp>
        <p:sp>
          <p:nvSpPr>
            <p:cNvPr id="62" name="แผนผังลำดับงาน: ตัวเชื่อมต่อ 61"/>
            <p:cNvSpPr/>
            <p:nvPr/>
          </p:nvSpPr>
          <p:spPr>
            <a:xfrm>
              <a:off x="4178333" y="4482341"/>
              <a:ext cx="137160" cy="1371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th-TH" sz="700">
                <a:solidFill>
                  <a:prstClr val="white"/>
                </a:solidFill>
              </a:endParaRPr>
            </a:p>
          </p:txBody>
        </p:sp>
        <p:sp>
          <p:nvSpPr>
            <p:cNvPr id="63" name="แผนผังลำดับงาน: ตัวเชื่อมต่อ 62"/>
            <p:cNvSpPr/>
            <p:nvPr/>
          </p:nvSpPr>
          <p:spPr>
            <a:xfrm>
              <a:off x="3675468" y="4881785"/>
              <a:ext cx="137160" cy="1371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th-TH" sz="700">
                <a:solidFill>
                  <a:prstClr val="white"/>
                </a:solidFill>
              </a:endParaRPr>
            </a:p>
          </p:txBody>
        </p:sp>
        <p:sp>
          <p:nvSpPr>
            <p:cNvPr id="64" name="แผนผังลำดับงาน: ตัวเชื่อมต่อ 63"/>
            <p:cNvSpPr/>
            <p:nvPr/>
          </p:nvSpPr>
          <p:spPr>
            <a:xfrm>
              <a:off x="4363629" y="4300262"/>
              <a:ext cx="137160" cy="1371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th-TH" sz="700">
                <a:solidFill>
                  <a:prstClr val="white"/>
                </a:solidFill>
              </a:endParaRPr>
            </a:p>
          </p:txBody>
        </p:sp>
        <p:sp>
          <p:nvSpPr>
            <p:cNvPr id="65" name="แผนผังลำดับงาน: ตัวเชื่อมต่อ 64"/>
            <p:cNvSpPr/>
            <p:nvPr/>
          </p:nvSpPr>
          <p:spPr>
            <a:xfrm>
              <a:off x="4874455" y="5642024"/>
              <a:ext cx="137160" cy="1371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th-TH" sz="700">
                <a:solidFill>
                  <a:prstClr val="white"/>
                </a:solidFill>
              </a:endParaRPr>
            </a:p>
          </p:txBody>
        </p:sp>
        <p:sp>
          <p:nvSpPr>
            <p:cNvPr id="66" name="แผนผังลำดับงาน: ตัวเชื่อมต่อ 65"/>
            <p:cNvSpPr/>
            <p:nvPr/>
          </p:nvSpPr>
          <p:spPr>
            <a:xfrm>
              <a:off x="3722321" y="6473119"/>
              <a:ext cx="137160" cy="1371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th-TH" sz="700">
                <a:solidFill>
                  <a:prstClr val="white"/>
                </a:solidFill>
              </a:endParaRPr>
            </a:p>
          </p:txBody>
        </p:sp>
        <p:sp>
          <p:nvSpPr>
            <p:cNvPr id="67" name="แผนผังลำดับงาน: ตัวเชื่อมต่อ 66"/>
            <p:cNvSpPr/>
            <p:nvPr/>
          </p:nvSpPr>
          <p:spPr>
            <a:xfrm>
              <a:off x="5369426" y="4038600"/>
              <a:ext cx="137160" cy="1371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th-TH" sz="700">
                <a:solidFill>
                  <a:prstClr val="white"/>
                </a:solidFill>
              </a:endParaRPr>
            </a:p>
          </p:txBody>
        </p:sp>
        <p:sp>
          <p:nvSpPr>
            <p:cNvPr id="68" name="แผนผังลำดับงาน: ตัวเชื่อมต่อ 67"/>
            <p:cNvSpPr/>
            <p:nvPr/>
          </p:nvSpPr>
          <p:spPr>
            <a:xfrm>
              <a:off x="5503617" y="3810000"/>
              <a:ext cx="137160" cy="1371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th-TH" sz="700">
                <a:solidFill>
                  <a:prstClr val="white"/>
                </a:solidFill>
              </a:endParaRPr>
            </a:p>
          </p:txBody>
        </p:sp>
        <p:sp>
          <p:nvSpPr>
            <p:cNvPr id="69" name="แผนผังลำดับงาน: ตัวเชื่อมต่อ 68"/>
            <p:cNvSpPr/>
            <p:nvPr/>
          </p:nvSpPr>
          <p:spPr>
            <a:xfrm>
              <a:off x="4109753" y="4619501"/>
              <a:ext cx="137160" cy="1371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th-TH" sz="700">
                <a:solidFill>
                  <a:prstClr val="white"/>
                </a:solidFill>
              </a:endParaRPr>
            </a:p>
          </p:txBody>
        </p:sp>
        <p:sp>
          <p:nvSpPr>
            <p:cNvPr id="70" name="แผนผังลำดับงาน: ตัวเชื่อมต่อ 69"/>
            <p:cNvSpPr/>
            <p:nvPr/>
          </p:nvSpPr>
          <p:spPr>
            <a:xfrm>
              <a:off x="4226469" y="4340808"/>
              <a:ext cx="137160" cy="1371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th-TH" sz="700">
                <a:solidFill>
                  <a:prstClr val="white"/>
                </a:solidFill>
              </a:endParaRPr>
            </a:p>
          </p:txBody>
        </p:sp>
        <p:sp>
          <p:nvSpPr>
            <p:cNvPr id="71" name="แผนผังลำดับงาน: ตัวเชื่อมต่อ 70"/>
            <p:cNvSpPr/>
            <p:nvPr/>
          </p:nvSpPr>
          <p:spPr>
            <a:xfrm>
              <a:off x="4274820" y="4997924"/>
              <a:ext cx="137160" cy="1371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th-TH" sz="700">
                <a:solidFill>
                  <a:prstClr val="white"/>
                </a:solidFill>
              </a:endParaRPr>
            </a:p>
          </p:txBody>
        </p:sp>
        <p:sp>
          <p:nvSpPr>
            <p:cNvPr id="72" name="แผนผังลำดับงาน: ตัวเชื่อมต่อ 71"/>
            <p:cNvSpPr/>
            <p:nvPr/>
          </p:nvSpPr>
          <p:spPr>
            <a:xfrm>
              <a:off x="3810000" y="5119581"/>
              <a:ext cx="137160" cy="1371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th-TH" sz="700">
                <a:solidFill>
                  <a:prstClr val="white"/>
                </a:solidFill>
              </a:endParaRPr>
            </a:p>
          </p:txBody>
        </p:sp>
        <p:sp>
          <p:nvSpPr>
            <p:cNvPr id="73" name="สี่เหลี่ยมผืนผ้า 72"/>
            <p:cNvSpPr/>
            <p:nvPr/>
          </p:nvSpPr>
          <p:spPr>
            <a:xfrm>
              <a:off x="4054024" y="2133600"/>
              <a:ext cx="790739" cy="25810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333"/>
              <a:r>
                <a:rPr lang="en-US" sz="7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Kaenoi</a:t>
              </a:r>
              <a:endParaRPr lang="en-US" sz="7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4" name="สี่เหลี่ยมผืนผ้า 73"/>
            <p:cNvSpPr/>
            <p:nvPr/>
          </p:nvSpPr>
          <p:spPr>
            <a:xfrm>
              <a:off x="4354722" y="5072391"/>
              <a:ext cx="931394" cy="25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33"/>
              <a:r>
                <a:rPr lang="en-US" sz="7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Khunpae</a:t>
              </a:r>
              <a:endParaRPr lang="en-US" sz="7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5" name="สี่เหลี่ยมผืนผ้า 74"/>
            <p:cNvSpPr/>
            <p:nvPr/>
          </p:nvSpPr>
          <p:spPr>
            <a:xfrm>
              <a:off x="5641516" y="1371601"/>
              <a:ext cx="990214" cy="25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33"/>
              <a:r>
                <a:rPr lang="en-US" sz="7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Mokcham</a:t>
              </a:r>
              <a:endParaRPr lang="en-US" sz="7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6" name="สี่เหลี่ยมผืนผ้า 75"/>
            <p:cNvSpPr/>
            <p:nvPr/>
          </p:nvSpPr>
          <p:spPr>
            <a:xfrm>
              <a:off x="4998251" y="1600200"/>
              <a:ext cx="1020902" cy="25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33"/>
              <a:r>
                <a:rPr lang="en-US" sz="7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Angkhang</a:t>
              </a:r>
              <a:endParaRPr lang="en-US" sz="7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7" name="สี่เหลี่ยมผืนผ้า 76"/>
            <p:cNvSpPr/>
            <p:nvPr/>
          </p:nvSpPr>
          <p:spPr>
            <a:xfrm>
              <a:off x="4990098" y="2269007"/>
              <a:ext cx="849559" cy="25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33"/>
              <a:r>
                <a:rPr lang="en-US" sz="7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Huailuk</a:t>
              </a:r>
              <a:endParaRPr lang="en-US" sz="7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8" name="สี่เหลี่ยมผืนผ้า 77"/>
            <p:cNvSpPr/>
            <p:nvPr/>
          </p:nvSpPr>
          <p:spPr>
            <a:xfrm>
              <a:off x="5468800" y="2466217"/>
              <a:ext cx="1309886" cy="25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33"/>
              <a:r>
                <a:rPr lang="en-US" sz="7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Huainumkhun</a:t>
              </a:r>
              <a:endParaRPr lang="en-US" sz="7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9" name="สี่เหลี่ยมผืนผ้า 78"/>
            <p:cNvSpPr/>
            <p:nvPr/>
          </p:nvSpPr>
          <p:spPr>
            <a:xfrm>
              <a:off x="4304666" y="2509650"/>
              <a:ext cx="1358474" cy="25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33"/>
              <a:r>
                <a:rPr lang="en-US" sz="7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Maepoonluang</a:t>
              </a:r>
              <a:endParaRPr lang="en-US" sz="7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0" name="สี่เหลี่ยมผืนผ้า 79"/>
            <p:cNvSpPr/>
            <p:nvPr/>
          </p:nvSpPr>
          <p:spPr>
            <a:xfrm>
              <a:off x="5774969" y="2888682"/>
              <a:ext cx="987657" cy="25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33"/>
              <a:r>
                <a:rPr lang="en-US" sz="7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Huaipong</a:t>
              </a:r>
              <a:endParaRPr lang="en-US" sz="7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1" name="สี่เหลี่ยมผืนผ้า 80"/>
            <p:cNvSpPr/>
            <p:nvPr/>
          </p:nvSpPr>
          <p:spPr>
            <a:xfrm>
              <a:off x="5715001" y="3175084"/>
              <a:ext cx="1138541" cy="25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33"/>
              <a:r>
                <a:rPr lang="en-US" sz="7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Huainamrin</a:t>
              </a:r>
              <a:endParaRPr lang="en-US" sz="7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2" name="สี่เหลี่ยมผืนผ้า 81"/>
            <p:cNvSpPr/>
            <p:nvPr/>
          </p:nvSpPr>
          <p:spPr>
            <a:xfrm>
              <a:off x="5523610" y="3440876"/>
              <a:ext cx="921165" cy="25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33"/>
              <a:r>
                <a:rPr lang="en-US" sz="7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Pamieng</a:t>
              </a:r>
              <a:endParaRPr lang="en-US" sz="7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3" name="สี่เหลี่ยมผืนผ้า 82"/>
            <p:cNvSpPr/>
            <p:nvPr/>
          </p:nvSpPr>
          <p:spPr>
            <a:xfrm>
              <a:off x="5550724" y="3741825"/>
              <a:ext cx="877690" cy="25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33"/>
              <a:r>
                <a:rPr lang="en-US" sz="7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Teentok</a:t>
              </a:r>
              <a:endParaRPr lang="en-US" sz="7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4" name="สี่เหลี่ยมผืนผ้า 83"/>
            <p:cNvSpPr/>
            <p:nvPr/>
          </p:nvSpPr>
          <p:spPr>
            <a:xfrm>
              <a:off x="5405251" y="3898075"/>
              <a:ext cx="1205033" cy="25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33"/>
              <a:r>
                <a:rPr lang="en-US" sz="7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Maethanuier</a:t>
              </a:r>
              <a:endParaRPr lang="en-US" sz="7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5" name="สี่เหลี่ยมผืนผ้า 84"/>
            <p:cNvSpPr/>
            <p:nvPr/>
          </p:nvSpPr>
          <p:spPr>
            <a:xfrm>
              <a:off x="4924298" y="5583645"/>
              <a:ext cx="1463328" cy="25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33"/>
              <a:r>
                <a:rPr lang="en-US" sz="7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Phrabathuaitom</a:t>
              </a:r>
              <a:endParaRPr lang="en-US" sz="7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6" name="สี่เหลี่ยมผืนผ้า 85"/>
            <p:cNvSpPr/>
            <p:nvPr/>
          </p:nvSpPr>
          <p:spPr>
            <a:xfrm>
              <a:off x="2922474" y="5043381"/>
              <a:ext cx="1128312" cy="25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33"/>
              <a:r>
                <a:rPr lang="en-US" sz="7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Maesariang</a:t>
              </a:r>
              <a:endParaRPr lang="en-US" sz="7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3153292" y="4809830"/>
              <a:ext cx="742149" cy="25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33"/>
              <a:r>
                <a:rPr lang="en-US" sz="7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Maeto</a:t>
              </a:r>
              <a:endParaRPr lang="en-US" sz="7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8" name="สี่เหลี่ยมผืนผ้า 87"/>
            <p:cNvSpPr/>
            <p:nvPr/>
          </p:nvSpPr>
          <p:spPr>
            <a:xfrm>
              <a:off x="3780719" y="6416060"/>
              <a:ext cx="731920" cy="25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33"/>
              <a:r>
                <a:rPr lang="en-US" sz="7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Lertor</a:t>
              </a:r>
              <a:endParaRPr lang="en-US" sz="7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9" name="สี่เหลี่ยมผืนผ้า 88"/>
            <p:cNvSpPr/>
            <p:nvPr/>
          </p:nvSpPr>
          <p:spPr>
            <a:xfrm>
              <a:off x="3388425" y="4551244"/>
              <a:ext cx="967198" cy="25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33"/>
              <a:r>
                <a:rPr lang="en-US" sz="7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Inthanon</a:t>
              </a:r>
              <a:endParaRPr lang="en-US" sz="7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0" name="สี่เหลี่ยมผืนผ้า 89"/>
            <p:cNvSpPr/>
            <p:nvPr/>
          </p:nvSpPr>
          <p:spPr>
            <a:xfrm>
              <a:off x="4246913" y="4423296"/>
              <a:ext cx="1066935" cy="25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33"/>
              <a:r>
                <a:rPr lang="en-US" sz="7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Khunwang</a:t>
              </a:r>
              <a:endParaRPr lang="en-US" sz="7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1" name="สี่เหลี่ยมผืนผ้า 90"/>
            <p:cNvSpPr/>
            <p:nvPr/>
          </p:nvSpPr>
          <p:spPr>
            <a:xfrm>
              <a:off x="3428999" y="4241883"/>
              <a:ext cx="1059263" cy="25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33"/>
              <a:r>
                <a:rPr lang="en-US" sz="7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Tungluang</a:t>
              </a:r>
              <a:endParaRPr lang="en-US" sz="7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2" name="สี่เหลี่ยมผืนผ้า 91"/>
            <p:cNvSpPr/>
            <p:nvPr/>
          </p:nvSpPr>
          <p:spPr>
            <a:xfrm>
              <a:off x="4393463" y="4228424"/>
              <a:ext cx="1020902" cy="25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33"/>
              <a:r>
                <a:rPr lang="en-US" sz="7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Maesapok</a:t>
              </a:r>
              <a:endParaRPr lang="en-US" sz="7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3" name="สี่เหลี่ยมผืนผ้า 92"/>
            <p:cNvSpPr/>
            <p:nvPr/>
          </p:nvSpPr>
          <p:spPr>
            <a:xfrm>
              <a:off x="3583847" y="4101360"/>
              <a:ext cx="857231" cy="25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33"/>
              <a:r>
                <a:rPr lang="en-US" sz="7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Maehae</a:t>
              </a:r>
              <a:endParaRPr lang="en-US" sz="7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4" name="สี่เหลี่ยมผืนผ้า 93"/>
            <p:cNvSpPr/>
            <p:nvPr/>
          </p:nvSpPr>
          <p:spPr>
            <a:xfrm>
              <a:off x="2951213" y="3868783"/>
              <a:ext cx="931394" cy="25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33"/>
              <a:r>
                <a:rPr lang="en-US" sz="7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Pangung</a:t>
              </a:r>
              <a:endParaRPr lang="en-US" sz="7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5" name="สี่เหลี่ยมผืนผ้า 94"/>
            <p:cNvSpPr/>
            <p:nvPr/>
          </p:nvSpPr>
          <p:spPr>
            <a:xfrm>
              <a:off x="3870960" y="3806150"/>
              <a:ext cx="1463040" cy="296775"/>
            </a:xfrm>
            <a:prstGeom prst="rect">
              <a:avLst/>
            </a:prstGeom>
            <a:solidFill>
              <a:srgbClr val="F7F1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th-TH" sz="700">
                <a:solidFill>
                  <a:prstClr val="white"/>
                </a:solidFill>
              </a:endParaRPr>
            </a:p>
          </p:txBody>
        </p:sp>
        <p:sp>
          <p:nvSpPr>
            <p:cNvPr id="96" name="สี่เหลี่ยมผืนผ้า 95"/>
            <p:cNvSpPr/>
            <p:nvPr/>
          </p:nvSpPr>
          <p:spPr>
            <a:xfrm>
              <a:off x="3027413" y="3195174"/>
              <a:ext cx="936509" cy="25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33"/>
              <a:r>
                <a:rPr lang="en-US" sz="7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Watchan</a:t>
              </a:r>
              <a:endParaRPr lang="en-US" sz="7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486570" y="5402827"/>
              <a:ext cx="1092508" cy="258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33"/>
              <a:r>
                <a:rPr lang="en-US" sz="7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Chiang Mai</a:t>
              </a:r>
              <a:endParaRPr lang="th-TH" sz="7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8" name="แผนผังลำดับงาน: ตัวเชื่อมต่อ 97"/>
            <p:cNvSpPr/>
            <p:nvPr/>
          </p:nvSpPr>
          <p:spPr>
            <a:xfrm>
              <a:off x="4564364" y="4099560"/>
              <a:ext cx="137160" cy="1371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th-TH" sz="700">
                <a:solidFill>
                  <a:prstClr val="white"/>
                </a:solidFill>
              </a:endParaRPr>
            </a:p>
          </p:txBody>
        </p:sp>
        <p:sp>
          <p:nvSpPr>
            <p:cNvPr id="99" name="แผนผังลำดับงาน: ตัวเชื่อมต่อ 98"/>
            <p:cNvSpPr/>
            <p:nvPr/>
          </p:nvSpPr>
          <p:spPr>
            <a:xfrm>
              <a:off x="4688775" y="3933700"/>
              <a:ext cx="137160" cy="1371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th-TH" sz="700">
                <a:solidFill>
                  <a:prstClr val="white"/>
                </a:solidFill>
              </a:endParaRPr>
            </a:p>
          </p:txBody>
        </p:sp>
        <p:sp>
          <p:nvSpPr>
            <p:cNvPr id="100" name="สี่เหลี่ยมผืนผ้า 99"/>
            <p:cNvSpPr/>
            <p:nvPr/>
          </p:nvSpPr>
          <p:spPr>
            <a:xfrm>
              <a:off x="4628335" y="4038600"/>
              <a:ext cx="921165" cy="25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33"/>
              <a:r>
                <a:rPr lang="en-US" sz="7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Huaisiao</a:t>
              </a:r>
              <a:endParaRPr lang="en-US" sz="7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01" name="สี่เหลี่ยมผืนผ้า 100"/>
            <p:cNvSpPr/>
            <p:nvPr/>
          </p:nvSpPr>
          <p:spPr>
            <a:xfrm>
              <a:off x="3883362" y="3841389"/>
              <a:ext cx="1072050" cy="25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33"/>
              <a:r>
                <a:rPr lang="en-US" sz="7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Tungroeng</a:t>
              </a:r>
              <a:endParaRPr lang="en-US" sz="7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02" name="แผนผังลำดับงาน: ตัวเชื่อมต่อ 101"/>
            <p:cNvSpPr/>
            <p:nvPr/>
          </p:nvSpPr>
          <p:spPr>
            <a:xfrm>
              <a:off x="4771476" y="3810000"/>
              <a:ext cx="137160" cy="1371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th-TH" sz="700">
                <a:solidFill>
                  <a:prstClr val="white"/>
                </a:solidFill>
              </a:endParaRPr>
            </a:p>
          </p:txBody>
        </p:sp>
        <p:sp>
          <p:nvSpPr>
            <p:cNvPr id="103" name="สี่เหลี่ยมผืนผ้า 102"/>
            <p:cNvSpPr/>
            <p:nvPr/>
          </p:nvSpPr>
          <p:spPr>
            <a:xfrm>
              <a:off x="4816884" y="3733800"/>
              <a:ext cx="893034" cy="25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33"/>
              <a:r>
                <a:rPr lang="en-US" sz="7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Tungrao</a:t>
              </a:r>
              <a:endParaRPr lang="en-US" sz="7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04" name="แผนผังลำดับงาน: ตัวเชื่อมต่อ 103"/>
            <p:cNvSpPr/>
            <p:nvPr/>
          </p:nvSpPr>
          <p:spPr>
            <a:xfrm>
              <a:off x="4808220" y="3640775"/>
              <a:ext cx="137160" cy="1371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th-TH" sz="700">
                <a:solidFill>
                  <a:prstClr val="white"/>
                </a:solidFill>
              </a:endParaRPr>
            </a:p>
          </p:txBody>
        </p:sp>
        <p:sp>
          <p:nvSpPr>
            <p:cNvPr id="105" name="สี่เหลี่ยมผืนผ้า 104"/>
            <p:cNvSpPr/>
            <p:nvPr/>
          </p:nvSpPr>
          <p:spPr>
            <a:xfrm>
              <a:off x="4215888" y="3566267"/>
              <a:ext cx="834215" cy="25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33"/>
              <a:r>
                <a:rPr lang="en-US" sz="7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Pangda</a:t>
              </a:r>
              <a:endParaRPr lang="en-US" sz="7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06" name="แผนผังลำดับงาน: ตัวเชื่อมต่อ 105"/>
            <p:cNvSpPr/>
            <p:nvPr/>
          </p:nvSpPr>
          <p:spPr>
            <a:xfrm>
              <a:off x="4739640" y="2956659"/>
              <a:ext cx="137160" cy="1371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th-TH" sz="700">
                <a:solidFill>
                  <a:prstClr val="white"/>
                </a:solidFill>
              </a:endParaRPr>
            </a:p>
          </p:txBody>
        </p:sp>
        <p:sp>
          <p:nvSpPr>
            <p:cNvPr id="107" name="แผนผังลำดับงาน: ตัวเชื่อมต่อ 106"/>
            <p:cNvSpPr/>
            <p:nvPr/>
          </p:nvSpPr>
          <p:spPr>
            <a:xfrm>
              <a:off x="4876800" y="3083625"/>
              <a:ext cx="137160" cy="1371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th-TH" sz="700">
                <a:solidFill>
                  <a:prstClr val="white"/>
                </a:solidFill>
              </a:endParaRPr>
            </a:p>
          </p:txBody>
        </p:sp>
        <p:sp>
          <p:nvSpPr>
            <p:cNvPr id="108" name="แผนผังลำดับงาน: ตัวเชื่อมต่อ 107"/>
            <p:cNvSpPr/>
            <p:nvPr/>
          </p:nvSpPr>
          <p:spPr>
            <a:xfrm>
              <a:off x="4921517" y="3248099"/>
              <a:ext cx="137160" cy="1371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th-TH" sz="700">
                <a:solidFill>
                  <a:prstClr val="white"/>
                </a:solidFill>
              </a:endParaRPr>
            </a:p>
          </p:txBody>
        </p:sp>
        <p:sp>
          <p:nvSpPr>
            <p:cNvPr id="109" name="แผนผังลำดับงาน: ตัวเชื่อมต่อ 108"/>
            <p:cNvSpPr/>
            <p:nvPr/>
          </p:nvSpPr>
          <p:spPr>
            <a:xfrm>
              <a:off x="5010186" y="3380509"/>
              <a:ext cx="137160" cy="1371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th-TH" sz="700">
                <a:solidFill>
                  <a:prstClr val="white"/>
                </a:solidFill>
              </a:endParaRPr>
            </a:p>
          </p:txBody>
        </p:sp>
        <p:sp>
          <p:nvSpPr>
            <p:cNvPr id="110" name="แผนผังลำดับงาน: ตัวเชื่อมต่อ 109"/>
            <p:cNvSpPr/>
            <p:nvPr/>
          </p:nvSpPr>
          <p:spPr>
            <a:xfrm>
              <a:off x="4945380" y="3505200"/>
              <a:ext cx="137160" cy="13716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th-TH" sz="700">
                <a:solidFill>
                  <a:prstClr val="white"/>
                </a:solidFill>
              </a:endParaRPr>
            </a:p>
          </p:txBody>
        </p:sp>
        <p:sp>
          <p:nvSpPr>
            <p:cNvPr id="111" name="สี่เหลี่ยมผืนผ้า 110"/>
            <p:cNvSpPr/>
            <p:nvPr/>
          </p:nvSpPr>
          <p:spPr>
            <a:xfrm>
              <a:off x="4140630" y="3403684"/>
              <a:ext cx="1020902" cy="25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33"/>
              <a:r>
                <a:rPr lang="en-US" sz="7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Maesamai</a:t>
              </a:r>
              <a:endParaRPr lang="en-US" sz="7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12" name="สี่เหลี่ยมผืนผ้า 111"/>
            <p:cNvSpPr/>
            <p:nvPr/>
          </p:nvSpPr>
          <p:spPr>
            <a:xfrm>
              <a:off x="5066169" y="3302042"/>
              <a:ext cx="900706" cy="25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33"/>
              <a:r>
                <a:rPr lang="en-US" sz="7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Nonghoi</a:t>
              </a:r>
              <a:endParaRPr lang="en-US" sz="7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13" name="สี่เหลี่ยมผืนผ้า 112"/>
            <p:cNvSpPr/>
            <p:nvPr/>
          </p:nvSpPr>
          <p:spPr>
            <a:xfrm>
              <a:off x="4208436" y="3175084"/>
              <a:ext cx="946739" cy="25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33"/>
              <a:r>
                <a:rPr lang="en-US" sz="7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Maephae</a:t>
              </a:r>
              <a:endParaRPr lang="en-US" sz="7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14" name="สี่เหลี่ยมผืนผ้า 113"/>
            <p:cNvSpPr/>
            <p:nvPr/>
          </p:nvSpPr>
          <p:spPr>
            <a:xfrm>
              <a:off x="4924298" y="3019300"/>
              <a:ext cx="816313" cy="25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33"/>
              <a:r>
                <a:rPr lang="en-US" sz="7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Maelod</a:t>
              </a:r>
              <a:endParaRPr lang="en-US" sz="7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15" name="สี่เหลี่ยมผืนผ้า 114"/>
            <p:cNvSpPr/>
            <p:nvPr/>
          </p:nvSpPr>
          <p:spPr>
            <a:xfrm>
              <a:off x="4114799" y="2895601"/>
              <a:ext cx="875132" cy="25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33"/>
              <a:r>
                <a:rPr lang="en-US" sz="7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Monngo</a:t>
              </a:r>
              <a:endParaRPr lang="en-US" sz="7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16" name="สี่เหลี่ยมผืนผ้า 115"/>
            <p:cNvSpPr/>
            <p:nvPr/>
          </p:nvSpPr>
          <p:spPr>
            <a:xfrm>
              <a:off x="7038494" y="2670363"/>
              <a:ext cx="831657" cy="25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33"/>
              <a:r>
                <a:rPr lang="en-US" sz="7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Pangka</a:t>
              </a:r>
              <a:endParaRPr lang="en-US" sz="7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17" name="สี่เหลี่ยมผืนผ้า 116"/>
            <p:cNvSpPr/>
            <p:nvPr/>
          </p:nvSpPr>
          <p:spPr>
            <a:xfrm>
              <a:off x="6760855" y="1788226"/>
              <a:ext cx="895591" cy="2581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33"/>
              <a:r>
                <a:rPr lang="en-US" sz="7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Phatang</a:t>
              </a:r>
              <a:endParaRPr lang="en-US" sz="7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18" name="แผนผังลำดับงาน: ตัวเชื่อมต่อ 117"/>
            <p:cNvSpPr/>
            <p:nvPr/>
          </p:nvSpPr>
          <p:spPr>
            <a:xfrm>
              <a:off x="4279075" y="3798125"/>
              <a:ext cx="137160" cy="1371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th-TH" sz="700">
                <a:solidFill>
                  <a:prstClr val="white"/>
                </a:solidFill>
              </a:endParaRPr>
            </a:p>
          </p:txBody>
        </p:sp>
        <p:sp>
          <p:nvSpPr>
            <p:cNvPr id="119" name="แผนผังลำดับงาน: ตัวเชื่อมต่อ 118"/>
            <p:cNvSpPr/>
            <p:nvPr/>
          </p:nvSpPr>
          <p:spPr>
            <a:xfrm>
              <a:off x="4437485" y="3785493"/>
              <a:ext cx="137160" cy="13716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th-TH" sz="700">
                <a:solidFill>
                  <a:prstClr val="white"/>
                </a:solidFill>
              </a:endParaRPr>
            </a:p>
          </p:txBody>
        </p:sp>
        <p:sp>
          <p:nvSpPr>
            <p:cNvPr id="120" name="สี่เหลี่ยมผืนผ้า 119"/>
            <p:cNvSpPr/>
            <p:nvPr/>
          </p:nvSpPr>
          <p:spPr>
            <a:xfrm>
              <a:off x="2805881" y="3699013"/>
              <a:ext cx="1588427" cy="3970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95165">
                <a:buSzPct val="120000"/>
                <a:defRPr/>
              </a:pPr>
              <a:r>
                <a:rPr lang="en-US" sz="7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Packing house In CM</a:t>
              </a:r>
              <a:endParaRPr lang="th-TH" sz="7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23" name="Rectangle 3"/>
          <p:cNvSpPr>
            <a:spLocks noChangeArrowheads="1"/>
          </p:cNvSpPr>
          <p:nvPr/>
        </p:nvSpPr>
        <p:spPr bwMode="auto">
          <a:xfrm>
            <a:off x="381000" y="1882425"/>
            <a:ext cx="4800600" cy="15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6" tIns="34289" rIns="68576" bIns="34289">
            <a:spAutoFit/>
          </a:bodyPr>
          <a:lstStyle/>
          <a:p>
            <a:pPr defTabSz="685749">
              <a:spcBef>
                <a:spcPct val="20000"/>
              </a:spcBef>
              <a:spcAft>
                <a:spcPct val="20000"/>
              </a:spcAft>
            </a:pPr>
            <a:r>
              <a:rPr lang="en-US" sz="2000" i="1" dirty="0">
                <a:solidFill>
                  <a:srgbClr val="FF0000"/>
                </a:solidFill>
                <a:latin typeface="+mj-lt"/>
                <a:ea typeface="Tahoma" pitchFamily="34" charset="0"/>
                <a:cs typeface="Tahoma" pitchFamily="34" charset="0"/>
              </a:rPr>
              <a:t>Total of 47</a:t>
            </a:r>
            <a:r>
              <a:rPr lang="th-TH" sz="2000" i="1" dirty="0">
                <a:solidFill>
                  <a:srgbClr val="FF0000"/>
                </a:solidFill>
                <a:latin typeface="+mj-lt"/>
                <a:ea typeface="Tahoma" pitchFamily="34" charset="0"/>
                <a:cs typeface="Tahoma" pitchFamily="34" charset="0"/>
              </a:rPr>
              <a:t> </a:t>
            </a:r>
            <a:r>
              <a:rPr lang="en-US" sz="2000" i="1" dirty="0">
                <a:solidFill>
                  <a:srgbClr val="FF0000"/>
                </a:solidFill>
                <a:latin typeface="+mj-lt"/>
                <a:ea typeface="Tahoma" pitchFamily="34" charset="0"/>
                <a:cs typeface="Tahoma" pitchFamily="34" charset="0"/>
              </a:rPr>
              <a:t>packing house  are certified;      </a:t>
            </a:r>
          </a:p>
          <a:p>
            <a:pPr marL="285750" indent="-285750" defTabSz="685749"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+mj-lt"/>
                <a:ea typeface="Tahoma" pitchFamily="34" charset="0"/>
                <a:cs typeface="Tahoma" pitchFamily="34" charset="0"/>
              </a:rPr>
              <a:t>11  stations are certified GMP/HACCP</a:t>
            </a:r>
          </a:p>
          <a:p>
            <a:pPr marL="285750" indent="-285750" defTabSz="685749"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+mj-lt"/>
                <a:ea typeface="Tahoma" pitchFamily="34" charset="0"/>
                <a:cs typeface="Tahoma" pitchFamily="34" charset="0"/>
                <a:sym typeface="Wingdings 2" pitchFamily="18" charset="2"/>
              </a:rPr>
              <a:t>36 stations  are certified GMP by Ministry of Health</a:t>
            </a:r>
            <a:endParaRPr lang="th-TH" sz="2000" dirty="0">
              <a:solidFill>
                <a:prstClr val="black"/>
              </a:solidFill>
              <a:latin typeface="+mj-lt"/>
              <a:ea typeface="Tahoma" pitchFamily="34" charset="0"/>
              <a:cs typeface="Tahoma" pitchFamily="34" charset="0"/>
              <a:sym typeface="Wingdings 2" pitchFamily="18" charset="2"/>
            </a:endParaRPr>
          </a:p>
        </p:txBody>
      </p:sp>
      <p:pic>
        <p:nvPicPr>
          <p:cNvPr id="12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167" b="73125" l="0" r="100000">
                        <a14:foregroundMark x1="1094" y1="63125" x2="99844" y2="56875"/>
                        <a14:foregroundMark x1="1250" y1="68542" x2="99844" y2="65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74" r="11238" b="34139"/>
          <a:stretch/>
        </p:blipFill>
        <p:spPr bwMode="auto">
          <a:xfrm>
            <a:off x="26582" y="3190039"/>
            <a:ext cx="4901609" cy="2082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90625" l="15813" r="77160">
                        <a14:foregroundMark x1="45168" y1="13281" x2="41874" y2="50130"/>
                        <a14:foregroundMark x1="48682" y1="33984" x2="43119" y2="21224"/>
                        <a14:foregroundMark x1="44070" y1="25260" x2="52635" y2="25781"/>
                        <a14:foregroundMark x1="48755" y1="20182" x2="52416" y2="24870"/>
                        <a14:foregroundMark x1="41069" y1="27474" x2="42020" y2="29036"/>
                        <a14:foregroundMark x1="44583" y1="35677" x2="44070" y2="39583"/>
                        <a14:foregroundMark x1="46706" y1="36979" x2="49122" y2="42318"/>
                        <a14:foregroundMark x1="49048" y1="38021" x2="50000" y2="41276"/>
                        <a14:foregroundMark x1="56881" y1="35026" x2="61493" y2="50260"/>
                        <a14:foregroundMark x1="58712" y1="37760" x2="61420" y2="40234"/>
                        <a14:foregroundMark x1="56881" y1="35026" x2="62445" y2="39974"/>
                        <a14:foregroundMark x1="63177" y1="45313" x2="65886" y2="50521"/>
                        <a14:foregroundMark x1="62006" y1="43229" x2="62006" y2="43229"/>
                        <a14:foregroundMark x1="74085" y1="51823" x2="76281" y2="61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49" r="23327" b="11305"/>
          <a:stretch/>
        </p:blipFill>
        <p:spPr bwMode="auto">
          <a:xfrm>
            <a:off x="1371600" y="5390239"/>
            <a:ext cx="2529766" cy="1381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7" name="Picture 2" descr="0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89642" y="5784436"/>
            <a:ext cx="1498487" cy="100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" name="Picture 3" descr="K:\นายรอสซี่\รูปปี 55\รูปงาน\DSC_1056 copy.jpg"/>
          <p:cNvPicPr>
            <a:picLocks noChangeAspect="1" noChangeArrowheads="1"/>
          </p:cNvPicPr>
          <p:nvPr/>
        </p:nvPicPr>
        <p:blipFill>
          <a:blip r:embed="rId9" cstate="print"/>
          <a:srcRect b="12602"/>
          <a:stretch>
            <a:fillRect/>
          </a:stretch>
        </p:blipFill>
        <p:spPr bwMode="auto">
          <a:xfrm>
            <a:off x="5634620" y="5783562"/>
            <a:ext cx="1829448" cy="1074438"/>
          </a:xfrm>
          <a:prstGeom prst="rect">
            <a:avLst/>
          </a:prstGeom>
          <a:noFill/>
        </p:spPr>
      </p:pic>
      <p:pic>
        <p:nvPicPr>
          <p:cNvPr id="129" name="Picture 2" descr="K:\นายรอสซี่\รูปปี 55\รูปงาน\IMG_5150 copy.jpg"/>
          <p:cNvPicPr>
            <a:picLocks noChangeAspect="1" noChangeArrowheads="1"/>
          </p:cNvPicPr>
          <p:nvPr/>
        </p:nvPicPr>
        <p:blipFill>
          <a:blip r:embed="rId10" cstate="print"/>
          <a:srcRect t="28899" b="3821"/>
          <a:stretch>
            <a:fillRect/>
          </a:stretch>
        </p:blipFill>
        <p:spPr bwMode="auto">
          <a:xfrm>
            <a:off x="7560232" y="5750687"/>
            <a:ext cx="1431368" cy="1140188"/>
          </a:xfrm>
          <a:prstGeom prst="rect">
            <a:avLst/>
          </a:prstGeom>
          <a:noFill/>
        </p:spPr>
      </p:pic>
      <p:sp>
        <p:nvSpPr>
          <p:cNvPr id="130" name="Rectangle 129"/>
          <p:cNvSpPr/>
          <p:nvPr/>
        </p:nvSpPr>
        <p:spPr>
          <a:xfrm>
            <a:off x="1253885" y="177224"/>
            <a:ext cx="77377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ahoma" pitchFamily="34" charset="0"/>
              </a:rPr>
              <a:t>Postharvest Development</a:t>
            </a:r>
            <a:endParaRPr lang="th-TH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1105209"/>
            <a:ext cx="8991600" cy="1256991"/>
          </a:xfrm>
          <a:prstGeom prst="rect">
            <a:avLst/>
          </a:prstGeom>
          <a:noFill/>
        </p:spPr>
        <p:txBody>
          <a:bodyPr vert="horz" lIns="91434" tIns="45717" rIns="91434" bIns="45717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i="1" dirty="0">
                <a:solidFill>
                  <a:srgbClr val="FF0000"/>
                </a:solidFill>
              </a:rPr>
              <a:t>To meet the Food Safety Standard </a:t>
            </a:r>
            <a:r>
              <a:rPr lang="en-US" sz="2000" dirty="0">
                <a:solidFill>
                  <a:prstClr val="black"/>
                </a:solidFill>
              </a:rPr>
              <a:t>, the packing house both in Chiang Mai and Bangkok as well as at farm level have been developed.</a:t>
            </a:r>
          </a:p>
          <a:p>
            <a:pPr algn="l"/>
            <a:br>
              <a:rPr lang="en-US" sz="2000" dirty="0">
                <a:solidFill>
                  <a:prstClr val="black"/>
                </a:solidFill>
              </a:rPr>
            </a:br>
            <a:endParaRPr lang="th-TH" sz="2000" dirty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81000" y="2362200"/>
            <a:ext cx="293281" cy="2595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1" name="Oval 130"/>
          <p:cNvSpPr/>
          <p:nvPr/>
        </p:nvSpPr>
        <p:spPr>
          <a:xfrm>
            <a:off x="381000" y="2788422"/>
            <a:ext cx="293281" cy="2595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8492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19200"/>
            <a:ext cx="4038600" cy="762000"/>
          </a:xfrm>
        </p:spPr>
        <p:txBody>
          <a:bodyPr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b="1" i="1" dirty="0">
                <a:solidFill>
                  <a:srgbClr val="FF0000"/>
                </a:solidFill>
              </a:rPr>
              <a:t>Pre-cooling system </a:t>
            </a:r>
            <a:br>
              <a:rPr lang="en-US" sz="2000" b="1" i="1" dirty="0">
                <a:solidFill>
                  <a:srgbClr val="FF0000"/>
                </a:solidFill>
              </a:rPr>
            </a:br>
            <a:r>
              <a:rPr lang="en-US" sz="2000" dirty="0"/>
              <a:t>maintain highland product quality, prolong product shelf live and reduce loss,</a:t>
            </a:r>
            <a:endParaRPr lang="th-TH" sz="2000" dirty="0"/>
          </a:p>
        </p:txBody>
      </p:sp>
      <p:pic>
        <p:nvPicPr>
          <p:cNvPr id="6" name="Picture 2" descr="รูปภาพ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675" y="2286000"/>
            <a:ext cx="3286125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opy of DSC094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572000"/>
            <a:ext cx="3271838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black">
          <a:xfrm>
            <a:off x="-228600" y="3776674"/>
            <a:ext cx="3786188" cy="4985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CC0000"/>
            </a:outerShdw>
          </a:effectLst>
        </p:spPr>
        <p:txBody>
          <a:bodyPr lIns="0" tIns="0" rIns="0" bIns="0">
            <a:spAutoFit/>
          </a:bodyPr>
          <a:lstStyle/>
          <a:p>
            <a:pPr algn="r">
              <a:lnSpc>
                <a:spcPct val="90000"/>
              </a:lnSpc>
              <a:defRPr/>
            </a:pPr>
            <a:endParaRPr lang="en-US" sz="1800" b="1" dirty="0">
              <a:solidFill>
                <a:prstClr val="white"/>
              </a:solidFill>
              <a:latin typeface="+mj-lt"/>
              <a:cs typeface="FreesiaUPC" pitchFamily="34" charset="-34"/>
            </a:endParaRPr>
          </a:p>
          <a:p>
            <a:pPr algn="r">
              <a:lnSpc>
                <a:spcPct val="90000"/>
              </a:lnSpc>
              <a:defRPr/>
            </a:pPr>
            <a:r>
              <a:rPr lang="en-US" sz="1800" b="1" dirty="0">
                <a:solidFill>
                  <a:prstClr val="white"/>
                </a:solidFill>
                <a:latin typeface="+mj-lt"/>
                <a:cs typeface="FreesiaUPC" pitchFamily="34" charset="-34"/>
              </a:rPr>
              <a:t>Hydro Vacuum Cooling</a:t>
            </a:r>
            <a:endParaRPr lang="th-TH" sz="1800" b="1" dirty="0">
              <a:solidFill>
                <a:prstClr val="white"/>
              </a:solidFill>
              <a:latin typeface="+mj-lt"/>
              <a:cs typeface="FreesiaUPC" pitchFamily="34" charset="-34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black">
          <a:xfrm>
            <a:off x="1495425" y="6205550"/>
            <a:ext cx="1612941" cy="2492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CC0000"/>
            </a:outerShdw>
          </a:effectLst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  <a:defRPr/>
            </a:pPr>
            <a:r>
              <a:rPr lang="en-US" sz="1800" b="1" dirty="0">
                <a:solidFill>
                  <a:prstClr val="white"/>
                </a:solidFill>
                <a:latin typeface="+mj-lt"/>
                <a:cs typeface="FreesiaUPC" pitchFamily="34" charset="-34"/>
              </a:rPr>
              <a:t>Force Air Cooling</a:t>
            </a:r>
            <a:endParaRPr lang="th-TH" sz="1800" b="1" dirty="0">
              <a:solidFill>
                <a:prstClr val="white"/>
              </a:solidFill>
              <a:latin typeface="+mj-lt"/>
              <a:cs typeface="FreesiaUPC" pitchFamily="34" charset="-34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14400" y="228600"/>
            <a:ext cx="8229600" cy="762000"/>
          </a:xfrm>
          <a:prstGeom prst="rect">
            <a:avLst/>
          </a:prstGeom>
        </p:spPr>
        <p:txBody>
          <a:bodyPr vert="horz" lIns="91434" tIns="45717" rIns="91434" bIns="4571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 Management System – food safety and environmental-friendly production</a:t>
            </a:r>
            <a:b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h-TH" sz="2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5" descr="DSC0438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5488988"/>
            <a:ext cx="1417674" cy="10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1" descr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5488988"/>
            <a:ext cx="2819400" cy="10613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648200" y="4722523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i="1" dirty="0">
                <a:solidFill>
                  <a:srgbClr val="FF0000"/>
                </a:solidFill>
              </a:rPr>
              <a:t>Traceability system</a:t>
            </a:r>
            <a:endParaRPr lang="th-TH" sz="2400" i="1" dirty="0">
              <a:solidFill>
                <a:srgbClr val="FF0000"/>
              </a:solidFill>
            </a:endParaRPr>
          </a:p>
        </p:txBody>
      </p:sp>
      <p:pic>
        <p:nvPicPr>
          <p:cNvPr id="19" name="Picture 1" descr="D:\Downloads\1498463836514.jpg"/>
          <p:cNvPicPr>
            <a:picLocks noChangeAspect="1" noChangeArrowheads="1"/>
          </p:cNvPicPr>
          <p:nvPr/>
        </p:nvPicPr>
        <p:blipFill>
          <a:blip r:embed="rId6">
            <a:lum bright="10000"/>
          </a:blip>
          <a:srcRect/>
          <a:stretch>
            <a:fillRect/>
          </a:stretch>
        </p:blipFill>
        <p:spPr bwMode="auto">
          <a:xfrm>
            <a:off x="5038725" y="1604665"/>
            <a:ext cx="28003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4587063" y="114300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i="1" dirty="0">
                <a:solidFill>
                  <a:srgbClr val="FF0000"/>
                </a:solidFill>
              </a:rPr>
              <a:t>Postharvest training</a:t>
            </a:r>
            <a:endParaRPr lang="th-TH" sz="2400" i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48200" y="3768157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i="1" dirty="0">
                <a:solidFill>
                  <a:srgbClr val="FF0000"/>
                </a:solidFill>
              </a:rPr>
              <a:t>Research and development of Postharvest</a:t>
            </a:r>
            <a:endParaRPr lang="th-TH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12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320000" y="5395860"/>
            <a:ext cx="4752000" cy="144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1264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Rectangle 20"/>
          <p:cNvSpPr/>
          <p:nvPr/>
        </p:nvSpPr>
        <p:spPr>
          <a:xfrm>
            <a:off x="4343400" y="1002274"/>
            <a:ext cx="4728600" cy="4317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8" t="42687" r="25845" b="26097"/>
          <a:stretch/>
        </p:blipFill>
        <p:spPr bwMode="auto">
          <a:xfrm>
            <a:off x="4874593" y="2667000"/>
            <a:ext cx="3493420" cy="170371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3"/>
          <p:cNvSpPr/>
          <p:nvPr/>
        </p:nvSpPr>
        <p:spPr>
          <a:xfrm>
            <a:off x="2094667" y="152400"/>
            <a:ext cx="5972520" cy="584769"/>
          </a:xfrm>
          <a:prstGeom prst="rect">
            <a:avLst/>
          </a:prstGeom>
        </p:spPr>
        <p:txBody>
          <a:bodyPr wrap="none" lIns="91434" tIns="45717" rIns="91434" bIns="45717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Value added of processed product</a:t>
            </a:r>
            <a:endParaRPr lang="th-TH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5432" y="1411198"/>
            <a:ext cx="3865568" cy="1015657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th-TH" sz="2000" dirty="0">
                <a:latin typeface="+mj-lt"/>
                <a:ea typeface="Tahoma" pitchFamily="34" charset="0"/>
                <a:cs typeface="Tahoma" pitchFamily="34" charset="0"/>
              </a:rPr>
              <a:t>    </a:t>
            </a:r>
            <a:r>
              <a:rPr lang="en-US" sz="2000" dirty="0">
                <a:latin typeface="+mj-lt"/>
                <a:ea typeface="Tahoma" pitchFamily="34" charset="0"/>
                <a:cs typeface="Tahoma" pitchFamily="34" charset="0"/>
              </a:rPr>
              <a:t>In 1972 His Majesty the King suggested to have Food Processing Plant at Chiang Mai university. </a:t>
            </a:r>
            <a:endParaRPr lang="th-TH" sz="20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5" name="Group 3"/>
          <p:cNvGrpSpPr/>
          <p:nvPr/>
        </p:nvGrpSpPr>
        <p:grpSpPr>
          <a:xfrm>
            <a:off x="489527" y="4414480"/>
            <a:ext cx="2874968" cy="2209800"/>
            <a:chOff x="2925524" y="1738807"/>
            <a:chExt cx="3292952" cy="28387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6" name="Isosceles Triangle 7"/>
            <p:cNvSpPr/>
            <p:nvPr/>
          </p:nvSpPr>
          <p:spPr>
            <a:xfrm>
              <a:off x="3753374" y="1738807"/>
              <a:ext cx="1637253" cy="1411423"/>
            </a:xfrm>
            <a:custGeom>
              <a:avLst/>
              <a:gdLst/>
              <a:ahLst/>
              <a:cxnLst/>
              <a:rect l="l" t="t" r="r" b="b"/>
              <a:pathLst>
                <a:path w="1637253" h="1411425">
                  <a:moveTo>
                    <a:pt x="818626" y="0"/>
                  </a:moveTo>
                  <a:lnTo>
                    <a:pt x="1637253" y="1411425"/>
                  </a:lnTo>
                  <a:lnTo>
                    <a:pt x="0" y="1411425"/>
                  </a:lnTo>
                  <a:close/>
                </a:path>
              </a:pathLst>
            </a:custGeom>
            <a:solidFill>
              <a:srgbClr val="F8B2A3"/>
            </a:solidFill>
            <a:ln w="25400" cap="flat" cmpd="sng" algn="ctr">
              <a:noFill/>
              <a:prstDash val="soli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lvl="0" algn="ctr">
                <a:defRPr/>
              </a:pPr>
              <a:endParaRPr lang="en-US" altLang="ko-KR" sz="1800" b="1" i="1" kern="0" dirty="0">
                <a:latin typeface="+mj-lt"/>
                <a:ea typeface="Tahoma" pitchFamily="34" charset="0"/>
                <a:cs typeface="Tahoma" pitchFamily="34" charset="0"/>
              </a:endParaRPr>
            </a:p>
            <a:p>
              <a:pPr lvl="0" algn="ctr">
                <a:defRPr/>
              </a:pPr>
              <a:endParaRPr lang="en-US" altLang="ko-KR" sz="1800" b="1" i="1" kern="0" dirty="0">
                <a:latin typeface="+mj-lt"/>
                <a:ea typeface="Tahoma" pitchFamily="34" charset="0"/>
                <a:cs typeface="Tahoma" pitchFamily="34" charset="0"/>
              </a:endParaRPr>
            </a:p>
            <a:p>
              <a:pPr lvl="0" algn="ctr">
                <a:defRPr/>
              </a:pPr>
              <a:r>
                <a:rPr lang="en-US" altLang="ko-KR" sz="1800" b="1" i="1" kern="0" dirty="0">
                  <a:latin typeface="+mj-lt"/>
                  <a:ea typeface="Tahoma" pitchFamily="34" charset="0"/>
                  <a:cs typeface="Tahoma" pitchFamily="34" charset="0"/>
                </a:rPr>
                <a:t>Reduce</a:t>
              </a:r>
            </a:p>
            <a:p>
              <a:pPr lvl="0" algn="ctr">
                <a:defRPr/>
              </a:pPr>
              <a:r>
                <a:rPr lang="en-US" altLang="ko-KR" sz="1800" b="1" i="1" kern="0" dirty="0">
                  <a:latin typeface="+mj-lt"/>
                  <a:ea typeface="Tahoma" pitchFamily="34" charset="0"/>
                  <a:cs typeface="Tahoma" pitchFamily="34" charset="0"/>
                </a:rPr>
                <a:t> loss</a:t>
              </a:r>
              <a:endParaRPr lang="ko-KR" altLang="en-US" sz="1800" b="1" i="1" kern="0" dirty="0">
                <a:latin typeface="+mj-lt"/>
                <a:ea typeface="Arial Unicode MS"/>
                <a:cs typeface="Tahoma" pitchFamily="34" charset="0"/>
              </a:endParaRPr>
            </a:p>
          </p:txBody>
        </p:sp>
        <p:sp>
          <p:nvSpPr>
            <p:cNvPr id="7" name="Isosceles Triangle 1"/>
            <p:cNvSpPr/>
            <p:nvPr/>
          </p:nvSpPr>
          <p:spPr>
            <a:xfrm>
              <a:off x="4604253" y="3206774"/>
              <a:ext cx="1614223" cy="1370785"/>
            </a:xfrm>
            <a:custGeom>
              <a:avLst/>
              <a:gdLst/>
              <a:ahLst/>
              <a:cxnLst/>
              <a:rect l="l" t="t" r="r" b="b"/>
              <a:pathLst>
                <a:path w="1614223" h="1370785">
                  <a:moveTo>
                    <a:pt x="0" y="0"/>
                  </a:moveTo>
                  <a:lnTo>
                    <a:pt x="819168" y="0"/>
                  </a:lnTo>
                  <a:lnTo>
                    <a:pt x="1614223" y="1370785"/>
                  </a:lnTo>
                  <a:lnTo>
                    <a:pt x="0" y="1370785"/>
                  </a:lnTo>
                  <a:close/>
                </a:path>
              </a:pathLst>
            </a:custGeom>
            <a:solidFill>
              <a:srgbClr val="98DFBB"/>
            </a:solidFill>
            <a:ln w="25400" cap="flat" cmpd="sng" algn="ctr">
              <a:noFill/>
              <a:prstDash val="soli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lvl="0">
                <a:defRPr/>
              </a:pPr>
              <a:endParaRPr lang="ko-KR" altLang="en-US" sz="1800" b="1" i="1" kern="0" dirty="0">
                <a:latin typeface="+mj-lt"/>
                <a:ea typeface="Arial Unicode MS"/>
                <a:cs typeface="Tahoma" pitchFamily="34" charset="0"/>
              </a:endParaRPr>
            </a:p>
          </p:txBody>
        </p:sp>
        <p:sp>
          <p:nvSpPr>
            <p:cNvPr id="8" name="Isosceles Triangle 6"/>
            <p:cNvSpPr/>
            <p:nvPr/>
          </p:nvSpPr>
          <p:spPr>
            <a:xfrm>
              <a:off x="2925524" y="3206774"/>
              <a:ext cx="1598321" cy="1370785"/>
            </a:xfrm>
            <a:custGeom>
              <a:avLst/>
              <a:gdLst/>
              <a:ahLst/>
              <a:cxnLst/>
              <a:rect l="l" t="t" r="r" b="b"/>
              <a:pathLst>
                <a:path w="1598321" h="1370785">
                  <a:moveTo>
                    <a:pt x="795055" y="0"/>
                  </a:moveTo>
                  <a:lnTo>
                    <a:pt x="1598321" y="0"/>
                  </a:lnTo>
                  <a:lnTo>
                    <a:pt x="1598321" y="1370785"/>
                  </a:lnTo>
                  <a:lnTo>
                    <a:pt x="0" y="1370785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lvl="0" algn="r">
                <a:defRPr/>
              </a:pPr>
              <a:r>
                <a:rPr lang="en-US" altLang="ko-KR" sz="1800" b="1" i="1" kern="0" dirty="0">
                  <a:latin typeface="+mj-lt"/>
                  <a:ea typeface="Tahoma" pitchFamily="34" charset="0"/>
                  <a:cs typeface="Tahoma" pitchFamily="34" charset="0"/>
                </a:rPr>
                <a:t>gain </a:t>
              </a:r>
            </a:p>
            <a:p>
              <a:pPr lvl="0" algn="r">
                <a:defRPr/>
              </a:pPr>
              <a:r>
                <a:rPr lang="en-US" altLang="ko-KR" sz="1800" b="1" i="1" kern="0" dirty="0">
                  <a:latin typeface="+mj-lt"/>
                  <a:ea typeface="Tahoma" pitchFamily="34" charset="0"/>
                  <a:cs typeface="Tahoma" pitchFamily="34" charset="0"/>
                </a:rPr>
                <a:t>value </a:t>
              </a:r>
            </a:p>
            <a:p>
              <a:pPr lvl="0" algn="r">
                <a:defRPr/>
              </a:pPr>
              <a:r>
                <a:rPr lang="en-US" altLang="ko-KR" sz="1800" b="1" i="1" kern="0" dirty="0">
                  <a:latin typeface="+mj-lt"/>
                  <a:ea typeface="Tahoma" pitchFamily="34" charset="0"/>
                  <a:cs typeface="Tahoma" pitchFamily="34" charset="0"/>
                </a:rPr>
                <a:t>for fresh produce </a:t>
              </a:r>
              <a:endParaRPr lang="ko-KR" altLang="en-US" sz="1800" b="1" i="1" kern="0" dirty="0">
                <a:latin typeface="+mj-lt"/>
                <a:ea typeface="Arial Unicode MS"/>
                <a:cs typeface="Tahoma" pitchFamily="34" charset="0"/>
              </a:endParaRPr>
            </a:p>
          </p:txBody>
        </p:sp>
      </p:grpSp>
      <p:sp>
        <p:nvSpPr>
          <p:cNvPr id="9" name="ลูกศรขวา 18"/>
          <p:cNvSpPr/>
          <p:nvPr/>
        </p:nvSpPr>
        <p:spPr>
          <a:xfrm>
            <a:off x="3733800" y="2667000"/>
            <a:ext cx="506694" cy="828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th-TH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29008" y="1017376"/>
            <a:ext cx="1453197" cy="46165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C00000"/>
                </a:solidFill>
                <a:latin typeface="+mj-lt"/>
                <a:ea typeface="Tahoma" pitchFamily="34" charset="0"/>
                <a:cs typeface="Tahoma" pitchFamily="34" charset="0"/>
              </a:rPr>
              <a:t>Past</a:t>
            </a:r>
            <a:endParaRPr lang="th-TH" sz="2400" b="1" i="1" dirty="0">
              <a:solidFill>
                <a:srgbClr val="C00000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34740" y="1017375"/>
            <a:ext cx="1600200" cy="46165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20623F"/>
                </a:solidFill>
                <a:latin typeface="+mj-lt"/>
                <a:ea typeface="Tahoma" pitchFamily="34" charset="0"/>
                <a:cs typeface="Tahoma" pitchFamily="34" charset="0"/>
              </a:rPr>
              <a:t>Present</a:t>
            </a:r>
            <a:endParaRPr lang="th-TH" sz="2400" b="1" i="1" dirty="0">
              <a:solidFill>
                <a:srgbClr val="20623F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07303" y="1524000"/>
            <a:ext cx="4652096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en-US" sz="2400" dirty="0">
                <a:latin typeface="+mj-lt"/>
                <a:ea typeface="Tahoma" pitchFamily="34" charset="0"/>
                <a:cs typeface="Tahoma" pitchFamily="34" charset="0"/>
              </a:rPr>
              <a:t>There are 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Tahoma" pitchFamily="34" charset="0"/>
                <a:cs typeface="Tahoma" pitchFamily="34" charset="0"/>
              </a:rPr>
              <a:t>more than kinds </a:t>
            </a:r>
            <a:r>
              <a:rPr lang="en-US" sz="2400" dirty="0">
                <a:latin typeface="+mj-lt"/>
                <a:ea typeface="Tahoma" pitchFamily="34" charset="0"/>
                <a:cs typeface="Tahoma" pitchFamily="34" charset="0"/>
              </a:rPr>
              <a:t>of processing products produced by Royal Project Factory.</a:t>
            </a:r>
            <a:endParaRPr lang="th-TH" sz="24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07302" y="4414480"/>
            <a:ext cx="4652097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en-US" sz="2400" dirty="0">
                <a:latin typeface="+mj-lt"/>
                <a:ea typeface="Tahoma" pitchFamily="34" charset="0"/>
                <a:cs typeface="Tahoma" pitchFamily="34" charset="0"/>
              </a:rPr>
              <a:t>Royal Project Foundation                   Herbal care</a:t>
            </a:r>
            <a:endParaRPr lang="th-TH" sz="24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" name="Picture 2" descr="D:\Downloads\doikham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535305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Untitled-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790" y="2497414"/>
            <a:ext cx="2706010" cy="184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1934587" y="5715000"/>
            <a:ext cx="11134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i="1" dirty="0"/>
              <a:t>Buoyancy price for farmer</a:t>
            </a:r>
            <a:endParaRPr lang="th-TH" sz="1800" b="1" i="1" dirty="0"/>
          </a:p>
        </p:txBody>
      </p:sp>
      <p:sp>
        <p:nvSpPr>
          <p:cNvPr id="23" name="ลูกศรขวา 18"/>
          <p:cNvSpPr/>
          <p:nvPr/>
        </p:nvSpPr>
        <p:spPr>
          <a:xfrm rot="1234833">
            <a:off x="3351087" y="5248901"/>
            <a:ext cx="506694" cy="828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th-TH"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019800" y="5678269"/>
            <a:ext cx="33528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12644F"/>
                </a:solidFill>
              </a:rPr>
              <a:t>Doi</a:t>
            </a:r>
            <a:r>
              <a:rPr lang="en-US" sz="2400" b="1" i="1" dirty="0">
                <a:solidFill>
                  <a:srgbClr val="12644F"/>
                </a:solidFill>
              </a:rPr>
              <a:t> Kham </a:t>
            </a:r>
          </a:p>
          <a:p>
            <a:r>
              <a:rPr lang="en-US" sz="2400" b="1" i="1" dirty="0">
                <a:solidFill>
                  <a:srgbClr val="12644F"/>
                </a:solidFill>
              </a:rPr>
              <a:t>Food Products Co., Ltd.</a:t>
            </a:r>
            <a:endParaRPr lang="th-TH" sz="2400" b="1" i="1" dirty="0">
              <a:solidFill>
                <a:srgbClr val="1264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734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4" t="7422" r="13436" b="11568"/>
          <a:stretch/>
        </p:blipFill>
        <p:spPr bwMode="auto">
          <a:xfrm>
            <a:off x="3" y="3"/>
            <a:ext cx="1265167" cy="119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762000" y="1"/>
            <a:ext cx="7772400" cy="91440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>
            <a:lvl1pPr algn="ctr" defTabSz="91433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Out line</a:t>
            </a:r>
            <a:endParaRPr lang="th-TH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65" name="Group 3"/>
          <p:cNvGrpSpPr/>
          <p:nvPr/>
        </p:nvGrpSpPr>
        <p:grpSpPr>
          <a:xfrm>
            <a:off x="1075818" y="1600200"/>
            <a:ext cx="7229982" cy="914400"/>
            <a:chOff x="1151472" y="3187501"/>
            <a:chExt cx="7229982" cy="914400"/>
          </a:xfrm>
        </p:grpSpPr>
        <p:sp>
          <p:nvSpPr>
            <p:cNvPr id="66" name="Pentagon 4"/>
            <p:cNvSpPr/>
            <p:nvPr/>
          </p:nvSpPr>
          <p:spPr>
            <a:xfrm>
              <a:off x="1633824" y="3347030"/>
              <a:ext cx="6747630" cy="720000"/>
            </a:xfrm>
            <a:prstGeom prst="homePlate">
              <a:avLst/>
            </a:prstGeom>
            <a:solidFill>
              <a:srgbClr val="F8B2A3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7" name="Pentagon 5"/>
            <p:cNvSpPr/>
            <p:nvPr/>
          </p:nvSpPr>
          <p:spPr>
            <a:xfrm>
              <a:off x="1633824" y="3284701"/>
              <a:ext cx="6574886" cy="720000"/>
            </a:xfrm>
            <a:prstGeom prst="homePlat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8B2A3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8" name="Diamond 6"/>
            <p:cNvSpPr/>
            <p:nvPr/>
          </p:nvSpPr>
          <p:spPr>
            <a:xfrm>
              <a:off x="1151472" y="3187501"/>
              <a:ext cx="914400" cy="914400"/>
            </a:xfrm>
            <a:prstGeom prst="diamond">
              <a:avLst/>
            </a:prstGeom>
            <a:solidFill>
              <a:srgbClr val="F8B2A3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69" name="직사각형 39"/>
          <p:cNvSpPr/>
          <p:nvPr/>
        </p:nvSpPr>
        <p:spPr>
          <a:xfrm>
            <a:off x="1317512" y="1803545"/>
            <a:ext cx="403184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1 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73" name="Group 11"/>
          <p:cNvGrpSpPr/>
          <p:nvPr/>
        </p:nvGrpSpPr>
        <p:grpSpPr>
          <a:xfrm>
            <a:off x="1072812" y="2819400"/>
            <a:ext cx="7232988" cy="914400"/>
            <a:chOff x="1151472" y="3187501"/>
            <a:chExt cx="7232988" cy="914400"/>
          </a:xfrm>
        </p:grpSpPr>
        <p:sp>
          <p:nvSpPr>
            <p:cNvPr id="74" name="Pentagon 12"/>
            <p:cNvSpPr/>
            <p:nvPr/>
          </p:nvSpPr>
          <p:spPr>
            <a:xfrm>
              <a:off x="1633824" y="3347030"/>
              <a:ext cx="6750636" cy="720000"/>
            </a:xfrm>
            <a:prstGeom prst="homePlate">
              <a:avLst/>
            </a:prstGeom>
            <a:solidFill>
              <a:srgbClr val="A4B4EA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75" name="Pentagon 13"/>
            <p:cNvSpPr/>
            <p:nvPr/>
          </p:nvSpPr>
          <p:spPr>
            <a:xfrm>
              <a:off x="1633823" y="3284701"/>
              <a:ext cx="6577815" cy="720000"/>
            </a:xfrm>
            <a:prstGeom prst="homePlat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A4B4EA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76" name="Diamond 14"/>
            <p:cNvSpPr/>
            <p:nvPr/>
          </p:nvSpPr>
          <p:spPr>
            <a:xfrm>
              <a:off x="1151472" y="3187501"/>
              <a:ext cx="914400" cy="914400"/>
            </a:xfrm>
            <a:prstGeom prst="diamond">
              <a:avLst/>
            </a:prstGeom>
            <a:solidFill>
              <a:srgbClr val="A4B4EA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77" name="Group 15"/>
          <p:cNvGrpSpPr/>
          <p:nvPr/>
        </p:nvGrpSpPr>
        <p:grpSpPr>
          <a:xfrm>
            <a:off x="1069806" y="4038600"/>
            <a:ext cx="7236072" cy="914400"/>
            <a:chOff x="1151472" y="3187501"/>
            <a:chExt cx="7236072" cy="914400"/>
          </a:xfrm>
        </p:grpSpPr>
        <p:sp>
          <p:nvSpPr>
            <p:cNvPr id="78" name="Pentagon 16"/>
            <p:cNvSpPr/>
            <p:nvPr/>
          </p:nvSpPr>
          <p:spPr>
            <a:xfrm>
              <a:off x="1633824" y="3347030"/>
              <a:ext cx="6753720" cy="720000"/>
            </a:xfrm>
            <a:prstGeom prst="homePlate">
              <a:avLst/>
            </a:prstGeom>
            <a:solidFill>
              <a:srgbClr val="9AD3E9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79" name="Pentagon 17"/>
            <p:cNvSpPr/>
            <p:nvPr/>
          </p:nvSpPr>
          <p:spPr>
            <a:xfrm>
              <a:off x="1633824" y="3284701"/>
              <a:ext cx="6580820" cy="720000"/>
            </a:xfrm>
            <a:prstGeom prst="homePlat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9AD3E9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80" name="Diamond 18"/>
            <p:cNvSpPr/>
            <p:nvPr/>
          </p:nvSpPr>
          <p:spPr>
            <a:xfrm>
              <a:off x="1151472" y="3187501"/>
              <a:ext cx="914400" cy="914400"/>
            </a:xfrm>
            <a:prstGeom prst="diamond">
              <a:avLst/>
            </a:prstGeom>
            <a:solidFill>
              <a:srgbClr val="9AD3E9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81" name="Group 19"/>
          <p:cNvGrpSpPr/>
          <p:nvPr/>
        </p:nvGrpSpPr>
        <p:grpSpPr>
          <a:xfrm>
            <a:off x="1066800" y="5257800"/>
            <a:ext cx="7181914" cy="914400"/>
            <a:chOff x="1151472" y="3187501"/>
            <a:chExt cx="7181914" cy="914400"/>
          </a:xfrm>
        </p:grpSpPr>
        <p:sp>
          <p:nvSpPr>
            <p:cNvPr id="82" name="Pentagon 20"/>
            <p:cNvSpPr/>
            <p:nvPr/>
          </p:nvSpPr>
          <p:spPr>
            <a:xfrm>
              <a:off x="1633823" y="3347030"/>
              <a:ext cx="6699563" cy="720000"/>
            </a:xfrm>
            <a:prstGeom prst="homePlate">
              <a:avLst/>
            </a:prstGeom>
            <a:solidFill>
              <a:srgbClr val="98DFBB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1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83" name="Pentagon 21"/>
            <p:cNvSpPr/>
            <p:nvPr/>
          </p:nvSpPr>
          <p:spPr>
            <a:xfrm>
              <a:off x="1633823" y="3284701"/>
              <a:ext cx="6528049" cy="720000"/>
            </a:xfrm>
            <a:prstGeom prst="homePlat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98DFBB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1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84" name="Diamond 22"/>
            <p:cNvSpPr/>
            <p:nvPr/>
          </p:nvSpPr>
          <p:spPr>
            <a:xfrm>
              <a:off x="1151472" y="3187501"/>
              <a:ext cx="914400" cy="914400"/>
            </a:xfrm>
            <a:prstGeom prst="diamond">
              <a:avLst/>
            </a:prstGeom>
            <a:solidFill>
              <a:srgbClr val="98DFBB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1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85" name="직사각형 39"/>
          <p:cNvSpPr/>
          <p:nvPr/>
        </p:nvSpPr>
        <p:spPr>
          <a:xfrm>
            <a:off x="1317512" y="3024240"/>
            <a:ext cx="403184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2 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89" name="직사각형 39"/>
          <p:cNvSpPr/>
          <p:nvPr/>
        </p:nvSpPr>
        <p:spPr>
          <a:xfrm>
            <a:off x="1317512" y="4244935"/>
            <a:ext cx="403184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3 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93" name="직사각형 39"/>
          <p:cNvSpPr/>
          <p:nvPr/>
        </p:nvSpPr>
        <p:spPr>
          <a:xfrm>
            <a:off x="1317512" y="5465630"/>
            <a:ext cx="403184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4 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072124" y="1835571"/>
            <a:ext cx="60050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i="1" dirty="0">
                <a:latin typeface="+mj-lt"/>
                <a:ea typeface="Tahoma" pitchFamily="34" charset="0"/>
                <a:cs typeface="Tahoma" pitchFamily="34" charset="0"/>
              </a:rPr>
              <a:t>Royal Project Alternative Development Model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2044596" y="2888159"/>
            <a:ext cx="60326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i="1" dirty="0">
                <a:latin typeface="+mj-lt"/>
                <a:ea typeface="Tahoma" pitchFamily="34" charset="0"/>
                <a:cs typeface="Tahoma" pitchFamily="34" charset="0"/>
              </a:rPr>
              <a:t>Marketing under Royal Project                             Sustainable  Alternative Development Model</a:t>
            </a: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2057400" y="4123427"/>
            <a:ext cx="6629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i="1" dirty="0">
                <a:latin typeface="+mj-lt"/>
                <a:ea typeface="Tahoma" pitchFamily="34" charset="0"/>
                <a:cs typeface="Tahoma" pitchFamily="34" charset="0"/>
              </a:rPr>
              <a:t>Achievement from Marketing under                          Alternative   Development </a:t>
            </a: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2063412" y="5486400"/>
            <a:ext cx="63185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i="1" dirty="0">
                <a:latin typeface="+mj-lt"/>
                <a:ea typeface="Tahoma" pitchFamily="34" charset="0"/>
                <a:cs typeface="Tahoma" pitchFamily="34" charset="0"/>
              </a:rPr>
              <a:t>Way Forward</a:t>
            </a:r>
            <a:endParaRPr lang="th-TH" sz="2200" b="1" i="1" dirty="0">
              <a:latin typeface="+mj-lt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585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1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8750" y="1173166"/>
            <a:ext cx="28892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en-US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FreesiaUPC" pitchFamily="34" charset="-34"/>
              </a:rPr>
              <a:t>Separated transportation</a:t>
            </a:r>
            <a:endParaRPr lang="th-TH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FreesiaUPC" pitchFamily="34" charset="-34"/>
            </a:endParaRPr>
          </a:p>
        </p:txBody>
      </p:sp>
      <p:sp>
        <p:nvSpPr>
          <p:cNvPr id="10" name="Oval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8589" y="1614490"/>
            <a:ext cx="773112" cy="465137"/>
          </a:xfrm>
          <a:prstGeom prst="ellipse">
            <a:avLst/>
          </a:prstGeom>
          <a:solidFill>
            <a:srgbClr val="20623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24" tIns="45713" rIns="91424" bIns="45713" anchor="ctr"/>
          <a:lstStyle/>
          <a:p>
            <a:pPr algn="ctr">
              <a:defRPr/>
            </a:pPr>
            <a:r>
              <a:rPr lang="en-US" sz="1800" b="1" dirty="0">
                <a:solidFill>
                  <a:prstClr val="white"/>
                </a:solidFill>
              </a:rPr>
              <a:t>1</a:t>
            </a:r>
            <a:endParaRPr lang="th-TH" sz="1800" b="1" dirty="0">
              <a:solidFill>
                <a:prstClr val="white"/>
              </a:solidFill>
            </a:endParaRPr>
          </a:p>
        </p:txBody>
      </p:sp>
      <p:sp>
        <p:nvSpPr>
          <p:cNvPr id="11" name="Oval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8589" y="2209800"/>
            <a:ext cx="773112" cy="465138"/>
          </a:xfrm>
          <a:prstGeom prst="ellipse">
            <a:avLst/>
          </a:prstGeom>
          <a:solidFill>
            <a:srgbClr val="20623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24" tIns="45713" rIns="91424" bIns="45713" anchor="ctr"/>
          <a:lstStyle/>
          <a:p>
            <a:pPr algn="ctr">
              <a:defRPr/>
            </a:pPr>
            <a:r>
              <a:rPr lang="en-US" sz="1800" b="1" dirty="0">
                <a:solidFill>
                  <a:prstClr val="white"/>
                </a:solidFill>
              </a:rPr>
              <a:t>2</a:t>
            </a:r>
            <a:endParaRPr lang="th-TH" sz="1800" b="1" dirty="0">
              <a:solidFill>
                <a:prstClr val="white"/>
              </a:solidFill>
            </a:endParaRPr>
          </a:p>
        </p:txBody>
      </p:sp>
      <p:sp>
        <p:nvSpPr>
          <p:cNvPr id="12" name="Oval 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8589" y="2730497"/>
            <a:ext cx="773112" cy="465138"/>
          </a:xfrm>
          <a:prstGeom prst="ellipse">
            <a:avLst/>
          </a:prstGeom>
          <a:solidFill>
            <a:srgbClr val="20623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24" tIns="45713" rIns="91424" bIns="45713" anchor="ctr"/>
          <a:lstStyle/>
          <a:p>
            <a:pPr algn="ctr">
              <a:defRPr/>
            </a:pPr>
            <a:r>
              <a:rPr lang="en-US" sz="1800" b="1" dirty="0">
                <a:solidFill>
                  <a:prstClr val="white"/>
                </a:solidFill>
              </a:rPr>
              <a:t>3</a:t>
            </a:r>
            <a:endParaRPr lang="th-TH" sz="1800" b="1" dirty="0">
              <a:solidFill>
                <a:prstClr val="white"/>
              </a:solidFill>
            </a:endParaRPr>
          </a:p>
        </p:txBody>
      </p:sp>
      <p:sp>
        <p:nvSpPr>
          <p:cNvPr id="13" name="Oval 10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28589" y="3289297"/>
            <a:ext cx="773112" cy="465138"/>
          </a:xfrm>
          <a:prstGeom prst="ellipse">
            <a:avLst/>
          </a:prstGeom>
          <a:solidFill>
            <a:srgbClr val="20623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24" tIns="45713" rIns="91424" bIns="45713" anchor="ctr"/>
          <a:lstStyle/>
          <a:p>
            <a:pPr algn="ctr">
              <a:defRPr/>
            </a:pPr>
            <a:r>
              <a:rPr lang="en-US" sz="1800" dirty="0">
                <a:solidFill>
                  <a:prstClr val="white"/>
                </a:solidFill>
              </a:rPr>
              <a:t>:</a:t>
            </a:r>
            <a:endParaRPr lang="th-TH" sz="1800" dirty="0">
              <a:solidFill>
                <a:prstClr val="white"/>
              </a:solidFill>
            </a:endParaRPr>
          </a:p>
        </p:txBody>
      </p:sp>
      <p:sp>
        <p:nvSpPr>
          <p:cNvPr id="14" name="Oval 1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27005" y="3848097"/>
            <a:ext cx="773113" cy="465138"/>
          </a:xfrm>
          <a:prstGeom prst="ellipse">
            <a:avLst/>
          </a:prstGeom>
          <a:solidFill>
            <a:srgbClr val="20623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24" tIns="45713" rIns="91424" bIns="45713" anchor="ctr"/>
          <a:lstStyle/>
          <a:p>
            <a:pPr algn="ctr">
              <a:defRPr/>
            </a:pPr>
            <a:r>
              <a:rPr lang="en-US" sz="1800" dirty="0">
                <a:solidFill>
                  <a:prstClr val="white"/>
                </a:solidFill>
              </a:rPr>
              <a:t>:</a:t>
            </a:r>
            <a:endParaRPr lang="th-TH" sz="1800" dirty="0">
              <a:solidFill>
                <a:prstClr val="white"/>
              </a:solidFill>
            </a:endParaRPr>
          </a:p>
        </p:txBody>
      </p:sp>
      <p:sp>
        <p:nvSpPr>
          <p:cNvPr id="15" name="Oval 1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27005" y="4979987"/>
            <a:ext cx="773113" cy="466725"/>
          </a:xfrm>
          <a:prstGeom prst="ellipse">
            <a:avLst/>
          </a:prstGeom>
          <a:solidFill>
            <a:srgbClr val="20623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24" tIns="45713" rIns="91424" bIns="45713" anchor="ctr"/>
          <a:lstStyle/>
          <a:p>
            <a:pPr algn="ctr">
              <a:defRPr/>
            </a:pPr>
            <a:r>
              <a:rPr lang="en-US" sz="1800" b="1" dirty="0">
                <a:solidFill>
                  <a:prstClr val="white"/>
                </a:solidFill>
              </a:rPr>
              <a:t>38</a:t>
            </a:r>
            <a:endParaRPr lang="th-TH" sz="1800" b="1" dirty="0">
              <a:solidFill>
                <a:prstClr val="white"/>
              </a:solidFill>
            </a:endParaRPr>
          </a:p>
        </p:txBody>
      </p:sp>
      <p:sp>
        <p:nvSpPr>
          <p:cNvPr id="31770" name="Rectangle 13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41329" y="4364039"/>
            <a:ext cx="144463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en-US" sz="1800" b="1">
                <a:solidFill>
                  <a:prstClr val="black"/>
                </a:solidFill>
                <a:latin typeface="Calibri" panose="020F0502020204030204" pitchFamily="34" charset="0"/>
                <a:cs typeface="FreesiaUPC" pitchFamily="34" charset="-34"/>
              </a:rPr>
              <a:t>.</a:t>
            </a:r>
          </a:p>
          <a:p>
            <a:pPr algn="ctr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en-US" sz="1800" b="1">
                <a:solidFill>
                  <a:prstClr val="black"/>
                </a:solidFill>
                <a:latin typeface="Calibri" panose="020F0502020204030204" pitchFamily="34" charset="0"/>
                <a:cs typeface="FreesiaUPC" pitchFamily="34" charset="-34"/>
              </a:rPr>
              <a:t>.</a:t>
            </a:r>
          </a:p>
          <a:p>
            <a:pPr algn="ctr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en-US" sz="1800" b="1">
                <a:solidFill>
                  <a:prstClr val="black"/>
                </a:solidFill>
                <a:latin typeface="Calibri" panose="020F0502020204030204" pitchFamily="34" charset="0"/>
                <a:cs typeface="FreesiaUPC" pitchFamily="34" charset="-34"/>
              </a:rPr>
              <a:t>.</a:t>
            </a:r>
          </a:p>
        </p:txBody>
      </p:sp>
      <p:sp>
        <p:nvSpPr>
          <p:cNvPr id="31771" name="Rectangl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1438" y="5713873"/>
            <a:ext cx="14287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cs typeface="FreesiaUPC" pitchFamily="34" charset="-34"/>
              </a:rPr>
              <a:t>Royal Project Development Center</a:t>
            </a:r>
            <a:endParaRPr lang="th-TH" sz="1800" b="1" dirty="0">
              <a:solidFill>
                <a:prstClr val="black"/>
              </a:solidFill>
              <a:latin typeface="Calibri" panose="020F0502020204030204" pitchFamily="34" charset="0"/>
              <a:cs typeface="FreesiaUPC" pitchFamily="34" charset="-34"/>
            </a:endParaRPr>
          </a:p>
        </p:txBody>
      </p:sp>
      <p:sp>
        <p:nvSpPr>
          <p:cNvPr id="31772" name="Line 15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122238" y="1428750"/>
            <a:ext cx="2736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3" rIns="91424" bIns="45713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  <a:latin typeface="Arial" panose="020B0604020202020204" pitchFamily="34" charset="0"/>
              <a:cs typeface="Angsana New" pitchFamily="18" charset="-34"/>
            </a:endParaRPr>
          </a:p>
        </p:txBody>
      </p:sp>
      <p:sp>
        <p:nvSpPr>
          <p:cNvPr id="23" name="Rectangle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835952" y="2298280"/>
            <a:ext cx="900100" cy="11953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73397" tIns="73397" rIns="73397" bIns="73397" anchor="ctr"/>
          <a:lstStyle/>
          <a:p>
            <a:pPr algn="ctr" defTabSz="895165">
              <a:buSzPct val="120000"/>
              <a:defRPr/>
            </a:pPr>
            <a:r>
              <a:rPr lang="en-US" sz="1800" b="1" dirty="0">
                <a:solidFill>
                  <a:prstClr val="black"/>
                </a:solidFill>
                <a:cs typeface="FreesiaUPC" pitchFamily="34" charset="-34"/>
              </a:rPr>
              <a:t>Packing house</a:t>
            </a:r>
          </a:p>
          <a:p>
            <a:pPr algn="ctr" defTabSz="895165">
              <a:buSzPct val="120000"/>
              <a:defRPr/>
            </a:pPr>
            <a:r>
              <a:rPr lang="en-US" sz="1800" b="1" dirty="0">
                <a:solidFill>
                  <a:prstClr val="black"/>
                </a:solidFill>
                <a:cs typeface="FreesiaUPC" pitchFamily="34" charset="-34"/>
              </a:rPr>
              <a:t>In CM </a:t>
            </a:r>
            <a:endParaRPr lang="th-TH" sz="1800" b="1" dirty="0">
              <a:solidFill>
                <a:prstClr val="black"/>
              </a:solidFill>
              <a:cs typeface="FreesiaUPC" pitchFamily="34" charset="-34"/>
            </a:endParaRPr>
          </a:p>
        </p:txBody>
      </p:sp>
      <p:cxnSp>
        <p:nvCxnSpPr>
          <p:cNvPr id="31776" name="AutoShape 17"/>
          <p:cNvCxnSpPr>
            <a:cxnSpLocks noChangeShapeType="1"/>
          </p:cNvCxnSpPr>
          <p:nvPr>
            <p:custDataLst>
              <p:tags r:id="rId12"/>
            </p:custDataLst>
          </p:nvPr>
        </p:nvCxnSpPr>
        <p:spPr bwMode="auto">
          <a:xfrm>
            <a:off x="901700" y="1847851"/>
            <a:ext cx="812800" cy="7953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77" name="AutoShape 18"/>
          <p:cNvCxnSpPr>
            <a:cxnSpLocks noChangeShapeType="1"/>
          </p:cNvCxnSpPr>
          <p:nvPr>
            <p:custDataLst>
              <p:tags r:id="rId13"/>
            </p:custDataLst>
          </p:nvPr>
        </p:nvCxnSpPr>
        <p:spPr bwMode="auto">
          <a:xfrm>
            <a:off x="901700" y="2403477"/>
            <a:ext cx="812800" cy="382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78" name="AutoShape 19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V="1">
            <a:off x="930276" y="2928938"/>
            <a:ext cx="8128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79" name="AutoShape 20"/>
          <p:cNvCxnSpPr>
            <a:cxnSpLocks noChangeShapeType="1"/>
          </p:cNvCxnSpPr>
          <p:nvPr>
            <p:custDataLst>
              <p:tags r:id="rId15"/>
            </p:custDataLst>
          </p:nvPr>
        </p:nvCxnSpPr>
        <p:spPr bwMode="auto">
          <a:xfrm flipV="1">
            <a:off x="901700" y="3000375"/>
            <a:ext cx="812800" cy="5222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80" name="AutoShape 21"/>
          <p:cNvCxnSpPr>
            <a:cxnSpLocks noChangeShapeType="1"/>
          </p:cNvCxnSpPr>
          <p:nvPr>
            <p:custDataLst>
              <p:tags r:id="rId16"/>
            </p:custDataLst>
          </p:nvPr>
        </p:nvCxnSpPr>
        <p:spPr bwMode="auto">
          <a:xfrm rot="5400000" flipH="1" flipV="1">
            <a:off x="838204" y="3205167"/>
            <a:ext cx="938213" cy="8143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81" name="AutoShape 22"/>
          <p:cNvCxnSpPr>
            <a:cxnSpLocks noChangeShapeType="1"/>
          </p:cNvCxnSpPr>
          <p:nvPr>
            <p:custDataLst>
              <p:tags r:id="rId17"/>
            </p:custDataLst>
          </p:nvPr>
        </p:nvCxnSpPr>
        <p:spPr bwMode="auto">
          <a:xfrm rot="5400000" flipH="1" flipV="1">
            <a:off x="307978" y="3806829"/>
            <a:ext cx="1998662" cy="8143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Oval 24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160712" y="1773684"/>
            <a:ext cx="625475" cy="301625"/>
          </a:xfrm>
          <a:prstGeom prst="ellipse">
            <a:avLst/>
          </a:prstGeom>
          <a:solidFill>
            <a:srgbClr val="12644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24" tIns="45713" rIns="91424" bIns="45713" anchor="ctr"/>
          <a:lstStyle/>
          <a:p>
            <a:pPr algn="ctr">
              <a:defRPr/>
            </a:pPr>
            <a:r>
              <a:rPr lang="en-US" sz="1800" b="1" dirty="0">
                <a:solidFill>
                  <a:prstClr val="white"/>
                </a:solidFill>
              </a:rPr>
              <a:t>1</a:t>
            </a:r>
            <a:endParaRPr lang="th-TH" sz="1800" b="1" dirty="0">
              <a:solidFill>
                <a:prstClr val="white"/>
              </a:solidFill>
            </a:endParaRPr>
          </a:p>
        </p:txBody>
      </p:sp>
      <p:sp>
        <p:nvSpPr>
          <p:cNvPr id="32" name="Oval 25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143244" y="2255839"/>
            <a:ext cx="625475" cy="301625"/>
          </a:xfrm>
          <a:prstGeom prst="ellipse">
            <a:avLst/>
          </a:prstGeom>
          <a:solidFill>
            <a:srgbClr val="12644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24" tIns="45713" rIns="91424" bIns="45713" anchor="ctr"/>
          <a:lstStyle/>
          <a:p>
            <a:pPr algn="ctr">
              <a:defRPr/>
            </a:pPr>
            <a:r>
              <a:rPr lang="en-US" sz="1800" b="1" dirty="0">
                <a:solidFill>
                  <a:prstClr val="white"/>
                </a:solidFill>
              </a:rPr>
              <a:t>2</a:t>
            </a:r>
            <a:endParaRPr lang="th-TH" sz="1800" b="1" dirty="0">
              <a:solidFill>
                <a:prstClr val="white"/>
              </a:solidFill>
            </a:endParaRPr>
          </a:p>
        </p:txBody>
      </p:sp>
      <p:sp>
        <p:nvSpPr>
          <p:cNvPr id="33" name="Oval 26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143245" y="2714625"/>
            <a:ext cx="625475" cy="301625"/>
          </a:xfrm>
          <a:prstGeom prst="ellipse">
            <a:avLst/>
          </a:prstGeom>
          <a:solidFill>
            <a:srgbClr val="12644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24" tIns="45713" rIns="91424" bIns="45713" anchor="ctr"/>
          <a:lstStyle/>
          <a:p>
            <a:pPr algn="ctr">
              <a:defRPr/>
            </a:pPr>
            <a:r>
              <a:rPr lang="en-US" sz="1800" dirty="0">
                <a:solidFill>
                  <a:prstClr val="white"/>
                </a:solidFill>
              </a:rPr>
              <a:t>:</a:t>
            </a:r>
            <a:endParaRPr lang="th-TH" sz="1800" dirty="0">
              <a:solidFill>
                <a:prstClr val="white"/>
              </a:solidFill>
            </a:endParaRPr>
          </a:p>
        </p:txBody>
      </p:sp>
      <p:sp>
        <p:nvSpPr>
          <p:cNvPr id="34" name="Oval 27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143245" y="3357562"/>
            <a:ext cx="625475" cy="303212"/>
          </a:xfrm>
          <a:prstGeom prst="ellipse">
            <a:avLst/>
          </a:prstGeom>
          <a:solidFill>
            <a:srgbClr val="12644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24" tIns="45713" rIns="91424" bIns="45713" anchor="ctr"/>
          <a:lstStyle/>
          <a:p>
            <a:pPr algn="ctr">
              <a:defRPr/>
            </a:pPr>
            <a:r>
              <a:rPr lang="en-US" sz="1800" dirty="0">
                <a:solidFill>
                  <a:prstClr val="white"/>
                </a:solidFill>
              </a:rPr>
              <a:t>:</a:t>
            </a:r>
            <a:endParaRPr lang="th-TH" sz="1800" dirty="0">
              <a:solidFill>
                <a:prstClr val="white"/>
              </a:solidFill>
            </a:endParaRPr>
          </a:p>
        </p:txBody>
      </p:sp>
      <p:sp>
        <p:nvSpPr>
          <p:cNvPr id="35" name="Oval 28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135318" y="3708398"/>
            <a:ext cx="625475" cy="303213"/>
          </a:xfrm>
          <a:prstGeom prst="ellipse">
            <a:avLst/>
          </a:prstGeom>
          <a:solidFill>
            <a:srgbClr val="12644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3200" tIns="46601" rIns="93200" bIns="46601" anchor="ctr"/>
          <a:lstStyle/>
          <a:p>
            <a:pPr algn="ctr" defTabSz="933259">
              <a:defRPr/>
            </a:pPr>
            <a:r>
              <a:rPr lang="en-US" sz="1800" dirty="0">
                <a:solidFill>
                  <a:prstClr val="white"/>
                </a:solidFill>
                <a:cs typeface="FreesiaUPC" pitchFamily="34" charset="-34"/>
              </a:rPr>
              <a:t>:</a:t>
            </a:r>
            <a:endParaRPr lang="th-TH" sz="1800" dirty="0">
              <a:solidFill>
                <a:prstClr val="white"/>
              </a:solidFill>
              <a:cs typeface="FreesiaUPC" pitchFamily="34" charset="-34"/>
            </a:endParaRPr>
          </a:p>
        </p:txBody>
      </p:sp>
      <p:sp>
        <p:nvSpPr>
          <p:cNvPr id="31798" name="Rectangle 29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3376614" y="4046538"/>
            <a:ext cx="146050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en-US" sz="1800" b="1">
                <a:solidFill>
                  <a:prstClr val="black"/>
                </a:solidFill>
                <a:latin typeface="Calibri" panose="020F0502020204030204" pitchFamily="34" charset="0"/>
                <a:cs typeface="FreesiaUPC" pitchFamily="34" charset="-34"/>
              </a:rPr>
              <a:t>.</a:t>
            </a:r>
          </a:p>
          <a:p>
            <a:pPr algn="ctr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en-US" sz="1800" b="1">
                <a:solidFill>
                  <a:prstClr val="black"/>
                </a:solidFill>
                <a:latin typeface="Calibri" panose="020F0502020204030204" pitchFamily="34" charset="0"/>
                <a:cs typeface="FreesiaUPC" pitchFamily="34" charset="-34"/>
              </a:rPr>
              <a:t>.</a:t>
            </a:r>
          </a:p>
          <a:p>
            <a:pPr algn="ctr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en-US" sz="1800" b="1">
                <a:solidFill>
                  <a:prstClr val="black"/>
                </a:solidFill>
                <a:latin typeface="Calibri" panose="020F0502020204030204" pitchFamily="34" charset="0"/>
                <a:cs typeface="FreesiaUPC" pitchFamily="34" charset="-34"/>
              </a:rPr>
              <a:t>.</a:t>
            </a:r>
          </a:p>
        </p:txBody>
      </p:sp>
      <p:sp>
        <p:nvSpPr>
          <p:cNvPr id="31799" name="Line 30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3130552" y="1428750"/>
            <a:ext cx="27384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3" rIns="91424" bIns="45713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  <a:latin typeface="Arial" panose="020B0604020202020204" pitchFamily="34" charset="0"/>
              <a:cs typeface="Angsana New" pitchFamily="18" charset="-34"/>
            </a:endParaRPr>
          </a:p>
        </p:txBody>
      </p:sp>
      <p:cxnSp>
        <p:nvCxnSpPr>
          <p:cNvPr id="31803" name="AutoShape 32"/>
          <p:cNvCxnSpPr>
            <a:cxnSpLocks noChangeShapeType="1"/>
          </p:cNvCxnSpPr>
          <p:nvPr>
            <p:custDataLst>
              <p:tags r:id="rId25"/>
            </p:custDataLst>
          </p:nvPr>
        </p:nvCxnSpPr>
        <p:spPr bwMode="auto">
          <a:xfrm>
            <a:off x="3759200" y="1939929"/>
            <a:ext cx="255588" cy="4540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804" name="AutoShape 33"/>
          <p:cNvCxnSpPr>
            <a:cxnSpLocks noChangeShapeType="1"/>
          </p:cNvCxnSpPr>
          <p:nvPr>
            <p:custDataLst>
              <p:tags r:id="rId26"/>
            </p:custDataLst>
          </p:nvPr>
        </p:nvCxnSpPr>
        <p:spPr bwMode="auto">
          <a:xfrm>
            <a:off x="3762379" y="2454275"/>
            <a:ext cx="168275" cy="476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805" name="AutoShape 34"/>
          <p:cNvCxnSpPr>
            <a:cxnSpLocks noChangeShapeType="1"/>
          </p:cNvCxnSpPr>
          <p:nvPr>
            <p:custDataLst>
              <p:tags r:id="rId27"/>
            </p:custDataLst>
          </p:nvPr>
        </p:nvCxnSpPr>
        <p:spPr bwMode="auto">
          <a:xfrm flipV="1">
            <a:off x="3762375" y="2608265"/>
            <a:ext cx="260350" cy="2762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806" name="AutoShape 35"/>
          <p:cNvCxnSpPr>
            <a:cxnSpLocks noChangeShapeType="1"/>
          </p:cNvCxnSpPr>
          <p:nvPr>
            <p:custDataLst>
              <p:tags r:id="rId28"/>
            </p:custDataLst>
          </p:nvPr>
        </p:nvCxnSpPr>
        <p:spPr bwMode="auto">
          <a:xfrm>
            <a:off x="3821117" y="3500438"/>
            <a:ext cx="17938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807" name="AutoShape 36"/>
          <p:cNvCxnSpPr>
            <a:cxnSpLocks noChangeShapeType="1"/>
          </p:cNvCxnSpPr>
          <p:nvPr>
            <p:custDataLst>
              <p:tags r:id="rId29"/>
            </p:custDataLst>
          </p:nvPr>
        </p:nvCxnSpPr>
        <p:spPr bwMode="auto">
          <a:xfrm flipV="1">
            <a:off x="3784600" y="3643313"/>
            <a:ext cx="215900" cy="1619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808" name="Rectangle 37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581400" y="1614490"/>
            <a:ext cx="20716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cs typeface="FreesiaUPC" pitchFamily="34" charset="-34"/>
              </a:rPr>
              <a:t> Sub center </a:t>
            </a:r>
            <a:endParaRPr lang="th-TH" sz="1800" b="1" dirty="0">
              <a:solidFill>
                <a:prstClr val="black"/>
              </a:solidFill>
              <a:latin typeface="Calibri" panose="020F0502020204030204" pitchFamily="34" charset="0"/>
              <a:cs typeface="FreesiaUPC" pitchFamily="34" charset="-34"/>
            </a:endParaRPr>
          </a:p>
        </p:txBody>
      </p:sp>
      <p:sp>
        <p:nvSpPr>
          <p:cNvPr id="31809" name="Rectangle 38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3995738" y="2053837"/>
            <a:ext cx="15668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cs typeface="FreesiaUPC" pitchFamily="34" charset="-34"/>
              </a:rPr>
              <a:t> Main center</a:t>
            </a:r>
            <a:endParaRPr lang="th-TH" sz="1800" b="1" dirty="0">
              <a:solidFill>
                <a:prstClr val="black"/>
              </a:solidFill>
              <a:latin typeface="Calibri" panose="020F0502020204030204" pitchFamily="34" charset="0"/>
              <a:cs typeface="FreesiaUPC" pitchFamily="34" charset="-34"/>
            </a:endParaRPr>
          </a:p>
        </p:txBody>
      </p:sp>
      <p:sp>
        <p:nvSpPr>
          <p:cNvPr id="46" name="Oval 39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000500" y="3413131"/>
            <a:ext cx="625475" cy="30162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24" tIns="45713" rIns="91424" bIns="45713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bg1"/>
                </a:solidFill>
              </a:rPr>
              <a:t>2</a:t>
            </a:r>
            <a:endParaRPr lang="th-TH" sz="1800" b="1" dirty="0">
              <a:solidFill>
                <a:schemeClr val="bg1"/>
              </a:solidFill>
            </a:endParaRPr>
          </a:p>
        </p:txBody>
      </p:sp>
      <p:sp>
        <p:nvSpPr>
          <p:cNvPr id="31813" name="Line 40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 flipV="1">
            <a:off x="4641850" y="356235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3" rIns="91424" bIns="45713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  <a:latin typeface="Arial" panose="020B0604020202020204" pitchFamily="34" charset="0"/>
              <a:cs typeface="Angsana New" pitchFamily="18" charset="-34"/>
            </a:endParaRPr>
          </a:p>
        </p:txBody>
      </p:sp>
      <p:sp>
        <p:nvSpPr>
          <p:cNvPr id="31814" name="Line 41"/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>
            <a:off x="4286250" y="2643188"/>
            <a:ext cx="571500" cy="857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3" rIns="91424" bIns="45713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  <a:latin typeface="Arial" panose="020B0604020202020204" pitchFamily="34" charset="0"/>
              <a:cs typeface="Angsana New" pitchFamily="18" charset="-34"/>
            </a:endParaRPr>
          </a:p>
        </p:txBody>
      </p:sp>
      <p:sp>
        <p:nvSpPr>
          <p:cNvPr id="49" name="Oval 42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3930655" y="2349500"/>
            <a:ext cx="625475" cy="30321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24" tIns="45713" rIns="91424" bIns="45713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bg1"/>
                </a:solidFill>
              </a:rPr>
              <a:t>1</a:t>
            </a:r>
            <a:endParaRPr lang="th-TH" sz="1800" b="1" dirty="0">
              <a:solidFill>
                <a:schemeClr val="bg1"/>
              </a:solidFill>
            </a:endParaRPr>
          </a:p>
        </p:txBody>
      </p:sp>
      <p:sp>
        <p:nvSpPr>
          <p:cNvPr id="51" name="Oval 43"/>
          <p:cNvSpPr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3136905" y="4648201"/>
            <a:ext cx="625475" cy="301625"/>
          </a:xfrm>
          <a:prstGeom prst="ellipse">
            <a:avLst/>
          </a:prstGeom>
          <a:solidFill>
            <a:srgbClr val="12644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24" tIns="45713" rIns="91424" bIns="45713" anchor="ctr"/>
          <a:lstStyle/>
          <a:p>
            <a:pPr algn="ctr">
              <a:defRPr/>
            </a:pPr>
            <a:r>
              <a:rPr lang="en-US" sz="1800" dirty="0">
                <a:solidFill>
                  <a:prstClr val="white"/>
                </a:solidFill>
              </a:rPr>
              <a:t>:</a:t>
            </a:r>
            <a:endParaRPr lang="th-TH" sz="1800" dirty="0">
              <a:solidFill>
                <a:prstClr val="white"/>
              </a:solidFill>
            </a:endParaRPr>
          </a:p>
        </p:txBody>
      </p:sp>
      <p:sp>
        <p:nvSpPr>
          <p:cNvPr id="52" name="Oval 44"/>
          <p:cNvSpPr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3136905" y="5126040"/>
            <a:ext cx="625475" cy="301625"/>
          </a:xfrm>
          <a:prstGeom prst="ellipse">
            <a:avLst/>
          </a:prstGeom>
          <a:solidFill>
            <a:srgbClr val="12644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24" tIns="45713" rIns="91424" bIns="45713" anchor="ctr"/>
          <a:lstStyle/>
          <a:p>
            <a:pPr algn="ctr">
              <a:defRPr/>
            </a:pPr>
            <a:r>
              <a:rPr lang="en-US" sz="1800" dirty="0">
                <a:solidFill>
                  <a:prstClr val="white"/>
                </a:solidFill>
              </a:rPr>
              <a:t>:</a:t>
            </a:r>
            <a:endParaRPr lang="th-TH" sz="1800" dirty="0">
              <a:solidFill>
                <a:prstClr val="white"/>
              </a:solidFill>
            </a:endParaRPr>
          </a:p>
        </p:txBody>
      </p:sp>
      <p:sp>
        <p:nvSpPr>
          <p:cNvPr id="53" name="Oval 45"/>
          <p:cNvSpPr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3136905" y="5603876"/>
            <a:ext cx="625475" cy="301625"/>
          </a:xfrm>
          <a:prstGeom prst="ellipse">
            <a:avLst/>
          </a:prstGeom>
          <a:solidFill>
            <a:srgbClr val="12644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24" tIns="45713" rIns="91424" bIns="45713" anchor="ctr"/>
          <a:lstStyle/>
          <a:p>
            <a:pPr>
              <a:defRPr/>
            </a:pPr>
            <a:r>
              <a:rPr lang="en-US" sz="1800" b="1" dirty="0">
                <a:solidFill>
                  <a:prstClr val="white"/>
                </a:solidFill>
              </a:rPr>
              <a:t>38</a:t>
            </a:r>
            <a:endParaRPr lang="th-TH" sz="1800" b="1" dirty="0">
              <a:solidFill>
                <a:prstClr val="white"/>
              </a:solidFill>
            </a:endParaRPr>
          </a:p>
        </p:txBody>
      </p:sp>
      <p:cxnSp>
        <p:nvCxnSpPr>
          <p:cNvPr id="31827" name="AutoShape 46"/>
          <p:cNvCxnSpPr>
            <a:cxnSpLocks noChangeShapeType="1"/>
          </p:cNvCxnSpPr>
          <p:nvPr>
            <p:custDataLst>
              <p:tags r:id="rId39"/>
            </p:custDataLst>
          </p:nvPr>
        </p:nvCxnSpPr>
        <p:spPr bwMode="auto">
          <a:xfrm>
            <a:off x="3762375" y="4813304"/>
            <a:ext cx="255588" cy="4540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828" name="AutoShape 47"/>
          <p:cNvCxnSpPr>
            <a:cxnSpLocks noChangeShapeType="1"/>
          </p:cNvCxnSpPr>
          <p:nvPr>
            <p:custDataLst>
              <p:tags r:id="rId40"/>
            </p:custDataLst>
          </p:nvPr>
        </p:nvCxnSpPr>
        <p:spPr bwMode="auto">
          <a:xfrm>
            <a:off x="3775077" y="5254629"/>
            <a:ext cx="165100" cy="920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829" name="AutoShape 48"/>
          <p:cNvCxnSpPr>
            <a:cxnSpLocks noChangeShapeType="1"/>
          </p:cNvCxnSpPr>
          <p:nvPr>
            <p:custDataLst>
              <p:tags r:id="rId41"/>
            </p:custDataLst>
          </p:nvPr>
        </p:nvCxnSpPr>
        <p:spPr bwMode="auto">
          <a:xfrm flipV="1">
            <a:off x="3762375" y="5478464"/>
            <a:ext cx="260350" cy="2762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830" name="Rectangle 49"/>
          <p:cNvSpPr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4170363" y="4165601"/>
            <a:ext cx="146050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en-US" sz="1800" b="1">
                <a:solidFill>
                  <a:prstClr val="black"/>
                </a:solidFill>
                <a:latin typeface="Calibri" panose="020F0502020204030204" pitchFamily="34" charset="0"/>
                <a:cs typeface="FreesiaUPC" pitchFamily="34" charset="-34"/>
              </a:rPr>
              <a:t>.</a:t>
            </a:r>
          </a:p>
          <a:p>
            <a:pPr algn="ctr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en-US" sz="1800" b="1">
                <a:solidFill>
                  <a:prstClr val="black"/>
                </a:solidFill>
                <a:latin typeface="Calibri" panose="020F0502020204030204" pitchFamily="34" charset="0"/>
                <a:cs typeface="FreesiaUPC" pitchFamily="34" charset="-34"/>
              </a:rPr>
              <a:t>.</a:t>
            </a:r>
          </a:p>
          <a:p>
            <a:pPr algn="ctr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en-US" sz="1800" b="1">
                <a:solidFill>
                  <a:prstClr val="black"/>
                </a:solidFill>
                <a:latin typeface="Calibri" panose="020F0502020204030204" pitchFamily="34" charset="0"/>
                <a:cs typeface="FreesiaUPC" pitchFamily="34" charset="-34"/>
              </a:rPr>
              <a:t>.</a:t>
            </a:r>
          </a:p>
        </p:txBody>
      </p:sp>
      <p:sp>
        <p:nvSpPr>
          <p:cNvPr id="31831" name="Line 50"/>
          <p:cNvSpPr>
            <a:spLocks noChangeShapeType="1"/>
          </p:cNvSpPr>
          <p:nvPr>
            <p:custDataLst>
              <p:tags r:id="rId43"/>
            </p:custDataLst>
          </p:nvPr>
        </p:nvSpPr>
        <p:spPr bwMode="auto">
          <a:xfrm flipV="1">
            <a:off x="4286250" y="3643313"/>
            <a:ext cx="571500" cy="1571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3" rIns="91424" bIns="45713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  <a:latin typeface="Arial" panose="020B0604020202020204" pitchFamily="34" charset="0"/>
              <a:cs typeface="Angsana New" pitchFamily="18" charset="-34"/>
            </a:endParaRPr>
          </a:p>
        </p:txBody>
      </p:sp>
      <p:sp>
        <p:nvSpPr>
          <p:cNvPr id="61" name="Oval 51"/>
          <p:cNvSpPr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3930655" y="5219699"/>
            <a:ext cx="625475" cy="30321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24" tIns="45713" rIns="91424" bIns="45713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bg1"/>
                </a:solidFill>
              </a:rPr>
              <a:t>8</a:t>
            </a:r>
            <a:endParaRPr lang="th-TH" sz="1800" b="1" dirty="0">
              <a:solidFill>
                <a:schemeClr val="bg1"/>
              </a:solidFill>
            </a:endParaRPr>
          </a:p>
        </p:txBody>
      </p:sp>
      <p:sp>
        <p:nvSpPr>
          <p:cNvPr id="62" name="Rectangle 16"/>
          <p:cNvSpPr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1714483" y="4214822"/>
            <a:ext cx="1012007" cy="133357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73397" tIns="73397" rIns="73397" bIns="73397" anchor="ctr"/>
          <a:lstStyle/>
          <a:p>
            <a:pPr algn="ctr" defTabSz="895165">
              <a:buSzPct val="120000"/>
              <a:defRPr/>
            </a:pPr>
            <a:r>
              <a:rPr lang="en-US" sz="1800" b="1" dirty="0">
                <a:solidFill>
                  <a:prstClr val="white"/>
                </a:solidFill>
                <a:cs typeface="FreesiaUPC" pitchFamily="34" charset="-34"/>
              </a:rPr>
              <a:t>Packing House in Bangkok</a:t>
            </a:r>
            <a:endParaRPr lang="th-TH" sz="1800" b="1" dirty="0">
              <a:solidFill>
                <a:prstClr val="white"/>
              </a:solidFill>
              <a:cs typeface="FreesiaUPC" pitchFamily="34" charset="-34"/>
            </a:endParaRPr>
          </a:p>
        </p:txBody>
      </p:sp>
      <p:cxnSp>
        <p:nvCxnSpPr>
          <p:cNvPr id="63" name="ลูกศรเชื่อมต่อแบบตรง 62"/>
          <p:cNvCxnSpPr/>
          <p:nvPr/>
        </p:nvCxnSpPr>
        <p:spPr>
          <a:xfrm rot="5400000">
            <a:off x="1999457" y="3866357"/>
            <a:ext cx="571500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24"/>
          <p:cNvSpPr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6096004" y="1500192"/>
            <a:ext cx="625475" cy="301625"/>
          </a:xfrm>
          <a:prstGeom prst="ellipse">
            <a:avLst/>
          </a:prstGeom>
          <a:solidFill>
            <a:srgbClr val="12644F"/>
          </a:solidFill>
          <a:ln>
            <a:solidFill>
              <a:srgbClr val="12644F"/>
            </a:solidFill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24" tIns="45713" rIns="91424" bIns="45713" anchor="ctr"/>
          <a:lstStyle/>
          <a:p>
            <a:pPr algn="ctr">
              <a:defRPr/>
            </a:pPr>
            <a:r>
              <a:rPr lang="en-US" sz="1800" dirty="0">
                <a:solidFill>
                  <a:prstClr val="white"/>
                </a:solidFill>
              </a:rPr>
              <a:t>1</a:t>
            </a:r>
            <a:endParaRPr lang="th-TH" sz="1800" dirty="0">
              <a:solidFill>
                <a:prstClr val="white"/>
              </a:solidFill>
            </a:endParaRPr>
          </a:p>
        </p:txBody>
      </p:sp>
      <p:sp>
        <p:nvSpPr>
          <p:cNvPr id="65" name="Oval 25"/>
          <p:cNvSpPr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6072192" y="1970092"/>
            <a:ext cx="625475" cy="301625"/>
          </a:xfrm>
          <a:prstGeom prst="ellipse">
            <a:avLst/>
          </a:prstGeom>
          <a:solidFill>
            <a:srgbClr val="12644F"/>
          </a:solidFill>
          <a:ln>
            <a:solidFill>
              <a:srgbClr val="12644F"/>
            </a:solidFill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24" tIns="45713" rIns="91424" bIns="45713" anchor="ctr"/>
          <a:lstStyle/>
          <a:p>
            <a:pPr algn="ctr">
              <a:defRPr/>
            </a:pPr>
            <a:r>
              <a:rPr lang="en-US" sz="1800" dirty="0">
                <a:solidFill>
                  <a:prstClr val="white"/>
                </a:solidFill>
              </a:rPr>
              <a:t>2</a:t>
            </a:r>
            <a:endParaRPr lang="th-TH" sz="1800" dirty="0">
              <a:solidFill>
                <a:prstClr val="white"/>
              </a:solidFill>
            </a:endParaRPr>
          </a:p>
        </p:txBody>
      </p:sp>
      <p:sp>
        <p:nvSpPr>
          <p:cNvPr id="66" name="Oval 26"/>
          <p:cNvSpPr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6078542" y="2428879"/>
            <a:ext cx="625475" cy="301625"/>
          </a:xfrm>
          <a:prstGeom prst="ellipse">
            <a:avLst/>
          </a:prstGeom>
          <a:solidFill>
            <a:srgbClr val="12644F"/>
          </a:solidFill>
          <a:ln>
            <a:solidFill>
              <a:srgbClr val="12644F"/>
            </a:solidFill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24" tIns="45713" rIns="91424" bIns="45713" anchor="ctr"/>
          <a:lstStyle/>
          <a:p>
            <a:pPr algn="ctr">
              <a:defRPr/>
            </a:pPr>
            <a:r>
              <a:rPr lang="en-US" sz="1800" dirty="0">
                <a:solidFill>
                  <a:prstClr val="white"/>
                </a:solidFill>
              </a:rPr>
              <a:t>3</a:t>
            </a:r>
            <a:endParaRPr lang="th-TH" sz="1800" dirty="0">
              <a:solidFill>
                <a:prstClr val="white"/>
              </a:solidFill>
            </a:endParaRPr>
          </a:p>
        </p:txBody>
      </p:sp>
      <p:cxnSp>
        <p:nvCxnSpPr>
          <p:cNvPr id="31845" name="AutoShape 32"/>
          <p:cNvCxnSpPr>
            <a:cxnSpLocks noChangeShapeType="1"/>
          </p:cNvCxnSpPr>
          <p:nvPr>
            <p:custDataLst>
              <p:tags r:id="rId49"/>
            </p:custDataLst>
          </p:nvPr>
        </p:nvCxnSpPr>
        <p:spPr bwMode="auto">
          <a:xfrm>
            <a:off x="6694492" y="1654179"/>
            <a:ext cx="255587" cy="4540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846" name="AutoShape 33"/>
          <p:cNvCxnSpPr>
            <a:cxnSpLocks noChangeShapeType="1"/>
          </p:cNvCxnSpPr>
          <p:nvPr>
            <p:custDataLst>
              <p:tags r:id="rId50"/>
            </p:custDataLst>
          </p:nvPr>
        </p:nvCxnSpPr>
        <p:spPr bwMode="auto">
          <a:xfrm>
            <a:off x="6697667" y="2168525"/>
            <a:ext cx="168275" cy="476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847" name="AutoShape 34"/>
          <p:cNvCxnSpPr>
            <a:cxnSpLocks noChangeShapeType="1"/>
          </p:cNvCxnSpPr>
          <p:nvPr>
            <p:custDataLst>
              <p:tags r:id="rId51"/>
            </p:custDataLst>
          </p:nvPr>
        </p:nvCxnSpPr>
        <p:spPr bwMode="auto">
          <a:xfrm flipV="1">
            <a:off x="6697665" y="2322515"/>
            <a:ext cx="260350" cy="2762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848" name="Line 41"/>
          <p:cNvSpPr>
            <a:spLocks noChangeShapeType="1"/>
          </p:cNvSpPr>
          <p:nvPr>
            <p:custDataLst>
              <p:tags r:id="rId52"/>
            </p:custDataLst>
          </p:nvPr>
        </p:nvSpPr>
        <p:spPr bwMode="auto">
          <a:xfrm>
            <a:off x="7215192" y="2357438"/>
            <a:ext cx="642937" cy="1000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3" rIns="91424" bIns="45713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  <a:latin typeface="Arial" panose="020B0604020202020204" pitchFamily="34" charset="0"/>
              <a:cs typeface="Angsana New" pitchFamily="18" charset="-34"/>
            </a:endParaRPr>
          </a:p>
        </p:txBody>
      </p:sp>
      <p:sp>
        <p:nvSpPr>
          <p:cNvPr id="72" name="Oval 42"/>
          <p:cNvSpPr>
            <a:spLocks noChangeArrowheads="1"/>
          </p:cNvSpPr>
          <p:nvPr>
            <p:custDataLst>
              <p:tags r:id="rId53"/>
            </p:custDataLst>
          </p:nvPr>
        </p:nvSpPr>
        <p:spPr bwMode="auto">
          <a:xfrm>
            <a:off x="6858000" y="2058987"/>
            <a:ext cx="625475" cy="30321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24" tIns="45713" rIns="91424" bIns="45713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bg1"/>
                </a:solidFill>
              </a:rPr>
              <a:t>1</a:t>
            </a:r>
            <a:endParaRPr lang="th-TH" sz="1800" b="1" dirty="0">
              <a:solidFill>
                <a:schemeClr val="bg1"/>
              </a:solidFill>
            </a:endParaRPr>
          </a:p>
        </p:txBody>
      </p:sp>
      <p:sp>
        <p:nvSpPr>
          <p:cNvPr id="73" name="Oval 27"/>
          <p:cNvSpPr>
            <a:spLocks noChangeArrowheads="1"/>
          </p:cNvSpPr>
          <p:nvPr>
            <p:custDataLst>
              <p:tags r:id="rId54"/>
            </p:custDataLst>
          </p:nvPr>
        </p:nvSpPr>
        <p:spPr bwMode="auto">
          <a:xfrm>
            <a:off x="6024567" y="3214690"/>
            <a:ext cx="625475" cy="303212"/>
          </a:xfrm>
          <a:prstGeom prst="ellipse">
            <a:avLst/>
          </a:prstGeom>
          <a:solidFill>
            <a:srgbClr val="12644F"/>
          </a:solidFill>
          <a:ln>
            <a:solidFill>
              <a:srgbClr val="12644F"/>
            </a:solidFill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24" tIns="45713" rIns="91424" bIns="45713" anchor="ctr"/>
          <a:lstStyle/>
          <a:p>
            <a:pPr algn="ctr">
              <a:defRPr/>
            </a:pPr>
            <a:r>
              <a:rPr lang="en-US" sz="1800" dirty="0">
                <a:solidFill>
                  <a:prstClr val="white"/>
                </a:solidFill>
              </a:rPr>
              <a:t>:</a:t>
            </a:r>
            <a:endParaRPr lang="th-TH" sz="1800" dirty="0">
              <a:solidFill>
                <a:prstClr val="white"/>
              </a:solidFill>
            </a:endParaRPr>
          </a:p>
        </p:txBody>
      </p:sp>
      <p:sp>
        <p:nvSpPr>
          <p:cNvPr id="74" name="Oval 28"/>
          <p:cNvSpPr>
            <a:spLocks noChangeArrowheads="1"/>
          </p:cNvSpPr>
          <p:nvPr>
            <p:custDataLst>
              <p:tags r:id="rId55"/>
            </p:custDataLst>
          </p:nvPr>
        </p:nvSpPr>
        <p:spPr bwMode="auto">
          <a:xfrm>
            <a:off x="6016629" y="3565525"/>
            <a:ext cx="625475" cy="303213"/>
          </a:xfrm>
          <a:prstGeom prst="ellipse">
            <a:avLst/>
          </a:prstGeom>
          <a:solidFill>
            <a:srgbClr val="12644F"/>
          </a:solidFill>
          <a:ln>
            <a:solidFill>
              <a:srgbClr val="12644F"/>
            </a:solidFill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3200" tIns="46601" rIns="93200" bIns="46601" anchor="ctr"/>
          <a:lstStyle/>
          <a:p>
            <a:pPr algn="ctr" defTabSz="933259">
              <a:defRPr/>
            </a:pPr>
            <a:r>
              <a:rPr lang="en-US" sz="1800" dirty="0">
                <a:solidFill>
                  <a:prstClr val="white"/>
                </a:solidFill>
                <a:cs typeface="FreesiaUPC" pitchFamily="34" charset="-34"/>
              </a:rPr>
              <a:t>:</a:t>
            </a:r>
            <a:endParaRPr lang="th-TH" sz="1800" dirty="0">
              <a:solidFill>
                <a:prstClr val="white"/>
              </a:solidFill>
              <a:cs typeface="FreesiaUPC" pitchFamily="34" charset="-34"/>
            </a:endParaRPr>
          </a:p>
        </p:txBody>
      </p:sp>
      <p:sp>
        <p:nvSpPr>
          <p:cNvPr id="31852" name="Rectangle 29"/>
          <p:cNvSpPr>
            <a:spLocks noChangeArrowheads="1"/>
          </p:cNvSpPr>
          <p:nvPr>
            <p:custDataLst>
              <p:tags r:id="rId56"/>
            </p:custDataLst>
          </p:nvPr>
        </p:nvSpPr>
        <p:spPr bwMode="auto">
          <a:xfrm>
            <a:off x="6257925" y="3903663"/>
            <a:ext cx="146050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en-US" sz="1800" b="1">
                <a:solidFill>
                  <a:prstClr val="black"/>
                </a:solidFill>
                <a:latin typeface="Calibri" panose="020F0502020204030204" pitchFamily="34" charset="0"/>
                <a:cs typeface="FreesiaUPC" pitchFamily="34" charset="-34"/>
              </a:rPr>
              <a:t>.</a:t>
            </a:r>
          </a:p>
          <a:p>
            <a:pPr algn="ctr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en-US" sz="1800" b="1">
                <a:solidFill>
                  <a:prstClr val="black"/>
                </a:solidFill>
                <a:latin typeface="Calibri" panose="020F0502020204030204" pitchFamily="34" charset="0"/>
                <a:cs typeface="FreesiaUPC" pitchFamily="34" charset="-34"/>
              </a:rPr>
              <a:t>.</a:t>
            </a:r>
          </a:p>
          <a:p>
            <a:pPr algn="ctr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en-US" sz="1800" b="1">
                <a:solidFill>
                  <a:prstClr val="black"/>
                </a:solidFill>
                <a:latin typeface="Calibri" panose="020F0502020204030204" pitchFamily="34" charset="0"/>
                <a:cs typeface="FreesiaUPC" pitchFamily="34" charset="-34"/>
              </a:rPr>
              <a:t>.</a:t>
            </a:r>
          </a:p>
        </p:txBody>
      </p:sp>
      <p:cxnSp>
        <p:nvCxnSpPr>
          <p:cNvPr id="31853" name="AutoShape 35"/>
          <p:cNvCxnSpPr>
            <a:cxnSpLocks noChangeShapeType="1"/>
          </p:cNvCxnSpPr>
          <p:nvPr>
            <p:custDataLst>
              <p:tags r:id="rId57"/>
            </p:custDataLst>
          </p:nvPr>
        </p:nvCxnSpPr>
        <p:spPr bwMode="auto">
          <a:xfrm>
            <a:off x="6643689" y="3319464"/>
            <a:ext cx="260350" cy="238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854" name="AutoShape 36"/>
          <p:cNvCxnSpPr>
            <a:cxnSpLocks noChangeShapeType="1"/>
          </p:cNvCxnSpPr>
          <p:nvPr>
            <p:custDataLst>
              <p:tags r:id="rId58"/>
            </p:custDataLst>
          </p:nvPr>
        </p:nvCxnSpPr>
        <p:spPr bwMode="auto">
          <a:xfrm flipV="1">
            <a:off x="6642100" y="3556001"/>
            <a:ext cx="261938" cy="1619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8" name="Oval 39"/>
          <p:cNvSpPr>
            <a:spLocks noChangeArrowheads="1"/>
          </p:cNvSpPr>
          <p:nvPr>
            <p:custDataLst>
              <p:tags r:id="rId59"/>
            </p:custDataLst>
          </p:nvPr>
        </p:nvSpPr>
        <p:spPr bwMode="auto">
          <a:xfrm>
            <a:off x="6811967" y="3298829"/>
            <a:ext cx="625475" cy="30162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24" tIns="45713" rIns="91424" bIns="45713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bg1"/>
                </a:solidFill>
              </a:rPr>
              <a:t>2</a:t>
            </a:r>
            <a:endParaRPr lang="th-TH" sz="1800" b="1" dirty="0">
              <a:solidFill>
                <a:schemeClr val="bg1"/>
              </a:solidFill>
            </a:endParaRPr>
          </a:p>
        </p:txBody>
      </p:sp>
      <p:sp>
        <p:nvSpPr>
          <p:cNvPr id="31856" name="Line 40"/>
          <p:cNvSpPr>
            <a:spLocks noChangeShapeType="1"/>
          </p:cNvSpPr>
          <p:nvPr>
            <p:custDataLst>
              <p:tags r:id="rId60"/>
            </p:custDataLst>
          </p:nvPr>
        </p:nvSpPr>
        <p:spPr bwMode="auto">
          <a:xfrm>
            <a:off x="7426325" y="3438525"/>
            <a:ext cx="409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3" rIns="91424" bIns="45713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  <a:latin typeface="Arial" panose="020B0604020202020204" pitchFamily="34" charset="0"/>
              <a:cs typeface="Angsana New" pitchFamily="18" charset="-34"/>
            </a:endParaRPr>
          </a:p>
        </p:txBody>
      </p:sp>
      <p:sp>
        <p:nvSpPr>
          <p:cNvPr id="80" name="Oval 43"/>
          <p:cNvSpPr>
            <a:spLocks noChangeArrowheads="1"/>
          </p:cNvSpPr>
          <p:nvPr>
            <p:custDataLst>
              <p:tags r:id="rId61"/>
            </p:custDataLst>
          </p:nvPr>
        </p:nvSpPr>
        <p:spPr bwMode="auto">
          <a:xfrm>
            <a:off x="6018217" y="4505329"/>
            <a:ext cx="625475" cy="301625"/>
          </a:xfrm>
          <a:prstGeom prst="ellipse">
            <a:avLst/>
          </a:prstGeom>
          <a:solidFill>
            <a:srgbClr val="12644F"/>
          </a:solidFill>
          <a:ln>
            <a:solidFill>
              <a:srgbClr val="12644F"/>
            </a:solidFill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24" tIns="45713" rIns="91424" bIns="45713" anchor="ctr"/>
          <a:lstStyle/>
          <a:p>
            <a:pPr algn="ctr">
              <a:defRPr/>
            </a:pPr>
            <a:r>
              <a:rPr lang="en-US" sz="1800" dirty="0">
                <a:solidFill>
                  <a:prstClr val="white"/>
                </a:solidFill>
              </a:rPr>
              <a:t>:</a:t>
            </a:r>
            <a:endParaRPr lang="th-TH" sz="1800" dirty="0">
              <a:solidFill>
                <a:prstClr val="white"/>
              </a:solidFill>
            </a:endParaRPr>
          </a:p>
        </p:txBody>
      </p:sp>
      <p:sp>
        <p:nvSpPr>
          <p:cNvPr id="81" name="Oval 44"/>
          <p:cNvSpPr>
            <a:spLocks noChangeArrowheads="1"/>
          </p:cNvSpPr>
          <p:nvPr>
            <p:custDataLst>
              <p:tags r:id="rId62"/>
            </p:custDataLst>
          </p:nvPr>
        </p:nvSpPr>
        <p:spPr bwMode="auto">
          <a:xfrm>
            <a:off x="6018217" y="4983167"/>
            <a:ext cx="625475" cy="301625"/>
          </a:xfrm>
          <a:prstGeom prst="ellipse">
            <a:avLst/>
          </a:prstGeom>
          <a:solidFill>
            <a:srgbClr val="12644F"/>
          </a:solidFill>
          <a:ln>
            <a:solidFill>
              <a:srgbClr val="12644F"/>
            </a:solidFill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24" tIns="45713" rIns="91424" bIns="45713" anchor="ctr"/>
          <a:lstStyle/>
          <a:p>
            <a:pPr algn="ctr">
              <a:defRPr/>
            </a:pPr>
            <a:r>
              <a:rPr lang="en-US" sz="1800" dirty="0">
                <a:solidFill>
                  <a:prstClr val="white"/>
                </a:solidFill>
              </a:rPr>
              <a:t>:</a:t>
            </a:r>
            <a:endParaRPr lang="th-TH" sz="1800" dirty="0">
              <a:solidFill>
                <a:prstClr val="white"/>
              </a:solidFill>
            </a:endParaRPr>
          </a:p>
        </p:txBody>
      </p:sp>
      <p:sp>
        <p:nvSpPr>
          <p:cNvPr id="82" name="Oval 45"/>
          <p:cNvSpPr>
            <a:spLocks noChangeArrowheads="1"/>
          </p:cNvSpPr>
          <p:nvPr>
            <p:custDataLst>
              <p:tags r:id="rId63"/>
            </p:custDataLst>
          </p:nvPr>
        </p:nvSpPr>
        <p:spPr bwMode="auto">
          <a:xfrm>
            <a:off x="6018217" y="5461004"/>
            <a:ext cx="625475" cy="301625"/>
          </a:xfrm>
          <a:prstGeom prst="ellipse">
            <a:avLst/>
          </a:prstGeom>
          <a:solidFill>
            <a:srgbClr val="12644F"/>
          </a:solidFill>
          <a:ln>
            <a:solidFill>
              <a:srgbClr val="12644F"/>
            </a:solidFill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24" tIns="45713" rIns="91424" bIns="45713" anchor="ctr"/>
          <a:lstStyle/>
          <a:p>
            <a:pPr algn="ctr">
              <a:defRPr/>
            </a:pPr>
            <a:r>
              <a:rPr lang="en-US" sz="1800" b="1" dirty="0">
                <a:solidFill>
                  <a:prstClr val="white"/>
                </a:solidFill>
              </a:rPr>
              <a:t>39</a:t>
            </a:r>
            <a:endParaRPr lang="th-TH" sz="1800" b="1" dirty="0">
              <a:solidFill>
                <a:prstClr val="white"/>
              </a:solidFill>
            </a:endParaRPr>
          </a:p>
        </p:txBody>
      </p:sp>
      <p:cxnSp>
        <p:nvCxnSpPr>
          <p:cNvPr id="31860" name="AutoShape 46"/>
          <p:cNvCxnSpPr>
            <a:cxnSpLocks noChangeShapeType="1"/>
          </p:cNvCxnSpPr>
          <p:nvPr>
            <p:custDataLst>
              <p:tags r:id="rId64"/>
            </p:custDataLst>
          </p:nvPr>
        </p:nvCxnSpPr>
        <p:spPr bwMode="auto">
          <a:xfrm>
            <a:off x="6643692" y="4670429"/>
            <a:ext cx="255587" cy="4540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861" name="AutoShape 47"/>
          <p:cNvCxnSpPr>
            <a:cxnSpLocks noChangeShapeType="1"/>
          </p:cNvCxnSpPr>
          <p:nvPr>
            <p:custDataLst>
              <p:tags r:id="rId65"/>
            </p:custDataLst>
          </p:nvPr>
        </p:nvCxnSpPr>
        <p:spPr bwMode="auto">
          <a:xfrm>
            <a:off x="6656388" y="5111754"/>
            <a:ext cx="165100" cy="920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862" name="AutoShape 48"/>
          <p:cNvCxnSpPr>
            <a:cxnSpLocks noChangeShapeType="1"/>
          </p:cNvCxnSpPr>
          <p:nvPr>
            <p:custDataLst>
              <p:tags r:id="rId66"/>
            </p:custDataLst>
          </p:nvPr>
        </p:nvCxnSpPr>
        <p:spPr bwMode="auto">
          <a:xfrm flipV="1">
            <a:off x="6643689" y="5335589"/>
            <a:ext cx="260350" cy="2762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864" name="Line 50"/>
          <p:cNvSpPr>
            <a:spLocks noChangeShapeType="1"/>
          </p:cNvSpPr>
          <p:nvPr>
            <p:custDataLst>
              <p:tags r:id="rId67"/>
            </p:custDataLst>
          </p:nvPr>
        </p:nvSpPr>
        <p:spPr bwMode="auto">
          <a:xfrm flipV="1">
            <a:off x="7215192" y="3500438"/>
            <a:ext cx="642937" cy="1571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3" rIns="91424" bIns="45713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  <a:latin typeface="Arial" panose="020B0604020202020204" pitchFamily="34" charset="0"/>
              <a:cs typeface="Angsana New" pitchFamily="18" charset="-34"/>
            </a:endParaRPr>
          </a:p>
        </p:txBody>
      </p:sp>
      <p:sp>
        <p:nvSpPr>
          <p:cNvPr id="88" name="Oval 51"/>
          <p:cNvSpPr>
            <a:spLocks noChangeArrowheads="1"/>
          </p:cNvSpPr>
          <p:nvPr>
            <p:custDataLst>
              <p:tags r:id="rId68"/>
            </p:custDataLst>
          </p:nvPr>
        </p:nvSpPr>
        <p:spPr bwMode="auto">
          <a:xfrm>
            <a:off x="6811967" y="5076827"/>
            <a:ext cx="625475" cy="30321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24" tIns="45713" rIns="91424" bIns="45713" anchor="ctr"/>
          <a:lstStyle/>
          <a:p>
            <a:pPr algn="ctr">
              <a:defRPr/>
            </a:pPr>
            <a:r>
              <a:rPr lang="en-US" sz="1800" b="1" dirty="0">
                <a:solidFill>
                  <a:schemeClr val="bg1"/>
                </a:solidFill>
              </a:rPr>
              <a:t>8</a:t>
            </a:r>
            <a:endParaRPr lang="th-TH" sz="1800" b="1" dirty="0">
              <a:solidFill>
                <a:schemeClr val="bg1"/>
              </a:solidFill>
            </a:endParaRPr>
          </a:p>
        </p:txBody>
      </p:sp>
      <p:cxnSp>
        <p:nvCxnSpPr>
          <p:cNvPr id="90" name="ตัวเชื่อมต่อตรง 89"/>
          <p:cNvCxnSpPr>
            <a:stCxn id="72" idx="6"/>
          </p:cNvCxnSpPr>
          <p:nvPr/>
        </p:nvCxnSpPr>
        <p:spPr>
          <a:xfrm flipV="1">
            <a:off x="7483472" y="2209800"/>
            <a:ext cx="1509712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ตัวเชื่อมต่อตรง 90"/>
          <p:cNvCxnSpPr/>
          <p:nvPr/>
        </p:nvCxnSpPr>
        <p:spPr>
          <a:xfrm rot="5400000">
            <a:off x="7732671" y="3521869"/>
            <a:ext cx="2644775" cy="1588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ลูกศรเชื่อมต่อแบบตรง 91"/>
          <p:cNvCxnSpPr/>
          <p:nvPr/>
        </p:nvCxnSpPr>
        <p:spPr>
          <a:xfrm flipH="1">
            <a:off x="8929689" y="4859338"/>
            <a:ext cx="71436" cy="1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ลูกศรเชื่อมต่อแบบตรง 92"/>
          <p:cNvCxnSpPr/>
          <p:nvPr/>
        </p:nvCxnSpPr>
        <p:spPr>
          <a:xfrm flipV="1">
            <a:off x="7473954" y="5214939"/>
            <a:ext cx="206375" cy="1270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ลูกศรเชื่อมต่อแบบตรง 93"/>
          <p:cNvCxnSpPr>
            <a:stCxn id="78" idx="5"/>
          </p:cNvCxnSpPr>
          <p:nvPr/>
        </p:nvCxnSpPr>
        <p:spPr>
          <a:xfrm>
            <a:off x="7345843" y="3556282"/>
            <a:ext cx="731357" cy="1156125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874" name="Rectangle 23"/>
          <p:cNvSpPr>
            <a:spLocks noChangeArrowheads="1"/>
          </p:cNvSpPr>
          <p:nvPr>
            <p:custDataLst>
              <p:tags r:id="rId69"/>
            </p:custDataLst>
          </p:nvPr>
        </p:nvSpPr>
        <p:spPr bwMode="auto">
          <a:xfrm>
            <a:off x="6097393" y="1176626"/>
            <a:ext cx="31289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en-US" sz="18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FreesiaUPC" pitchFamily="34" charset="-34"/>
              </a:rPr>
              <a:t> Directly  from farm to customer</a:t>
            </a:r>
          </a:p>
        </p:txBody>
      </p:sp>
      <p:cxnSp>
        <p:nvCxnSpPr>
          <p:cNvPr id="98" name="ลูกศรเชื่อมต่อแบบตรง 97"/>
          <p:cNvCxnSpPr/>
          <p:nvPr/>
        </p:nvCxnSpPr>
        <p:spPr>
          <a:xfrm rot="5400000">
            <a:off x="5048250" y="4429125"/>
            <a:ext cx="573088" cy="1588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ลูกศรเชื่อมต่อแบบตรง 98"/>
          <p:cNvCxnSpPr/>
          <p:nvPr/>
        </p:nvCxnSpPr>
        <p:spPr>
          <a:xfrm rot="16200000" flipH="1">
            <a:off x="8108157" y="4364832"/>
            <a:ext cx="500062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882" name="Line 30"/>
          <p:cNvSpPr>
            <a:spLocks noChangeShapeType="1"/>
          </p:cNvSpPr>
          <p:nvPr>
            <p:custDataLst>
              <p:tags r:id="rId70"/>
            </p:custDataLst>
          </p:nvPr>
        </p:nvSpPr>
        <p:spPr bwMode="auto">
          <a:xfrm>
            <a:off x="6191251" y="1428750"/>
            <a:ext cx="27384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3" rIns="91424" bIns="45713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  <a:latin typeface="Arial" panose="020B0604020202020204" pitchFamily="34" charset="0"/>
              <a:cs typeface="Angsana New" pitchFamily="18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3932" y="138838"/>
            <a:ext cx="7317605" cy="584769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Logistic development stage  </a:t>
            </a:r>
            <a:endParaRPr lang="th-TH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5" name="Rectangle 16"/>
          <p:cNvSpPr>
            <a:spLocks noChangeArrowheads="1"/>
          </p:cNvSpPr>
          <p:nvPr>
            <p:custDataLst>
              <p:tags r:id="rId71"/>
            </p:custDataLst>
          </p:nvPr>
        </p:nvSpPr>
        <p:spPr bwMode="auto">
          <a:xfrm>
            <a:off x="4953000" y="2819400"/>
            <a:ext cx="900100" cy="11953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73397" tIns="73397" rIns="73397" bIns="73397" anchor="ctr"/>
          <a:lstStyle/>
          <a:p>
            <a:pPr algn="ctr" defTabSz="895165">
              <a:buSzPct val="120000"/>
              <a:defRPr/>
            </a:pPr>
            <a:r>
              <a:rPr lang="en-US" sz="1800" b="1" dirty="0">
                <a:solidFill>
                  <a:prstClr val="black"/>
                </a:solidFill>
                <a:cs typeface="FreesiaUPC" pitchFamily="34" charset="-34"/>
              </a:rPr>
              <a:t>Packing house</a:t>
            </a:r>
          </a:p>
          <a:p>
            <a:pPr algn="ctr" defTabSz="895165">
              <a:buSzPct val="120000"/>
              <a:defRPr/>
            </a:pPr>
            <a:r>
              <a:rPr lang="en-US" sz="1800" b="1" dirty="0">
                <a:solidFill>
                  <a:prstClr val="black"/>
                </a:solidFill>
                <a:cs typeface="FreesiaUPC" pitchFamily="34" charset="-34"/>
              </a:rPr>
              <a:t>In CM </a:t>
            </a:r>
            <a:endParaRPr lang="th-TH" sz="1800" b="1" dirty="0">
              <a:solidFill>
                <a:prstClr val="black"/>
              </a:solidFill>
              <a:cs typeface="FreesiaUPC" pitchFamily="34" charset="-34"/>
            </a:endParaRPr>
          </a:p>
        </p:txBody>
      </p:sp>
      <p:sp>
        <p:nvSpPr>
          <p:cNvPr id="96" name="Rectangle 16"/>
          <p:cNvSpPr>
            <a:spLocks noChangeArrowheads="1"/>
          </p:cNvSpPr>
          <p:nvPr>
            <p:custDataLst>
              <p:tags r:id="rId72"/>
            </p:custDataLst>
          </p:nvPr>
        </p:nvSpPr>
        <p:spPr bwMode="auto">
          <a:xfrm>
            <a:off x="4828777" y="4876800"/>
            <a:ext cx="1012007" cy="133357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73397" tIns="73397" rIns="73397" bIns="73397" anchor="ctr"/>
          <a:lstStyle/>
          <a:p>
            <a:pPr algn="ctr" defTabSz="895165">
              <a:buSzPct val="120000"/>
              <a:defRPr/>
            </a:pPr>
            <a:r>
              <a:rPr lang="en-US" sz="1800" b="1" dirty="0">
                <a:solidFill>
                  <a:prstClr val="white"/>
                </a:solidFill>
                <a:cs typeface="FreesiaUPC" pitchFamily="34" charset="-34"/>
              </a:rPr>
              <a:t>Packing House in Bangkok</a:t>
            </a:r>
            <a:endParaRPr lang="th-TH" sz="1800" b="1" dirty="0">
              <a:solidFill>
                <a:prstClr val="white"/>
              </a:solidFill>
              <a:cs typeface="FreesiaUPC" pitchFamily="34" charset="-34"/>
            </a:endParaRPr>
          </a:p>
        </p:txBody>
      </p:sp>
      <p:sp>
        <p:nvSpPr>
          <p:cNvPr id="100" name="Rectangle 16"/>
          <p:cNvSpPr>
            <a:spLocks noChangeArrowheads="1"/>
          </p:cNvSpPr>
          <p:nvPr>
            <p:custDataLst>
              <p:tags r:id="rId73"/>
            </p:custDataLst>
          </p:nvPr>
        </p:nvSpPr>
        <p:spPr bwMode="auto">
          <a:xfrm>
            <a:off x="7958150" y="2797856"/>
            <a:ext cx="900100" cy="11953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73397" tIns="73397" rIns="73397" bIns="73397" anchor="ctr"/>
          <a:lstStyle/>
          <a:p>
            <a:pPr algn="ctr" defTabSz="895165">
              <a:buSzPct val="120000"/>
              <a:defRPr/>
            </a:pPr>
            <a:r>
              <a:rPr lang="en-US" sz="1800" b="1" dirty="0">
                <a:solidFill>
                  <a:prstClr val="black"/>
                </a:solidFill>
                <a:cs typeface="FreesiaUPC" pitchFamily="34" charset="-34"/>
              </a:rPr>
              <a:t>Packing house</a:t>
            </a:r>
          </a:p>
          <a:p>
            <a:pPr algn="ctr" defTabSz="895165">
              <a:buSzPct val="120000"/>
              <a:defRPr/>
            </a:pPr>
            <a:r>
              <a:rPr lang="en-US" sz="1800" b="1" dirty="0">
                <a:solidFill>
                  <a:prstClr val="black"/>
                </a:solidFill>
                <a:cs typeface="FreesiaUPC" pitchFamily="34" charset="-34"/>
              </a:rPr>
              <a:t>In CM </a:t>
            </a:r>
            <a:endParaRPr lang="th-TH" sz="1800" b="1" dirty="0">
              <a:solidFill>
                <a:prstClr val="black"/>
              </a:solidFill>
              <a:cs typeface="FreesiaUPC" pitchFamily="34" charset="-34"/>
            </a:endParaRPr>
          </a:p>
        </p:txBody>
      </p:sp>
      <p:sp>
        <p:nvSpPr>
          <p:cNvPr id="101" name="Rectangle 16"/>
          <p:cNvSpPr>
            <a:spLocks noChangeArrowheads="1"/>
          </p:cNvSpPr>
          <p:nvPr>
            <p:custDataLst>
              <p:tags r:id="rId74"/>
            </p:custDataLst>
          </p:nvPr>
        </p:nvSpPr>
        <p:spPr bwMode="auto">
          <a:xfrm>
            <a:off x="7695964" y="4712407"/>
            <a:ext cx="1233725" cy="133357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73397" tIns="73397" rIns="73397" bIns="73397" anchor="ctr"/>
          <a:lstStyle/>
          <a:p>
            <a:pPr algn="ctr" defTabSz="895165">
              <a:buSzPct val="120000"/>
              <a:defRPr/>
            </a:pPr>
            <a:r>
              <a:rPr lang="en-US" sz="1800" b="1" dirty="0">
                <a:solidFill>
                  <a:prstClr val="white"/>
                </a:solidFill>
                <a:cs typeface="FreesiaUPC" pitchFamily="34" charset="-34"/>
              </a:rPr>
              <a:t>Packing House in Bangkok &amp;customer</a:t>
            </a:r>
            <a:endParaRPr lang="th-TH" sz="1800" b="1" dirty="0">
              <a:solidFill>
                <a:prstClr val="white"/>
              </a:solidFill>
              <a:cs typeface="FreesiaUPC" pitchFamily="34" charset="-34"/>
            </a:endParaRPr>
          </a:p>
        </p:txBody>
      </p:sp>
      <p:sp>
        <p:nvSpPr>
          <p:cNvPr id="97" name="Rectangle 14"/>
          <p:cNvSpPr>
            <a:spLocks noChangeArrowheads="1"/>
          </p:cNvSpPr>
          <p:nvPr>
            <p:custDataLst>
              <p:tags r:id="rId75"/>
            </p:custDataLst>
          </p:nvPr>
        </p:nvSpPr>
        <p:spPr bwMode="auto">
          <a:xfrm>
            <a:off x="2914650" y="5992497"/>
            <a:ext cx="14287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cs typeface="FreesiaUPC" pitchFamily="34" charset="-34"/>
              </a:rPr>
              <a:t>Royal Project Development Center</a:t>
            </a:r>
            <a:endParaRPr lang="th-TH" sz="1800" b="1" dirty="0">
              <a:solidFill>
                <a:prstClr val="black"/>
              </a:solidFill>
              <a:latin typeface="Calibri" panose="020F0502020204030204" pitchFamily="34" charset="0"/>
              <a:cs typeface="FreesiaUPC" pitchFamily="34" charset="-34"/>
            </a:endParaRPr>
          </a:p>
        </p:txBody>
      </p:sp>
      <p:sp>
        <p:nvSpPr>
          <p:cNvPr id="102" name="Rectangle 14"/>
          <p:cNvSpPr>
            <a:spLocks noChangeArrowheads="1"/>
          </p:cNvSpPr>
          <p:nvPr>
            <p:custDataLst>
              <p:tags r:id="rId76"/>
            </p:custDataLst>
          </p:nvPr>
        </p:nvSpPr>
        <p:spPr bwMode="auto">
          <a:xfrm>
            <a:off x="5885605" y="5999177"/>
            <a:ext cx="14287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cs typeface="FreesiaUPC" pitchFamily="34" charset="-34"/>
              </a:rPr>
              <a:t>Royal Project Development Center</a:t>
            </a:r>
            <a:endParaRPr lang="th-TH" sz="1800" b="1" dirty="0">
              <a:solidFill>
                <a:prstClr val="black"/>
              </a:solidFill>
              <a:latin typeface="Calibri" panose="020F0502020204030204" pitchFamily="34" charset="0"/>
              <a:cs typeface="FreesiaUPC" pitchFamily="34" charset="-34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25976"/>
            <a:ext cx="65" cy="40524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ngsana New" pitchFamily="18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0" y="1109246"/>
            <a:ext cx="27742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2062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ngsana New" pitchFamily="18" charset="-34"/>
              </a:rPr>
              <a:t>Grouping </a:t>
            </a:r>
            <a:r>
              <a:rPr lang="en-US" sz="2000" b="1" i="1" dirty="0">
                <a:solidFill>
                  <a:srgbClr val="2062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FreesiaUPC" pitchFamily="34" charset="-34"/>
              </a:rPr>
              <a:t>transportation</a:t>
            </a:r>
            <a:endParaRPr lang="th-TH" sz="2000" b="1" i="1" dirty="0">
              <a:solidFill>
                <a:srgbClr val="2062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FreesiaUPC" pitchFamily="34" charset="-34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2062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ngsana New" pitchFamily="18" charset="-34"/>
              </a:rPr>
              <a:t>  </a:t>
            </a:r>
            <a:endParaRPr lang="th-TH" sz="2000" b="1" i="1" dirty="0">
              <a:solidFill>
                <a:srgbClr val="2062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ngsana New" pitchFamily="18" charset="-34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405" y="5762629"/>
            <a:ext cx="1478755" cy="907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71702" y="1654179"/>
            <a:ext cx="168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CM: Chiang Mai</a:t>
            </a:r>
            <a:endParaRPr lang="th-TH" sz="1800" b="1" dirty="0"/>
          </a:p>
        </p:txBody>
      </p:sp>
      <p:sp>
        <p:nvSpPr>
          <p:cNvPr id="103" name="Rectangle 37"/>
          <p:cNvSpPr>
            <a:spLocks noChangeArrowheads="1"/>
          </p:cNvSpPr>
          <p:nvPr>
            <p:custDataLst>
              <p:tags r:id="rId77"/>
            </p:custDataLst>
          </p:nvPr>
        </p:nvSpPr>
        <p:spPr bwMode="auto">
          <a:xfrm>
            <a:off x="6786562" y="1527994"/>
            <a:ext cx="20716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cs typeface="FreesiaUPC" pitchFamily="34" charset="-34"/>
              </a:rPr>
              <a:t> Sub center </a:t>
            </a:r>
            <a:endParaRPr lang="th-TH" sz="1800" b="1" dirty="0">
              <a:solidFill>
                <a:prstClr val="black"/>
              </a:solidFill>
              <a:latin typeface="Calibri" panose="020F0502020204030204" pitchFamily="34" charset="0"/>
              <a:cs typeface="FreesiaUPC" pitchFamily="34" charset="-34"/>
            </a:endParaRPr>
          </a:p>
        </p:txBody>
      </p:sp>
      <p:sp>
        <p:nvSpPr>
          <p:cNvPr id="104" name="Rectangle 38"/>
          <p:cNvSpPr>
            <a:spLocks noChangeArrowheads="1"/>
          </p:cNvSpPr>
          <p:nvPr>
            <p:custDataLst>
              <p:tags r:id="rId78"/>
            </p:custDataLst>
          </p:nvPr>
        </p:nvSpPr>
        <p:spPr bwMode="auto">
          <a:xfrm>
            <a:off x="7162800" y="1901613"/>
            <a:ext cx="15668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 defTabSz="89376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cs typeface="FreesiaUPC" pitchFamily="34" charset="-34"/>
              </a:rPr>
              <a:t> Major center</a:t>
            </a:r>
            <a:endParaRPr lang="th-TH" sz="1800" b="1" dirty="0">
              <a:solidFill>
                <a:prstClr val="black"/>
              </a:solidFill>
              <a:latin typeface="Calibri" panose="020F0502020204030204" pitchFamily="34" charset="0"/>
              <a:cs typeface="FreesiaUPC" pitchFamily="34" charset="-34"/>
            </a:endParaRPr>
          </a:p>
        </p:txBody>
      </p:sp>
      <p:pic>
        <p:nvPicPr>
          <p:cNvPr id="105" name="Picture 5"/>
          <p:cNvPicPr>
            <a:picLocks noChangeAspect="1" noChangeArrowheads="1"/>
          </p:cNvPicPr>
          <p:nvPr/>
        </p:nvPicPr>
        <p:blipFill>
          <a:blip r:embed="rId8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4265" y="1897516"/>
            <a:ext cx="540000" cy="25990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" name="Picture 5"/>
          <p:cNvPicPr>
            <a:picLocks noChangeAspect="1" noChangeArrowheads="1"/>
          </p:cNvPicPr>
          <p:nvPr/>
        </p:nvPicPr>
        <p:blipFill>
          <a:blip r:embed="rId8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2725" y="3106389"/>
            <a:ext cx="540000" cy="25990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" name="Picture 5"/>
          <p:cNvPicPr>
            <a:picLocks noChangeAspect="1" noChangeArrowheads="1"/>
          </p:cNvPicPr>
          <p:nvPr/>
        </p:nvPicPr>
        <p:blipFill>
          <a:blip r:embed="rId8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701" y="2644682"/>
            <a:ext cx="540000" cy="25990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" name="Picture 5"/>
          <p:cNvPicPr>
            <a:picLocks noChangeAspect="1" noChangeArrowheads="1"/>
          </p:cNvPicPr>
          <p:nvPr/>
        </p:nvPicPr>
        <p:blipFill>
          <a:blip r:embed="rId8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1801" y="3784306"/>
            <a:ext cx="540000" cy="25990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" name="Picture 5"/>
          <p:cNvPicPr>
            <a:picLocks noChangeAspect="1" noChangeArrowheads="1"/>
          </p:cNvPicPr>
          <p:nvPr/>
        </p:nvPicPr>
        <p:blipFill>
          <a:blip r:embed="rId8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6305" y="4261091"/>
            <a:ext cx="540000" cy="25990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" name="Picture 5"/>
          <p:cNvPicPr>
            <a:picLocks noChangeAspect="1" noChangeArrowheads="1"/>
          </p:cNvPicPr>
          <p:nvPr/>
        </p:nvPicPr>
        <p:blipFill>
          <a:blip r:embed="rId8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1521" y="4143375"/>
            <a:ext cx="540000" cy="25990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4891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/>
          <a:srcRect b="4971"/>
          <a:stretch/>
        </p:blipFill>
        <p:spPr bwMode="auto">
          <a:xfrm>
            <a:off x="4718736" y="1676400"/>
            <a:ext cx="4245192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สี่เหลี่ยมผืนผ้า 93"/>
          <p:cNvSpPr>
            <a:spLocks noChangeArrowheads="1"/>
          </p:cNvSpPr>
          <p:nvPr/>
        </p:nvSpPr>
        <p:spPr bwMode="auto">
          <a:xfrm>
            <a:off x="1219200" y="261865"/>
            <a:ext cx="7924800" cy="500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6" tIns="34289" rIns="68576" bIns="34289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ahoma" pitchFamily="34" charset="0"/>
                <a:sym typeface="Wingdings 2" pitchFamily="18" charset="2"/>
              </a:rPr>
              <a:t>Cluster system of Royal Project Development Center </a:t>
            </a:r>
            <a:endParaRPr lang="th-TH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3095" y="1905000"/>
            <a:ext cx="4608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+mj-lt"/>
                <a:ea typeface="Tahoma" pitchFamily="34" charset="0"/>
                <a:cs typeface="Tahoma" pitchFamily="34" charset="0"/>
              </a:rPr>
              <a:t>RPF Center grouping is made to </a:t>
            </a:r>
            <a:r>
              <a:rPr lang="en-US" sz="2400" dirty="0">
                <a:latin typeface="+mj-lt"/>
              </a:rPr>
              <a:t>strengthen the supply chain management  for the highlands.</a:t>
            </a:r>
          </a:p>
          <a:p>
            <a:r>
              <a:rPr lang="en-US" sz="2400" dirty="0">
                <a:latin typeface="+mj-lt"/>
              </a:rPr>
              <a:t> </a:t>
            </a:r>
            <a:endParaRPr lang="th-TH" sz="2400" dirty="0">
              <a:latin typeface="+mj-lt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+mj-lt"/>
              </a:rPr>
              <a:t>Promote efficient use facilities.</a:t>
            </a:r>
          </a:p>
          <a:p>
            <a:pPr marL="285750" indent="-285750">
              <a:buFont typeface="Arial" pitchFamily="34" charset="0"/>
              <a:buChar char="•"/>
            </a:pPr>
            <a:endParaRPr lang="th-TH" sz="2400" dirty="0">
              <a:latin typeface="+mj-lt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latin typeface="+mj-lt"/>
                <a:ea typeface="Tahoma" pitchFamily="34" charset="0"/>
                <a:cs typeface="Tahoma" pitchFamily="34" charset="0"/>
              </a:rPr>
              <a:t>Provide knowledge exchange and sharing among communities . </a:t>
            </a:r>
            <a:endParaRPr lang="th-TH" sz="24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274065"/>
            <a:ext cx="4079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Cluster system purpose</a:t>
            </a:r>
            <a:endParaRPr lang="th-TH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991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3">
            <a:extLst>
              <a:ext uri="{FF2B5EF4-FFF2-40B4-BE49-F238E27FC236}">
                <a16:creationId xmlns:a16="http://schemas.microsoft.com/office/drawing/2014/main" id="{BB99D6D7-A316-4487-97CE-F0064B06ADD3}"/>
              </a:ext>
            </a:extLst>
          </p:cNvPr>
          <p:cNvGrpSpPr/>
          <p:nvPr/>
        </p:nvGrpSpPr>
        <p:grpSpPr>
          <a:xfrm>
            <a:off x="79266" y="2965563"/>
            <a:ext cx="1870433" cy="691593"/>
            <a:chOff x="4849104" y="1528945"/>
            <a:chExt cx="1821912" cy="1132230"/>
          </a:xfrm>
        </p:grpSpPr>
        <p:sp>
          <p:nvSpPr>
            <p:cNvPr id="64" name="TextBox 342">
              <a:extLst>
                <a:ext uri="{FF2B5EF4-FFF2-40B4-BE49-F238E27FC236}">
                  <a16:creationId xmlns:a16="http://schemas.microsoft.com/office/drawing/2014/main" id="{EC589983-F1BA-4275-AAB7-BB4EA2FC3F92}"/>
                </a:ext>
              </a:extLst>
            </p:cNvPr>
            <p:cNvSpPr txBox="1"/>
            <p:nvPr/>
          </p:nvSpPr>
          <p:spPr>
            <a:xfrm>
              <a:off x="4849104" y="2056529"/>
              <a:ext cx="1821912" cy="604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th-TH" altLang="ko-K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</a:t>
              </a:r>
              <a:r>
                <a:rPr lang="en-US" altLang="ko-KR" sz="1800" b="1" kern="0" dirty="0">
                  <a:solidFill>
                    <a:srgbClr val="1F497D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1969-1978</a:t>
              </a:r>
              <a:r>
                <a:rPr kumimoji="0" lang="th-TH" altLang="ko-K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  <a:endPara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TextBox 343">
              <a:extLst>
                <a:ext uri="{FF2B5EF4-FFF2-40B4-BE49-F238E27FC236}">
                  <a16:creationId xmlns:a16="http://schemas.microsoft.com/office/drawing/2014/main" id="{2C7C9F5A-D781-4E2A-AC70-3A4666D9000A}"/>
                </a:ext>
              </a:extLst>
            </p:cNvPr>
            <p:cNvSpPr txBox="1"/>
            <p:nvPr/>
          </p:nvSpPr>
          <p:spPr>
            <a:xfrm>
              <a:off x="4963880" y="1528945"/>
              <a:ext cx="1374974" cy="604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800" b="1" u="sng" kern="0" dirty="0">
                  <a:solidFill>
                    <a:srgbClr val="1F497D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Phase 1</a:t>
              </a:r>
              <a:endParaRPr kumimoji="0" lang="ko-KR" alt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 Development Stage  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3" name="ตัวเชื่อมต่อตรง 52">
            <a:extLst>
              <a:ext uri="{FF2B5EF4-FFF2-40B4-BE49-F238E27FC236}">
                <a16:creationId xmlns:a16="http://schemas.microsoft.com/office/drawing/2014/main" id="{B3B6E24E-C1F8-46AD-B9BA-BB54A3E56E34}"/>
              </a:ext>
            </a:extLst>
          </p:cNvPr>
          <p:cNvCxnSpPr/>
          <p:nvPr/>
        </p:nvCxnSpPr>
        <p:spPr>
          <a:xfrm>
            <a:off x="5257800" y="1976930"/>
            <a:ext cx="9088" cy="2580940"/>
          </a:xfrm>
          <a:prstGeom prst="line">
            <a:avLst/>
          </a:prstGeom>
          <a:noFill/>
          <a:ln w="28575" cap="flat" cmpd="sng" algn="ctr">
            <a:solidFill>
              <a:srgbClr val="FBA200"/>
            </a:solidFill>
            <a:prstDash val="solid"/>
            <a:miter lim="800000"/>
          </a:ln>
          <a:effectLst/>
        </p:spPr>
      </p:cxnSp>
      <p:cxnSp>
        <p:nvCxnSpPr>
          <p:cNvPr id="54" name="Straight Connector 62">
            <a:extLst>
              <a:ext uri="{FF2B5EF4-FFF2-40B4-BE49-F238E27FC236}">
                <a16:creationId xmlns:a16="http://schemas.microsoft.com/office/drawing/2014/main" id="{BB440A44-E928-42E9-9512-470ED08CEE3F}"/>
              </a:ext>
            </a:extLst>
          </p:cNvPr>
          <p:cNvCxnSpPr>
            <a:cxnSpLocks/>
          </p:cNvCxnSpPr>
          <p:nvPr/>
        </p:nvCxnSpPr>
        <p:spPr>
          <a:xfrm flipV="1">
            <a:off x="113859" y="3251021"/>
            <a:ext cx="17" cy="5571"/>
          </a:xfrm>
          <a:prstGeom prst="line">
            <a:avLst/>
          </a:prstGeom>
          <a:noFill/>
          <a:ln w="25400" cap="flat" cmpd="sng" algn="ctr">
            <a:solidFill>
              <a:srgbClr val="0680C3">
                <a:lumMod val="75000"/>
              </a:srgbClr>
            </a:solidFill>
            <a:prstDash val="solid"/>
            <a:miter lim="800000"/>
            <a:tailEnd type="oval" w="lg" len="lg"/>
          </a:ln>
          <a:effectLst/>
        </p:spPr>
      </p:cxnSp>
      <p:cxnSp>
        <p:nvCxnSpPr>
          <p:cNvPr id="57" name="Straight Connector 75">
            <a:extLst>
              <a:ext uri="{FF2B5EF4-FFF2-40B4-BE49-F238E27FC236}">
                <a16:creationId xmlns:a16="http://schemas.microsoft.com/office/drawing/2014/main" id="{642E50CC-70C8-47A2-88CF-EE73BC3A1AA3}"/>
              </a:ext>
            </a:extLst>
          </p:cNvPr>
          <p:cNvCxnSpPr>
            <a:cxnSpLocks/>
          </p:cNvCxnSpPr>
          <p:nvPr/>
        </p:nvCxnSpPr>
        <p:spPr>
          <a:xfrm flipV="1">
            <a:off x="5262933" y="1976930"/>
            <a:ext cx="17" cy="5571"/>
          </a:xfrm>
          <a:prstGeom prst="line">
            <a:avLst/>
          </a:prstGeom>
          <a:noFill/>
          <a:ln w="25400" cap="flat" cmpd="sng" algn="ctr">
            <a:solidFill>
              <a:srgbClr val="FBA200"/>
            </a:solidFill>
            <a:prstDash val="solid"/>
            <a:miter lim="800000"/>
            <a:tailEnd type="oval" w="lg" len="lg"/>
          </a:ln>
          <a:effectLst/>
        </p:spPr>
      </p:cxnSp>
      <p:sp>
        <p:nvSpPr>
          <p:cNvPr id="60" name="Rectangle 55">
            <a:extLst>
              <a:ext uri="{FF2B5EF4-FFF2-40B4-BE49-F238E27FC236}">
                <a16:creationId xmlns:a16="http://schemas.microsoft.com/office/drawing/2014/main" id="{75E7D559-A99F-4A78-BFEC-3AC50F675AB8}"/>
              </a:ext>
            </a:extLst>
          </p:cNvPr>
          <p:cNvSpPr/>
          <p:nvPr/>
        </p:nvSpPr>
        <p:spPr>
          <a:xfrm>
            <a:off x="4480560" y="5035273"/>
            <a:ext cx="1005840" cy="219921"/>
          </a:xfrm>
          <a:prstGeom prst="rect">
            <a:avLst/>
          </a:prstGeom>
          <a:solidFill>
            <a:srgbClr val="90C221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297669" lon="18624798" rev="52620"/>
            </a:camera>
            <a:lightRig rig="threePt" dir="t">
              <a:rot lat="0" lon="0" rev="1800000"/>
            </a:lightRig>
          </a:scene3d>
          <a:sp3d extrusionH="1460500">
            <a:extrusionClr>
              <a:srgbClr val="90C221"/>
            </a:extrusion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1" name="Rectangle 56">
            <a:extLst>
              <a:ext uri="{FF2B5EF4-FFF2-40B4-BE49-F238E27FC236}">
                <a16:creationId xmlns:a16="http://schemas.microsoft.com/office/drawing/2014/main" id="{FF65C105-EA6F-44F3-978A-BC28BFA3083E}"/>
              </a:ext>
            </a:extLst>
          </p:cNvPr>
          <p:cNvSpPr/>
          <p:nvPr/>
        </p:nvSpPr>
        <p:spPr>
          <a:xfrm>
            <a:off x="6172200" y="4440414"/>
            <a:ext cx="1005840" cy="219921"/>
          </a:xfrm>
          <a:prstGeom prst="rect">
            <a:avLst/>
          </a:prstGeom>
          <a:solidFill>
            <a:srgbClr val="FBA20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297669" lon="18624798" rev="52620"/>
            </a:camera>
            <a:lightRig rig="threePt" dir="t">
              <a:rot lat="0" lon="0" rev="1800000"/>
            </a:lightRig>
          </a:scene3d>
          <a:sp3d extrusionH="1460500">
            <a:extrusionClr>
              <a:srgbClr val="FBA200"/>
            </a:extrusion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cxnSp>
        <p:nvCxnSpPr>
          <p:cNvPr id="66" name="Straight Connector 75">
            <a:extLst>
              <a:ext uri="{FF2B5EF4-FFF2-40B4-BE49-F238E27FC236}">
                <a16:creationId xmlns:a16="http://schemas.microsoft.com/office/drawing/2014/main" id="{4DA364F6-32DB-4F26-B3DE-23511D4EFE21}"/>
              </a:ext>
            </a:extLst>
          </p:cNvPr>
          <p:cNvCxnSpPr>
            <a:cxnSpLocks/>
          </p:cNvCxnSpPr>
          <p:nvPr/>
        </p:nvCxnSpPr>
        <p:spPr>
          <a:xfrm flipV="1">
            <a:off x="7040402" y="1236112"/>
            <a:ext cx="17" cy="5571"/>
          </a:xfrm>
          <a:prstGeom prst="line">
            <a:avLst/>
          </a:prstGeom>
          <a:noFill/>
          <a:ln w="25400" cap="flat" cmpd="sng" algn="ctr">
            <a:solidFill>
              <a:srgbClr val="FFFF00"/>
            </a:solidFill>
            <a:prstDash val="solid"/>
            <a:miter lim="800000"/>
            <a:tailEnd type="oval" w="lg" len="lg"/>
          </a:ln>
          <a:effectLst/>
        </p:spPr>
      </p:cxnSp>
      <p:sp>
        <p:nvSpPr>
          <p:cNvPr id="68" name="สี่เหลี่ยมผืนผ้า 67">
            <a:extLst>
              <a:ext uri="{FF2B5EF4-FFF2-40B4-BE49-F238E27FC236}">
                <a16:creationId xmlns:a16="http://schemas.microsoft.com/office/drawing/2014/main" id="{606B199D-18C3-40CD-8AA0-FD6F26E057EA}"/>
              </a:ext>
            </a:extLst>
          </p:cNvPr>
          <p:cNvSpPr/>
          <p:nvPr/>
        </p:nvSpPr>
        <p:spPr>
          <a:xfrm>
            <a:off x="3607217" y="2133600"/>
            <a:ext cx="1700965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altLang="ko-KR" sz="1800" b="1" u="sng" kern="0" dirty="0">
                <a:solidFill>
                  <a:srgbClr val="90C22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 3</a:t>
            </a:r>
          </a:p>
          <a:p>
            <a:pPr marL="0" marR="0" lvl="0" indent="0" defTabSz="91440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800" b="1" i="0" u="none" strike="noStrike" kern="0" cap="none" spc="0" normalizeH="0" baseline="0" noProof="0" dirty="0">
                <a:ln>
                  <a:noFill/>
                </a:ln>
                <a:solidFill>
                  <a:srgbClr val="90C221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kumimoji="0" lang="en-US" altLang="ko-KR" sz="1800" b="1" i="0" u="none" strike="noStrike" kern="0" cap="none" spc="0" normalizeH="0" baseline="0" noProof="0" dirty="0">
                <a:ln>
                  <a:noFill/>
                </a:ln>
                <a:solidFill>
                  <a:srgbClr val="90C221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1989-1998</a:t>
            </a:r>
            <a:r>
              <a:rPr kumimoji="0" lang="th-TH" altLang="ko-KR" sz="1800" b="1" i="0" u="none" strike="noStrike" kern="0" cap="none" spc="0" normalizeH="0" baseline="0" noProof="0" dirty="0">
                <a:ln>
                  <a:noFill/>
                </a:ln>
                <a:solidFill>
                  <a:srgbClr val="90C221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srgbClr val="90C221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9" name="Group 63">
            <a:extLst>
              <a:ext uri="{FF2B5EF4-FFF2-40B4-BE49-F238E27FC236}">
                <a16:creationId xmlns:a16="http://schemas.microsoft.com/office/drawing/2014/main" id="{AA04A9C9-FCBD-4F4B-8EED-707278205946}"/>
              </a:ext>
            </a:extLst>
          </p:cNvPr>
          <p:cNvGrpSpPr/>
          <p:nvPr/>
        </p:nvGrpSpPr>
        <p:grpSpPr>
          <a:xfrm>
            <a:off x="1752600" y="2667000"/>
            <a:ext cx="2189441" cy="706393"/>
            <a:chOff x="4929455" y="1528945"/>
            <a:chExt cx="1821912" cy="1156458"/>
          </a:xfrm>
        </p:grpSpPr>
        <p:sp>
          <p:nvSpPr>
            <p:cNvPr id="70" name="TextBox 342">
              <a:extLst>
                <a:ext uri="{FF2B5EF4-FFF2-40B4-BE49-F238E27FC236}">
                  <a16:creationId xmlns:a16="http://schemas.microsoft.com/office/drawing/2014/main" id="{5F3EFBEF-E250-495D-963C-207D687E45F1}"/>
                </a:ext>
              </a:extLst>
            </p:cNvPr>
            <p:cNvSpPr txBox="1"/>
            <p:nvPr/>
          </p:nvSpPr>
          <p:spPr>
            <a:xfrm>
              <a:off x="4929455" y="2080758"/>
              <a:ext cx="1821912" cy="604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7A398">
                      <a:lumMod val="75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th-TH" altLang="ko-K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7A398">
                      <a:lumMod val="75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</a:t>
              </a:r>
              <a:r>
                <a:rPr kumimoji="0" lang="en-US" altLang="ko-K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7A398">
                      <a:lumMod val="75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1979-1988</a:t>
              </a:r>
              <a:r>
                <a:rPr kumimoji="0" lang="th-TH" altLang="ko-K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7A398">
                      <a:lumMod val="75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  <a:endPara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7A398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" name="TextBox 343">
              <a:extLst>
                <a:ext uri="{FF2B5EF4-FFF2-40B4-BE49-F238E27FC236}">
                  <a16:creationId xmlns:a16="http://schemas.microsoft.com/office/drawing/2014/main" id="{6E28008F-D365-45E8-A05E-F1C79A2AC6F5}"/>
                </a:ext>
              </a:extLst>
            </p:cNvPr>
            <p:cNvSpPr txBox="1"/>
            <p:nvPr/>
          </p:nvSpPr>
          <p:spPr>
            <a:xfrm>
              <a:off x="5025239" y="1528945"/>
              <a:ext cx="1374974" cy="604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800" b="1" u="sng" kern="0" dirty="0">
                  <a:solidFill>
                    <a:srgbClr val="07A398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Phase 2</a:t>
              </a:r>
              <a:endParaRPr kumimoji="0" lang="ko-KR" alt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07A39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2" name="Group 63">
            <a:extLst>
              <a:ext uri="{FF2B5EF4-FFF2-40B4-BE49-F238E27FC236}">
                <a16:creationId xmlns:a16="http://schemas.microsoft.com/office/drawing/2014/main" id="{4455FDA7-7FF8-40A5-A5CC-BE67C6F05662}"/>
              </a:ext>
            </a:extLst>
          </p:cNvPr>
          <p:cNvGrpSpPr/>
          <p:nvPr/>
        </p:nvGrpSpPr>
        <p:grpSpPr>
          <a:xfrm>
            <a:off x="5193523" y="1524001"/>
            <a:ext cx="2189441" cy="706393"/>
            <a:chOff x="4849104" y="1528945"/>
            <a:chExt cx="1821912" cy="1156458"/>
          </a:xfrm>
        </p:grpSpPr>
        <p:sp>
          <p:nvSpPr>
            <p:cNvPr id="73" name="TextBox 342">
              <a:extLst>
                <a:ext uri="{FF2B5EF4-FFF2-40B4-BE49-F238E27FC236}">
                  <a16:creationId xmlns:a16="http://schemas.microsoft.com/office/drawing/2014/main" id="{E4B0CB9C-2BFC-4ADA-B019-AA260A828C1C}"/>
                </a:ext>
              </a:extLst>
            </p:cNvPr>
            <p:cNvSpPr txBox="1"/>
            <p:nvPr/>
          </p:nvSpPr>
          <p:spPr>
            <a:xfrm>
              <a:off x="4849104" y="2080758"/>
              <a:ext cx="1821912" cy="604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th-TH" altLang="ko-KR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</a:t>
              </a:r>
              <a:r>
                <a:rPr lang="en-US" altLang="ko-KR" sz="1800" b="1" kern="0" noProof="0" dirty="0">
                  <a:solidFill>
                    <a:schemeClr val="accent6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1999</a:t>
              </a:r>
              <a:r>
                <a:rPr kumimoji="0" lang="en-US" altLang="ko-KR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-2008</a:t>
              </a:r>
              <a:r>
                <a:rPr kumimoji="0" lang="th-TH" altLang="ko-KR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  <a:endPara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TextBox 343">
              <a:extLst>
                <a:ext uri="{FF2B5EF4-FFF2-40B4-BE49-F238E27FC236}">
                  <a16:creationId xmlns:a16="http://schemas.microsoft.com/office/drawing/2014/main" id="{4B32C38E-2867-4FBE-A91E-70B3480F62D8}"/>
                </a:ext>
              </a:extLst>
            </p:cNvPr>
            <p:cNvSpPr txBox="1"/>
            <p:nvPr/>
          </p:nvSpPr>
          <p:spPr>
            <a:xfrm>
              <a:off x="4958980" y="1528945"/>
              <a:ext cx="1374974" cy="604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sng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</a:rPr>
                <a:t>Phase</a:t>
              </a:r>
              <a:r>
                <a:rPr kumimoji="0" lang="en-US" altLang="ko-KR" sz="1800" b="1" i="0" u="sng" strike="noStrike" kern="0" cap="none" spc="0" normalizeH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</a:rPr>
                <a:t> 4</a:t>
              </a:r>
              <a:endParaRPr kumimoji="0" lang="ko-KR" altLang="en-US" sz="1800" b="1" i="0" u="sng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5" name="Group 63">
            <a:extLst>
              <a:ext uri="{FF2B5EF4-FFF2-40B4-BE49-F238E27FC236}">
                <a16:creationId xmlns:a16="http://schemas.microsoft.com/office/drawing/2014/main" id="{130AA9EA-78EC-43F3-A6A6-B087B8245BDD}"/>
              </a:ext>
            </a:extLst>
          </p:cNvPr>
          <p:cNvGrpSpPr/>
          <p:nvPr/>
        </p:nvGrpSpPr>
        <p:grpSpPr>
          <a:xfrm>
            <a:off x="6934200" y="1066800"/>
            <a:ext cx="2435830" cy="690289"/>
            <a:chOff x="4849104" y="1509247"/>
            <a:chExt cx="1821912" cy="1130094"/>
          </a:xfrm>
        </p:grpSpPr>
        <p:sp>
          <p:nvSpPr>
            <p:cNvPr id="76" name="TextBox 342">
              <a:extLst>
                <a:ext uri="{FF2B5EF4-FFF2-40B4-BE49-F238E27FC236}">
                  <a16:creationId xmlns:a16="http://schemas.microsoft.com/office/drawing/2014/main" id="{501EED2E-C096-431C-97F0-5D2048B93404}"/>
                </a:ext>
              </a:extLst>
            </p:cNvPr>
            <p:cNvSpPr txBox="1"/>
            <p:nvPr/>
          </p:nvSpPr>
          <p:spPr>
            <a:xfrm>
              <a:off x="4849104" y="2034696"/>
              <a:ext cx="1821912" cy="604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th-TH" altLang="ko-KR" sz="1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</a:t>
              </a:r>
              <a:r>
                <a:rPr lang="en-US" altLang="ko-KR" sz="1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2009</a:t>
              </a:r>
              <a:r>
                <a:rPr lang="th-TH" altLang="ko-KR" sz="1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</a:t>
              </a:r>
              <a:r>
                <a:rPr lang="en-US" altLang="ko-KR" sz="1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present</a:t>
              </a:r>
              <a:r>
                <a:rPr lang="th-TH" altLang="ko-KR" sz="1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  <a:endParaRPr lang="ko-KR" altLang="en-US" sz="1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7" name="TextBox 343">
              <a:extLst>
                <a:ext uri="{FF2B5EF4-FFF2-40B4-BE49-F238E27FC236}">
                  <a16:creationId xmlns:a16="http://schemas.microsoft.com/office/drawing/2014/main" id="{7CD33484-414F-4217-AC6C-9F67DB6A07BF}"/>
                </a:ext>
              </a:extLst>
            </p:cNvPr>
            <p:cNvSpPr txBox="1"/>
            <p:nvPr/>
          </p:nvSpPr>
          <p:spPr>
            <a:xfrm>
              <a:off x="4953216" y="1509247"/>
              <a:ext cx="1374974" cy="604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800" b="1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Phase 5</a:t>
              </a:r>
              <a:endParaRPr lang="ko-KR" altLang="en-US" sz="1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8" name="กล่องข้อความ 70">
            <a:extLst>
              <a:ext uri="{FF2B5EF4-FFF2-40B4-BE49-F238E27FC236}">
                <a16:creationId xmlns:a16="http://schemas.microsoft.com/office/drawing/2014/main" id="{539C65C8-1DE7-4C51-9E4A-81F4825F69C1}"/>
              </a:ext>
            </a:extLst>
          </p:cNvPr>
          <p:cNvSpPr txBox="1"/>
          <p:nvPr/>
        </p:nvSpPr>
        <p:spPr>
          <a:xfrm>
            <a:off x="130632" y="3711476"/>
            <a:ext cx="183600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/>
            <a:r>
              <a:rPr lang="en-US" sz="1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- Focused on infrastructure development for transportation</a:t>
            </a:r>
          </a:p>
          <a:p>
            <a:pPr marL="85725" indent="-85725"/>
            <a:r>
              <a:rPr lang="en-US" sz="3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85725" indent="-85725"/>
            <a:r>
              <a:rPr lang="en-US" sz="1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- Research on market opportunity of agricultural produce</a:t>
            </a:r>
            <a:endParaRPr lang="th-TH" sz="16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9" name="กล่องข้อความ 71">
            <a:extLst>
              <a:ext uri="{FF2B5EF4-FFF2-40B4-BE49-F238E27FC236}">
                <a16:creationId xmlns:a16="http://schemas.microsoft.com/office/drawing/2014/main" id="{63BABF5B-701F-4675-A739-FCADBBEE93CD}"/>
              </a:ext>
            </a:extLst>
          </p:cNvPr>
          <p:cNvSpPr txBox="1"/>
          <p:nvPr/>
        </p:nvSpPr>
        <p:spPr>
          <a:xfrm>
            <a:off x="1929057" y="3447557"/>
            <a:ext cx="15420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/>
            <a:r>
              <a:rPr lang="en-US" sz="1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- The Marketing Unit facilitated marketing for farmer, regular promotion of agricultural produce</a:t>
            </a:r>
            <a:endParaRPr lang="th-TH" sz="16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3" name="กล่องข้อความ 76">
            <a:extLst>
              <a:ext uri="{FF2B5EF4-FFF2-40B4-BE49-F238E27FC236}">
                <a16:creationId xmlns:a16="http://schemas.microsoft.com/office/drawing/2014/main" id="{053D91D4-13FF-4C78-A265-8EE893313EF1}"/>
              </a:ext>
            </a:extLst>
          </p:cNvPr>
          <p:cNvSpPr txBox="1"/>
          <p:nvPr/>
        </p:nvSpPr>
        <p:spPr>
          <a:xfrm>
            <a:off x="3581400" y="2874946"/>
            <a:ext cx="16001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/>
            <a:r>
              <a:rPr lang="en-US" sz="1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- Registered to be Foundation,  more effective execution and refined marketing programs</a:t>
            </a:r>
            <a:endParaRPr lang="th-TH" sz="16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กล่องข้อความ 77">
            <a:extLst>
              <a:ext uri="{FF2B5EF4-FFF2-40B4-BE49-F238E27FC236}">
                <a16:creationId xmlns:a16="http://schemas.microsoft.com/office/drawing/2014/main" id="{E25CC6A4-B219-42B9-B6A3-ACB1BE191817}"/>
              </a:ext>
            </a:extLst>
          </p:cNvPr>
          <p:cNvSpPr txBox="1"/>
          <p:nvPr/>
        </p:nvSpPr>
        <p:spPr>
          <a:xfrm>
            <a:off x="5257800" y="2362200"/>
            <a:ext cx="1836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/>
            <a:r>
              <a:rPr lang="en-US" sz="1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- Launched production standard system including promotion in international markets</a:t>
            </a:r>
            <a:endParaRPr lang="th-TH" sz="16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" name="กล่องข้อความ 78">
            <a:extLst>
              <a:ext uri="{FF2B5EF4-FFF2-40B4-BE49-F238E27FC236}">
                <a16:creationId xmlns:a16="http://schemas.microsoft.com/office/drawing/2014/main" id="{9F36A8FF-6DDC-410A-818A-0827E310DF05}"/>
              </a:ext>
            </a:extLst>
          </p:cNvPr>
          <p:cNvSpPr txBox="1"/>
          <p:nvPr/>
        </p:nvSpPr>
        <p:spPr>
          <a:xfrm>
            <a:off x="7010400" y="1812898"/>
            <a:ext cx="20251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/>
            <a:r>
              <a:rPr lang="en-US" sz="1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- Production cost efficiency is enable to improve its competitiveness. </a:t>
            </a:r>
          </a:p>
          <a:p>
            <a:pPr marL="87313" indent="-87313"/>
            <a:r>
              <a:rPr lang="en-US" sz="1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- High end market and niche market are the most favorable ones.</a:t>
            </a:r>
            <a:endParaRPr lang="th-TH" sz="16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1" name="ตัวเชื่อมต่อตรง 90">
            <a:extLst>
              <a:ext uri="{FF2B5EF4-FFF2-40B4-BE49-F238E27FC236}">
                <a16:creationId xmlns:a16="http://schemas.microsoft.com/office/drawing/2014/main" id="{FA754031-098E-46E3-BC78-4F49BE267609}"/>
              </a:ext>
            </a:extLst>
          </p:cNvPr>
          <p:cNvCxnSpPr/>
          <p:nvPr/>
        </p:nvCxnSpPr>
        <p:spPr>
          <a:xfrm>
            <a:off x="7010400" y="1304582"/>
            <a:ext cx="9088" cy="2580940"/>
          </a:xfrm>
          <a:prstGeom prst="line">
            <a:avLst/>
          </a:prstGeom>
          <a:noFill/>
          <a:ln w="28575" cap="flat" cmpd="sng" algn="ctr">
            <a:solidFill>
              <a:srgbClr val="FFFF00"/>
            </a:solidFill>
            <a:prstDash val="solid"/>
            <a:miter lim="800000"/>
          </a:ln>
          <a:effectLst/>
        </p:spPr>
      </p:cxnSp>
      <p:cxnSp>
        <p:nvCxnSpPr>
          <p:cNvPr id="92" name="ตัวเชื่อมต่อตรง 91">
            <a:extLst>
              <a:ext uri="{FF2B5EF4-FFF2-40B4-BE49-F238E27FC236}">
                <a16:creationId xmlns:a16="http://schemas.microsoft.com/office/drawing/2014/main" id="{964BD453-839E-40F5-BDF7-890EFB664D85}"/>
              </a:ext>
            </a:extLst>
          </p:cNvPr>
          <p:cNvCxnSpPr/>
          <p:nvPr/>
        </p:nvCxnSpPr>
        <p:spPr>
          <a:xfrm>
            <a:off x="3579292" y="2489887"/>
            <a:ext cx="9088" cy="2580940"/>
          </a:xfrm>
          <a:prstGeom prst="line">
            <a:avLst/>
          </a:prstGeom>
          <a:noFill/>
          <a:ln w="28575" cap="flat" cmpd="sng" algn="ctr">
            <a:solidFill>
              <a:srgbClr val="6C9119"/>
            </a:solidFill>
            <a:prstDash val="solid"/>
            <a:miter lim="800000"/>
          </a:ln>
          <a:effectLst/>
        </p:spPr>
      </p:cxnSp>
      <p:cxnSp>
        <p:nvCxnSpPr>
          <p:cNvPr id="93" name="ตัวเชื่อมต่อตรง 92">
            <a:extLst>
              <a:ext uri="{FF2B5EF4-FFF2-40B4-BE49-F238E27FC236}">
                <a16:creationId xmlns:a16="http://schemas.microsoft.com/office/drawing/2014/main" id="{4C21E4F1-B83F-40ED-B25C-E3E34EAD062E}"/>
              </a:ext>
            </a:extLst>
          </p:cNvPr>
          <p:cNvCxnSpPr/>
          <p:nvPr/>
        </p:nvCxnSpPr>
        <p:spPr>
          <a:xfrm>
            <a:off x="1832114" y="2971279"/>
            <a:ext cx="9088" cy="2580940"/>
          </a:xfrm>
          <a:prstGeom prst="line">
            <a:avLst/>
          </a:prstGeom>
          <a:noFill/>
          <a:ln w="28575" cap="flat" cmpd="sng" algn="ctr">
            <a:solidFill>
              <a:srgbClr val="057A72"/>
            </a:solidFill>
            <a:prstDash val="solid"/>
            <a:miter lim="800000"/>
          </a:ln>
          <a:effectLst/>
        </p:spPr>
      </p:cxnSp>
      <p:cxnSp>
        <p:nvCxnSpPr>
          <p:cNvPr id="94" name="ตัวเชื่อมต่อตรง 93">
            <a:extLst>
              <a:ext uri="{FF2B5EF4-FFF2-40B4-BE49-F238E27FC236}">
                <a16:creationId xmlns:a16="http://schemas.microsoft.com/office/drawing/2014/main" id="{FE5047E8-F0CF-457B-AFDA-76CF859E9EA7}"/>
              </a:ext>
            </a:extLst>
          </p:cNvPr>
          <p:cNvCxnSpPr/>
          <p:nvPr/>
        </p:nvCxnSpPr>
        <p:spPr>
          <a:xfrm>
            <a:off x="113876" y="3294061"/>
            <a:ext cx="4544" cy="2847421"/>
          </a:xfrm>
          <a:prstGeom prst="line">
            <a:avLst/>
          </a:prstGeom>
          <a:noFill/>
          <a:ln w="28575" cap="flat" cmpd="sng" algn="ctr">
            <a:solidFill>
              <a:srgbClr val="0680C3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100" name="Rectangle 53">
            <a:extLst>
              <a:ext uri="{FF2B5EF4-FFF2-40B4-BE49-F238E27FC236}">
                <a16:creationId xmlns:a16="http://schemas.microsoft.com/office/drawing/2014/main" id="{C11371C8-C2EE-4F6A-9554-B6188B339930}"/>
              </a:ext>
            </a:extLst>
          </p:cNvPr>
          <p:cNvSpPr/>
          <p:nvPr/>
        </p:nvSpPr>
        <p:spPr>
          <a:xfrm>
            <a:off x="975360" y="6104158"/>
            <a:ext cx="1005840" cy="219921"/>
          </a:xfrm>
          <a:prstGeom prst="rect">
            <a:avLst/>
          </a:prstGeom>
          <a:solidFill>
            <a:srgbClr val="0680C3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297669" lon="18624798" rev="52620"/>
            </a:camera>
            <a:lightRig rig="threePt" dir="t">
              <a:rot lat="0" lon="0" rev="1800000"/>
            </a:lightRig>
          </a:scene3d>
          <a:sp3d extrusionH="1403350">
            <a:extrusionClr>
              <a:srgbClr val="0680C3"/>
            </a:extrusion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01" name="Rectangle 54">
            <a:extLst>
              <a:ext uri="{FF2B5EF4-FFF2-40B4-BE49-F238E27FC236}">
                <a16:creationId xmlns:a16="http://schemas.microsoft.com/office/drawing/2014/main" id="{82A3542C-2D63-4782-9DA0-2BFC6427FA81}"/>
              </a:ext>
            </a:extLst>
          </p:cNvPr>
          <p:cNvSpPr/>
          <p:nvPr/>
        </p:nvSpPr>
        <p:spPr>
          <a:xfrm>
            <a:off x="2575560" y="5482507"/>
            <a:ext cx="1005840" cy="219921"/>
          </a:xfrm>
          <a:prstGeom prst="rect">
            <a:avLst/>
          </a:prstGeom>
          <a:solidFill>
            <a:srgbClr val="07A398"/>
          </a:solidFill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/>
          <a:scene3d>
            <a:camera prst="orthographicFront">
              <a:rot lat="297669" lon="18624798" rev="52620"/>
            </a:camera>
            <a:lightRig rig="threePt" dir="t">
              <a:rot lat="0" lon="0" rev="1800000"/>
            </a:lightRig>
          </a:scene3d>
          <a:sp3d extrusionH="1231900">
            <a:extrusionClr>
              <a:srgbClr val="07A398"/>
            </a:extrusion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7" name="Rectangle 56">
            <a:extLst>
              <a:ext uri="{FF2B5EF4-FFF2-40B4-BE49-F238E27FC236}">
                <a16:creationId xmlns:a16="http://schemas.microsoft.com/office/drawing/2014/main" id="{681B614A-D802-44D9-8407-36E47B8F8A77}"/>
              </a:ext>
            </a:extLst>
          </p:cNvPr>
          <p:cNvSpPr>
            <a:spLocks/>
          </p:cNvSpPr>
          <p:nvPr/>
        </p:nvSpPr>
        <p:spPr>
          <a:xfrm>
            <a:off x="8038074" y="3799901"/>
            <a:ext cx="1005840" cy="219921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300000" lon="18000000" rev="0"/>
            </a:camera>
            <a:lightRig rig="threePt" dir="t">
              <a:rot lat="0" lon="0" rev="1800000"/>
            </a:lightRig>
          </a:scene3d>
          <a:sp3d extrusionH="1460500">
            <a:extrusionClr>
              <a:srgbClr val="FFFF00"/>
            </a:extrusion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3" r="23171"/>
          <a:stretch/>
        </p:blipFill>
        <p:spPr bwMode="auto">
          <a:xfrm>
            <a:off x="5577672" y="5478246"/>
            <a:ext cx="1219128" cy="1096330"/>
          </a:xfrm>
          <a:prstGeom prst="diamond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1" r="17121"/>
          <a:stretch/>
        </p:blipFill>
        <p:spPr bwMode="auto">
          <a:xfrm>
            <a:off x="6227874" y="4920531"/>
            <a:ext cx="1219128" cy="1096330"/>
          </a:xfrm>
          <a:prstGeom prst="diamond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" r="22041"/>
          <a:stretch/>
        </p:blipFill>
        <p:spPr bwMode="auto">
          <a:xfrm>
            <a:off x="6843566" y="5493128"/>
            <a:ext cx="1219128" cy="1096330"/>
          </a:xfrm>
          <a:prstGeom prst="diamond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 bwMode="auto">
          <a:xfrm>
            <a:off x="7501194" y="4930125"/>
            <a:ext cx="1219128" cy="1096330"/>
          </a:xfrm>
          <a:prstGeom prst="diamond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2" name="Straight Connector 62">
            <a:extLst>
              <a:ext uri="{FF2B5EF4-FFF2-40B4-BE49-F238E27FC236}">
                <a16:creationId xmlns:a16="http://schemas.microsoft.com/office/drawing/2014/main" id="{BB440A44-E928-42E9-9512-470ED08CEE3F}"/>
              </a:ext>
            </a:extLst>
          </p:cNvPr>
          <p:cNvCxnSpPr>
            <a:cxnSpLocks/>
          </p:cNvCxnSpPr>
          <p:nvPr/>
        </p:nvCxnSpPr>
        <p:spPr>
          <a:xfrm flipV="1">
            <a:off x="1825736" y="2965563"/>
            <a:ext cx="17" cy="5571"/>
          </a:xfrm>
          <a:prstGeom prst="line">
            <a:avLst/>
          </a:prstGeom>
          <a:noFill/>
          <a:ln w="25400" cap="flat" cmpd="sng" algn="ctr">
            <a:solidFill>
              <a:srgbClr val="057A72"/>
            </a:solidFill>
            <a:prstDash val="solid"/>
            <a:miter lim="800000"/>
            <a:tailEnd type="oval" w="lg" len="lg"/>
          </a:ln>
          <a:effectLst/>
        </p:spPr>
      </p:cxnSp>
      <p:cxnSp>
        <p:nvCxnSpPr>
          <p:cNvPr id="45" name="Straight Connector 62">
            <a:extLst>
              <a:ext uri="{FF2B5EF4-FFF2-40B4-BE49-F238E27FC236}">
                <a16:creationId xmlns:a16="http://schemas.microsoft.com/office/drawing/2014/main" id="{BB440A44-E928-42E9-9512-470ED08CEE3F}"/>
              </a:ext>
            </a:extLst>
          </p:cNvPr>
          <p:cNvCxnSpPr>
            <a:cxnSpLocks/>
          </p:cNvCxnSpPr>
          <p:nvPr/>
        </p:nvCxnSpPr>
        <p:spPr>
          <a:xfrm flipV="1">
            <a:off x="3579275" y="2489887"/>
            <a:ext cx="17" cy="5571"/>
          </a:xfrm>
          <a:prstGeom prst="line">
            <a:avLst/>
          </a:prstGeom>
          <a:noFill/>
          <a:ln w="25400" cap="flat" cmpd="sng" algn="ctr">
            <a:solidFill>
              <a:srgbClr val="6C9119"/>
            </a:solidFill>
            <a:prstDash val="solid"/>
            <a:miter lim="800000"/>
            <a:tailEnd type="oval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359513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สี่เหลี่ยมผืนผ้า 93"/>
          <p:cNvSpPr>
            <a:spLocks noChangeArrowheads="1"/>
          </p:cNvSpPr>
          <p:nvPr/>
        </p:nvSpPr>
        <p:spPr bwMode="auto">
          <a:xfrm>
            <a:off x="1321892" y="27267"/>
            <a:ext cx="7772400" cy="807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6" tIns="34289" rIns="68576" bIns="34289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Achievement of Royal Project Marketing under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Alternative Development Approach </a:t>
            </a:r>
            <a:endParaRPr lang="th-TH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95528"/>
            <a:ext cx="3657600" cy="2124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360" y="4090719"/>
            <a:ext cx="2819400" cy="2497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49866" y="1273314"/>
            <a:ext cx="50079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8" indent="-285750">
              <a:buSzPct val="80000"/>
              <a:buFont typeface="Arial" pitchFamily="34" charset="0"/>
              <a:buChar char="•"/>
            </a:pPr>
            <a:r>
              <a:rPr lang="en-US" sz="2000" dirty="0">
                <a:latin typeface="+mj-lt"/>
                <a:cs typeface="TH SarabunPSK" panose="020B0500040200020003" pitchFamily="34" charset="-34"/>
              </a:rPr>
              <a:t>Marketing supported the success of elimination of opium poppy cultivation.</a:t>
            </a:r>
            <a:endParaRPr lang="th-TH" sz="2000" dirty="0">
              <a:solidFill>
                <a:srgbClr val="FF0000"/>
              </a:solidFill>
              <a:latin typeface="+mj-lt"/>
              <a:cs typeface="TH SarabunPSK" panose="020B0500040200020003" pitchFamily="34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9866" y="2209800"/>
            <a:ext cx="50841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8" indent="-285750">
              <a:buSzPct val="80000"/>
              <a:buFont typeface="Arial" pitchFamily="34" charset="0"/>
              <a:buChar char="•"/>
            </a:pPr>
            <a:r>
              <a:rPr lang="en-US" sz="2000" dirty="0">
                <a:solidFill>
                  <a:srgbClr val="267C63"/>
                </a:solidFill>
                <a:latin typeface="+mj-lt"/>
                <a:cs typeface="TH SarabunPSK" panose="020B0500040200020003" pitchFamily="34" charset="-34"/>
              </a:rPr>
              <a:t>Marketing create a stable and endure career either the Royal Project’s hill tribe farmers and other highland farmers.</a:t>
            </a:r>
            <a:endParaRPr lang="th-TH" sz="2000" dirty="0">
              <a:solidFill>
                <a:srgbClr val="267C63"/>
              </a:solidFill>
              <a:latin typeface="+mj-lt"/>
              <a:cs typeface="TH SarabunPSK" panose="020B0500040200020003" pitchFamily="34" charset="-34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25976"/>
            <a:ext cx="65" cy="40524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4423" y="3429000"/>
            <a:ext cx="5562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8" indent="-285750">
              <a:buSzPct val="80000"/>
              <a:buFont typeface="Arial" pitchFamily="34" charset="0"/>
              <a:buChar char="•"/>
            </a:pPr>
            <a:r>
              <a:rPr lang="en-US" sz="2000" dirty="0">
                <a:latin typeface="+mj-lt"/>
                <a:cs typeface="TH SarabunPSK" panose="020B0500040200020003" pitchFamily="34" charset="-34"/>
              </a:rPr>
              <a:t>Model of comprehensive and complete agriculture in the highlands is focused on food safety and environmental-friendly.</a:t>
            </a:r>
            <a:endParaRPr lang="th-TH" sz="2000" dirty="0"/>
          </a:p>
          <a:p>
            <a:pPr marL="285750" lvl="8" indent="-285750">
              <a:buSzPct val="80000"/>
              <a:buFont typeface="Arial" pitchFamily="34" charset="0"/>
              <a:buChar char="•"/>
            </a:pPr>
            <a:endParaRPr lang="th-TH" sz="2000" dirty="0">
              <a:solidFill>
                <a:srgbClr val="FF0000"/>
              </a:solidFill>
              <a:latin typeface="+mj-lt"/>
              <a:cs typeface="TH SarabunPSK" panose="020B0500040200020003" pitchFamily="34" charset="-3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9866" y="4702314"/>
            <a:ext cx="4965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8" indent="-285750">
              <a:buSzPct val="80000"/>
              <a:buFont typeface="Arial" pitchFamily="34" charset="0"/>
              <a:buChar char="•"/>
            </a:pPr>
            <a:r>
              <a:rPr lang="en-US" sz="2000" dirty="0">
                <a:solidFill>
                  <a:srgbClr val="267C63"/>
                </a:solidFill>
              </a:rPr>
              <a:t>Causing the highland economic circulation based on fair price. </a:t>
            </a:r>
            <a:endParaRPr lang="th-TH" sz="1600" dirty="0">
              <a:solidFill>
                <a:srgbClr val="267C63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8600" y="5638800"/>
            <a:ext cx="5257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8" indent="-285750">
              <a:buSzPct val="80000"/>
              <a:buFont typeface="Arial" pitchFamily="34" charset="0"/>
              <a:buChar char="•"/>
            </a:pPr>
            <a:r>
              <a:rPr lang="en-US" sz="2000" dirty="0">
                <a:latin typeface="+mj-lt"/>
                <a:ea typeface="Tahoma" pitchFamily="34" charset="0"/>
                <a:cs typeface="Tahoma" pitchFamily="34" charset="0"/>
              </a:rPr>
              <a:t>Alternative crops to opium become  economic crop of Thailand and  can be substituted imported products.</a:t>
            </a:r>
            <a:endParaRPr lang="th-TH" sz="1600" dirty="0">
              <a:latin typeface="+mj-lt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519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81004" y="2660985"/>
            <a:ext cx="2133598" cy="992608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endParaRPr lang="en-US" sz="1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729110" y="2646582"/>
            <a:ext cx="2110089" cy="992608"/>
          </a:xfrm>
          <a:prstGeom prst="roundRect">
            <a:avLst/>
          </a:prstGeom>
          <a:solidFill>
            <a:srgbClr val="8F65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endParaRPr lang="en-US" sz="1400" b="1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204411" y="2459994"/>
            <a:ext cx="2804152" cy="1502406"/>
          </a:xfrm>
          <a:prstGeom prst="ellipse">
            <a:avLst/>
          </a:prstGeom>
          <a:solidFill>
            <a:srgbClr val="057A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endParaRPr lang="en-US" sz="1400" b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04945" y="2679667"/>
            <a:ext cx="2418347" cy="1054133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Development &amp; Extension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2846080"/>
            <a:ext cx="2418347" cy="623246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Research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74400" y="2852666"/>
            <a:ext cx="2241000" cy="561690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Marketing</a:t>
            </a:r>
          </a:p>
        </p:txBody>
      </p:sp>
      <p:sp>
        <p:nvSpPr>
          <p:cNvPr id="10" name="Left-Right Arrow 9"/>
          <p:cNvSpPr/>
          <p:nvPr/>
        </p:nvSpPr>
        <p:spPr>
          <a:xfrm>
            <a:off x="6008563" y="2862545"/>
            <a:ext cx="613610" cy="342900"/>
          </a:xfrm>
          <a:prstGeom prst="leftRightArrow">
            <a:avLst/>
          </a:prstGeom>
          <a:solidFill>
            <a:srgbClr val="33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endParaRPr lang="en-US" sz="1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Left-Right Arrow 11"/>
          <p:cNvSpPr/>
          <p:nvPr/>
        </p:nvSpPr>
        <p:spPr>
          <a:xfrm>
            <a:off x="2590801" y="2967785"/>
            <a:ext cx="613610" cy="342900"/>
          </a:xfrm>
          <a:prstGeom prst="leftRightArrow">
            <a:avLst/>
          </a:prstGeom>
          <a:solidFill>
            <a:srgbClr val="33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endParaRPr lang="en-US" sz="1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051800" y="4342437"/>
            <a:ext cx="6804000" cy="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057072" y="4327461"/>
            <a:ext cx="0" cy="40500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853261" y="4351333"/>
            <a:ext cx="0" cy="40500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343400" y="5410200"/>
            <a:ext cx="2385711" cy="1915907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marL="214298" indent="-214298">
              <a:buFont typeface="Arial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Control land use</a:t>
            </a:r>
          </a:p>
          <a:p>
            <a:pPr marL="214298" indent="-214298">
              <a:buFont typeface="Arial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Reforestation</a:t>
            </a:r>
          </a:p>
          <a:p>
            <a:pPr marL="214298" indent="-214298">
              <a:buFont typeface="Arial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Soil &amp; water conservation</a:t>
            </a:r>
            <a:endParaRPr lang="th-TH" sz="2000" b="1" dirty="0">
              <a:solidFill>
                <a:srgbClr val="00206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4298" indent="-214298">
              <a:buFont typeface="Arial" pitchFamily="34" charset="0"/>
              <a:buChar char="•"/>
            </a:pPr>
            <a:endParaRPr lang="th-TH" sz="2000" b="1" dirty="0">
              <a:solidFill>
                <a:srgbClr val="00206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4298" indent="-214298">
              <a:buFont typeface="Arial" pitchFamily="34" charset="0"/>
              <a:buChar char="•"/>
            </a:pPr>
            <a:endParaRPr lang="en-US" sz="2000" b="1" dirty="0">
              <a:solidFill>
                <a:srgbClr val="00206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39921" y="5186048"/>
            <a:ext cx="2414890" cy="2008240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marL="214298" indent="-214298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Reduce chemical pesticide use</a:t>
            </a:r>
            <a:endParaRPr lang="th-TH" sz="1800" b="1" dirty="0">
              <a:solidFill>
                <a:srgbClr val="00206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4298" indent="-214298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Using GAP/Organic production</a:t>
            </a:r>
            <a:endParaRPr lang="th-TH" sz="1800" b="1" dirty="0">
              <a:solidFill>
                <a:srgbClr val="00206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4298" indent="-214298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Testing pesticide residue </a:t>
            </a:r>
            <a:endParaRPr lang="th-TH" sz="1800" b="1" dirty="0">
              <a:solidFill>
                <a:srgbClr val="00206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800" b="1" dirty="0">
              <a:solidFill>
                <a:srgbClr val="00206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3600" y="1385756"/>
            <a:ext cx="3124200" cy="992577"/>
          </a:xfrm>
          <a:prstGeom prst="rect">
            <a:avLst/>
          </a:prstGeom>
          <a:solidFill>
            <a:srgbClr val="F5DDC1"/>
          </a:solidFill>
          <a:ln w="9525">
            <a:solidFill>
              <a:srgbClr val="006600"/>
            </a:solidFill>
            <a:prstDash val="sysDash"/>
          </a:ln>
        </p:spPr>
        <p:txBody>
          <a:bodyPr wrap="square" lIns="68576" tIns="34289" rIns="68576" bIns="34289" rtlCol="0">
            <a:spAutoFit/>
          </a:bodyPr>
          <a:lstStyle/>
          <a:p>
            <a:pPr algn="ctr"/>
            <a:r>
              <a:rPr lang="en-US" sz="2000" dirty="0">
                <a:cs typeface="TH SarabunPSK" panose="020B0500040200020003" pitchFamily="34" charset="-34"/>
              </a:rPr>
              <a:t>Creating market channel for the opium replacing crops for income generation</a:t>
            </a:r>
            <a:endParaRPr lang="th-TH" sz="18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76601" y="1385756"/>
            <a:ext cx="2546692" cy="9925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rgbClr val="006600"/>
            </a:solidFill>
            <a:prstDash val="sysDash"/>
          </a:ln>
        </p:spPr>
        <p:txBody>
          <a:bodyPr wrap="square" lIns="68576" tIns="34289" rIns="68576" bIns="34289" rtlCol="0">
            <a:spAutoFit/>
          </a:bodyPr>
          <a:lstStyle/>
          <a:p>
            <a:pPr algn="ctr"/>
            <a:r>
              <a:rPr lang="en-US" sz="2000" dirty="0">
                <a:latin typeface="+mj-lt"/>
                <a:ea typeface="Tahoma" pitchFamily="34" charset="0"/>
                <a:cs typeface="Tahoma" pitchFamily="34" charset="0"/>
              </a:rPr>
              <a:t>Research knowledge extend to </a:t>
            </a:r>
          </a:p>
          <a:p>
            <a:pPr algn="ctr"/>
            <a:r>
              <a:rPr lang="en-US" sz="2000" dirty="0">
                <a:latin typeface="+mj-lt"/>
                <a:ea typeface="Tahoma" pitchFamily="34" charset="0"/>
                <a:cs typeface="Tahoma" pitchFamily="34" charset="0"/>
              </a:rPr>
              <a:t>the hill tribe famers</a:t>
            </a:r>
            <a:endParaRPr lang="th-TH" sz="20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28600" y="1385756"/>
            <a:ext cx="2911867" cy="9925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006600"/>
            </a:solidFill>
            <a:prstDash val="sysDash"/>
          </a:ln>
        </p:spPr>
        <p:txBody>
          <a:bodyPr wrap="square" lIns="68576" tIns="34289" rIns="68576" bIns="34289" rtlCol="0">
            <a:spAutoFit/>
          </a:bodyPr>
          <a:lstStyle/>
          <a:p>
            <a:pPr algn="ctr"/>
            <a:r>
              <a:rPr lang="en-US" sz="2000" dirty="0">
                <a:latin typeface="+mj-lt"/>
                <a:ea typeface="Tahoma" pitchFamily="34" charset="0"/>
                <a:cs typeface="Tahoma" pitchFamily="34" charset="0"/>
              </a:rPr>
              <a:t>Research for appropriate  crops/livestock and cultivation method</a:t>
            </a:r>
            <a:endParaRPr lang="th-TH" sz="20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4589980" y="3886200"/>
            <a:ext cx="0" cy="50289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990601" y="76203"/>
            <a:ext cx="8264210" cy="83099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Role of Marketing  in Alternative Development approach on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success of holistic development in the Royal Project areas</a:t>
            </a:r>
            <a:endParaRPr lang="th-TH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4" t="7422" r="13436" b="11568"/>
          <a:stretch/>
        </p:blipFill>
        <p:spPr bwMode="auto">
          <a:xfrm>
            <a:off x="1" y="3"/>
            <a:ext cx="1232450" cy="1314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1" name="Straight Connector 40"/>
          <p:cNvCxnSpPr/>
          <p:nvPr/>
        </p:nvCxnSpPr>
        <p:spPr>
          <a:xfrm>
            <a:off x="3262315" y="4351333"/>
            <a:ext cx="0" cy="40500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613265" y="4327461"/>
            <a:ext cx="0" cy="40500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04800" y="5486400"/>
            <a:ext cx="2286001" cy="1477321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marL="174625" indent="-174625">
              <a:buFont typeface="Wingdings" pitchFamily="2" charset="2"/>
              <a:buChar char="§"/>
            </a:pPr>
            <a:r>
              <a:rPr lang="en-US" sz="18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Generating income from opium substitute crops</a:t>
            </a:r>
          </a:p>
          <a:p>
            <a:pPr lvl="0"/>
            <a:endParaRPr lang="th-TH" sz="18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43400" y="4584424"/>
            <a:ext cx="2514600" cy="741512"/>
          </a:xfrm>
          <a:prstGeom prst="rect">
            <a:avLst/>
          </a:prstGeom>
          <a:solidFill>
            <a:srgbClr val="FFE3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Restore and conserve natural resource</a:t>
            </a:r>
          </a:p>
          <a:p>
            <a:pPr algn="ctr"/>
            <a:endParaRPr 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019722" y="4605597"/>
            <a:ext cx="1819478" cy="576003"/>
          </a:xfrm>
          <a:prstGeom prst="rect">
            <a:avLst/>
          </a:prstGeom>
          <a:solidFill>
            <a:srgbClr val="FFE3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Safety produce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1003" y="4572000"/>
            <a:ext cx="1702901" cy="768769"/>
          </a:xfrm>
          <a:prstGeom prst="rect">
            <a:avLst/>
          </a:prstGeom>
          <a:solidFill>
            <a:srgbClr val="FFE3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Opium poppy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elimination</a:t>
            </a:r>
          </a:p>
          <a:p>
            <a:pPr algn="ctr"/>
            <a:endParaRPr 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422800" y="4585342"/>
            <a:ext cx="1692000" cy="751394"/>
          </a:xfrm>
          <a:prstGeom prst="rect">
            <a:avLst/>
          </a:prstGeom>
          <a:solidFill>
            <a:srgbClr val="FFE3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Improve livelihood</a:t>
            </a:r>
          </a:p>
        </p:txBody>
      </p:sp>
    </p:spTree>
    <p:extLst>
      <p:ext uri="{BB962C8B-B14F-4D97-AF65-F5344CB8AC3E}">
        <p14:creationId xmlns:p14="http://schemas.microsoft.com/office/powerpoint/2010/main" val="3674320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9843780"/>
              </p:ext>
            </p:extLst>
          </p:nvPr>
        </p:nvGraphicFramePr>
        <p:xfrm>
          <a:off x="152400" y="1295400"/>
          <a:ext cx="3810000" cy="4727194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750">
                <a:tc gridSpan="2">
                  <a:txBody>
                    <a:bodyPr/>
                    <a:lstStyle/>
                    <a:p>
                      <a:pPr marL="0" marR="0" indent="0" algn="ctr" defTabSz="9143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Categories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  <a:ea typeface="Tahoma" pitchFamily="34" charset="0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Income (Baht) </a:t>
                      </a:r>
                      <a:endParaRPr lang="en-US" sz="18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l" defTabSz="9143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Vegetables</a:t>
                      </a:r>
                      <a:r>
                        <a:rPr lang="en-US" sz="1800" dirty="0">
                          <a:effectLst/>
                        </a:rPr>
                        <a:t>/Herb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ahoma" pitchFamily="34" charset="0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524.36</a:t>
                      </a:r>
                      <a:endParaRPr lang="en-US" sz="18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Processed</a:t>
                      </a:r>
                      <a:r>
                        <a:rPr lang="en-US" sz="1800" baseline="0" dirty="0">
                          <a:effectLst/>
                        </a:rPr>
                        <a:t> Food</a:t>
                      </a:r>
                      <a:endParaRPr lang="en-US" sz="18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42.98</a:t>
                      </a:r>
                      <a:endParaRPr lang="en-US" sz="18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l" defTabSz="9143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Processed</a:t>
                      </a:r>
                      <a:r>
                        <a:rPr lang="en-US" sz="1800" baseline="0" dirty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Herb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ahoma" pitchFamily="34" charset="0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13.6</a:t>
                      </a:r>
                      <a:endParaRPr lang="en-US" sz="18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Coffee/tea</a:t>
                      </a:r>
                      <a:endParaRPr lang="en-US" sz="18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36.48</a:t>
                      </a:r>
                      <a:endParaRPr lang="en-US" sz="18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/>
                        <a:t>Fruit</a:t>
                      </a:r>
                      <a:endParaRPr lang="en-US" sz="18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94.77</a:t>
                      </a:r>
                      <a:endParaRPr lang="en-US" sz="18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7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</a:t>
                      </a:r>
                      <a:endParaRPr lang="en-US" sz="180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Flower</a:t>
                      </a:r>
                      <a:endParaRPr lang="en-US" sz="18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39.64</a:t>
                      </a:r>
                      <a:endParaRPr lang="en-US" sz="18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</a:t>
                      </a:r>
                      <a:endParaRPr lang="en-US" sz="180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/>
                        <a:t>Rice and upland crops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ahoma" pitchFamily="34" charset="0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9.62</a:t>
                      </a:r>
                      <a:endParaRPr lang="en-US" sz="18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7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</a:t>
                      </a:r>
                      <a:endParaRPr lang="en-US" sz="180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/>
                        <a:t>Livestock</a:t>
                      </a:r>
                      <a:r>
                        <a:rPr lang="th-TH" sz="1800" dirty="0"/>
                        <a:t>/</a:t>
                      </a:r>
                      <a:r>
                        <a:rPr lang="en-US" sz="1800" dirty="0"/>
                        <a:t>Fishery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ahoma" pitchFamily="34" charset="0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9.76</a:t>
                      </a:r>
                      <a:endParaRPr lang="en-US" sz="18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7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</a:t>
                      </a:r>
                      <a:endParaRPr lang="en-US" sz="180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Mushroom/Processed</a:t>
                      </a:r>
                      <a:r>
                        <a:rPr lang="en-US" sz="1800" baseline="0" dirty="0">
                          <a:effectLst/>
                        </a:rPr>
                        <a:t> mushroom</a:t>
                      </a:r>
                      <a:endParaRPr lang="en-US" sz="18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21.12</a:t>
                      </a:r>
                      <a:endParaRPr lang="en-US" sz="18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7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</a:t>
                      </a:r>
                      <a:endParaRPr lang="en-US" sz="180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Others</a:t>
                      </a:r>
                      <a:endParaRPr lang="en-US" sz="18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1.96</a:t>
                      </a:r>
                      <a:endParaRPr lang="en-US" sz="18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75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Total </a:t>
                      </a:r>
                      <a:r>
                        <a:rPr lang="th-TH" sz="1800" dirty="0">
                          <a:effectLst/>
                        </a:rPr>
                        <a:t>(</a:t>
                      </a:r>
                      <a:r>
                        <a:rPr lang="en-US" sz="1800" dirty="0">
                          <a:effectLst/>
                        </a:rPr>
                        <a:t>Royal</a:t>
                      </a:r>
                      <a:r>
                        <a:rPr lang="en-US" sz="1800" baseline="0" dirty="0">
                          <a:effectLst/>
                        </a:rPr>
                        <a:t> Project)</a:t>
                      </a:r>
                      <a:endParaRPr lang="en-US" sz="18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794.28</a:t>
                      </a:r>
                      <a:endParaRPr lang="en-US" sz="18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7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</a:t>
                      </a:r>
                      <a:endParaRPr lang="en-US" sz="180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Product from</a:t>
                      </a:r>
                      <a:r>
                        <a:rPr lang="en-US" sz="1800" baseline="0" dirty="0">
                          <a:effectLst/>
                        </a:rPr>
                        <a:t> other Royal patronage</a:t>
                      </a:r>
                      <a:endParaRPr lang="en-US" sz="18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164.53</a:t>
                      </a:r>
                      <a:endParaRPr lang="en-US" sz="18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910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Grand Total</a:t>
                      </a:r>
                      <a:endParaRPr lang="en-US" sz="18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958.81</a:t>
                      </a:r>
                      <a:endParaRPr lang="en-US" sz="18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406207357"/>
              </p:ext>
            </p:extLst>
          </p:nvPr>
        </p:nvGraphicFramePr>
        <p:xfrm>
          <a:off x="3962400" y="1600200"/>
          <a:ext cx="64770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438400" y="228600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Farmer Income</a:t>
            </a:r>
            <a:endParaRPr lang="th-TH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95793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09800" y="1295400"/>
            <a:ext cx="4724400" cy="838200"/>
          </a:xfrm>
          <a:prstGeom prst="roundRect">
            <a:avLst/>
          </a:prstGeom>
          <a:solidFill>
            <a:srgbClr val="ECC7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6333720" cy="762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Way Forward</a:t>
            </a:r>
            <a:endParaRPr lang="th-TH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Rectangle 36"/>
          <p:cNvSpPr/>
          <p:nvPr/>
        </p:nvSpPr>
        <p:spPr>
          <a:xfrm rot="16200000">
            <a:off x="4328335" y="4637651"/>
            <a:ext cx="619088" cy="1237485"/>
          </a:xfrm>
          <a:prstGeom prst="rect">
            <a:avLst/>
          </a:prstGeom>
          <a:solidFill>
            <a:srgbClr val="76B1D1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thaiDist">
              <a:defRPr/>
            </a:pPr>
            <a:endParaRPr lang="ko-KR" altLang="en-US" sz="2400" kern="0">
              <a:solidFill>
                <a:sysClr val="window" lastClr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38" name="Rectangle 41"/>
          <p:cNvSpPr/>
          <p:nvPr/>
        </p:nvSpPr>
        <p:spPr>
          <a:xfrm>
            <a:off x="152400" y="3505200"/>
            <a:ext cx="2772000" cy="31344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thaiDist">
              <a:defRPr/>
            </a:pPr>
            <a:endParaRPr lang="ko-KR" altLang="en-US" sz="2400" kern="0">
              <a:solidFill>
                <a:sysClr val="window" lastClr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39" name="Rectangle 42"/>
          <p:cNvSpPr/>
          <p:nvPr/>
        </p:nvSpPr>
        <p:spPr>
          <a:xfrm>
            <a:off x="3075561" y="3494907"/>
            <a:ext cx="2861686" cy="3134494"/>
          </a:xfrm>
          <a:prstGeom prst="rect">
            <a:avLst/>
          </a:prstGeom>
          <a:solidFill>
            <a:srgbClr val="AAE4DC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ko-KR" altLang="en-US" sz="2400" kern="0" dirty="0">
              <a:solidFill>
                <a:sysClr val="window" lastClr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40" name="Rectangle 43"/>
          <p:cNvSpPr/>
          <p:nvPr/>
        </p:nvSpPr>
        <p:spPr>
          <a:xfrm>
            <a:off x="6096000" y="3515988"/>
            <a:ext cx="2861686" cy="3134494"/>
          </a:xfrm>
          <a:prstGeom prst="rect">
            <a:avLst/>
          </a:prstGeom>
          <a:solidFill>
            <a:srgbClr val="DEF2B0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thaiDist">
              <a:defRPr/>
            </a:pPr>
            <a:endParaRPr lang="ko-KR" altLang="en-US" sz="2400" kern="0">
              <a:solidFill>
                <a:sysClr val="window" lastClr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grpSp>
        <p:nvGrpSpPr>
          <p:cNvPr id="41" name="Group 57"/>
          <p:cNvGrpSpPr/>
          <p:nvPr/>
        </p:nvGrpSpPr>
        <p:grpSpPr>
          <a:xfrm>
            <a:off x="1486241" y="2161940"/>
            <a:ext cx="6217920" cy="457200"/>
            <a:chOff x="1907834" y="1781092"/>
            <a:chExt cx="5311949" cy="271030"/>
          </a:xfrm>
        </p:grpSpPr>
        <p:sp>
          <p:nvSpPr>
            <p:cNvPr id="42" name="Freeform 54"/>
            <p:cNvSpPr/>
            <p:nvPr/>
          </p:nvSpPr>
          <p:spPr>
            <a:xfrm>
              <a:off x="1907834" y="1896284"/>
              <a:ext cx="5311949" cy="155838"/>
            </a:xfrm>
            <a:custGeom>
              <a:avLst/>
              <a:gdLst>
                <a:gd name="connsiteX0" fmla="*/ 7951 w 5311471"/>
                <a:gd name="connsiteY0" fmla="*/ 159026 h 159026"/>
                <a:gd name="connsiteX1" fmla="*/ 0 w 5311471"/>
                <a:gd name="connsiteY1" fmla="*/ 0 h 159026"/>
                <a:gd name="connsiteX2" fmla="*/ 5311471 w 5311471"/>
                <a:gd name="connsiteY2" fmla="*/ 15903 h 159026"/>
                <a:gd name="connsiteX3" fmla="*/ 5303520 w 5311471"/>
                <a:gd name="connsiteY3" fmla="*/ 151075 h 159026"/>
                <a:gd name="connsiteX0" fmla="*/ 0 w 5327374"/>
                <a:gd name="connsiteY0" fmla="*/ 159026 h 159026"/>
                <a:gd name="connsiteX1" fmla="*/ 15903 w 5327374"/>
                <a:gd name="connsiteY1" fmla="*/ 0 h 159026"/>
                <a:gd name="connsiteX2" fmla="*/ 5327374 w 5327374"/>
                <a:gd name="connsiteY2" fmla="*/ 15903 h 159026"/>
                <a:gd name="connsiteX3" fmla="*/ 5319423 w 5327374"/>
                <a:gd name="connsiteY3" fmla="*/ 151075 h 159026"/>
                <a:gd name="connsiteX0" fmla="*/ 15902 w 5311471"/>
                <a:gd name="connsiteY0" fmla="*/ 159026 h 159026"/>
                <a:gd name="connsiteX1" fmla="*/ 0 w 5311471"/>
                <a:gd name="connsiteY1" fmla="*/ 0 h 159026"/>
                <a:gd name="connsiteX2" fmla="*/ 5311471 w 5311471"/>
                <a:gd name="connsiteY2" fmla="*/ 15903 h 159026"/>
                <a:gd name="connsiteX3" fmla="*/ 5303520 w 5311471"/>
                <a:gd name="connsiteY3" fmla="*/ 151075 h 159026"/>
                <a:gd name="connsiteX0" fmla="*/ 18604 w 5314173"/>
                <a:gd name="connsiteY0" fmla="*/ 159026 h 159026"/>
                <a:gd name="connsiteX1" fmla="*/ 0 w 5314173"/>
                <a:gd name="connsiteY1" fmla="*/ 140999 h 159026"/>
                <a:gd name="connsiteX2" fmla="*/ 2702 w 5314173"/>
                <a:gd name="connsiteY2" fmla="*/ 0 h 159026"/>
                <a:gd name="connsiteX3" fmla="*/ 5314173 w 5314173"/>
                <a:gd name="connsiteY3" fmla="*/ 15903 h 159026"/>
                <a:gd name="connsiteX4" fmla="*/ 5306222 w 5314173"/>
                <a:gd name="connsiteY4" fmla="*/ 151075 h 159026"/>
                <a:gd name="connsiteX0" fmla="*/ 0 w 5314173"/>
                <a:gd name="connsiteY0" fmla="*/ 140999 h 151075"/>
                <a:gd name="connsiteX1" fmla="*/ 2702 w 5314173"/>
                <a:gd name="connsiteY1" fmla="*/ 0 h 151075"/>
                <a:gd name="connsiteX2" fmla="*/ 5314173 w 5314173"/>
                <a:gd name="connsiteY2" fmla="*/ 15903 h 151075"/>
                <a:gd name="connsiteX3" fmla="*/ 5306222 w 5314173"/>
                <a:gd name="connsiteY3" fmla="*/ 151075 h 151075"/>
                <a:gd name="connsiteX0" fmla="*/ 8328 w 5311529"/>
                <a:gd name="connsiteY0" fmla="*/ 140999 h 151075"/>
                <a:gd name="connsiteX1" fmla="*/ 58 w 5311529"/>
                <a:gd name="connsiteY1" fmla="*/ 0 h 151075"/>
                <a:gd name="connsiteX2" fmla="*/ 5311529 w 5311529"/>
                <a:gd name="connsiteY2" fmla="*/ 15903 h 151075"/>
                <a:gd name="connsiteX3" fmla="*/ 5303578 w 5311529"/>
                <a:gd name="connsiteY3" fmla="*/ 151075 h 151075"/>
                <a:gd name="connsiteX0" fmla="*/ 0 w 5314174"/>
                <a:gd name="connsiteY0" fmla="*/ 140999 h 151075"/>
                <a:gd name="connsiteX1" fmla="*/ 2703 w 5314174"/>
                <a:gd name="connsiteY1" fmla="*/ 0 h 151075"/>
                <a:gd name="connsiteX2" fmla="*/ 5314174 w 5314174"/>
                <a:gd name="connsiteY2" fmla="*/ 15903 h 151075"/>
                <a:gd name="connsiteX3" fmla="*/ 5306223 w 5314174"/>
                <a:gd name="connsiteY3" fmla="*/ 151075 h 151075"/>
                <a:gd name="connsiteX0" fmla="*/ 874 w 5315048"/>
                <a:gd name="connsiteY0" fmla="*/ 140999 h 151075"/>
                <a:gd name="connsiteX1" fmla="*/ 3577 w 5315048"/>
                <a:gd name="connsiteY1" fmla="*/ 0 h 151075"/>
                <a:gd name="connsiteX2" fmla="*/ 5315048 w 5315048"/>
                <a:gd name="connsiteY2" fmla="*/ 15903 h 151075"/>
                <a:gd name="connsiteX3" fmla="*/ 5307097 w 5315048"/>
                <a:gd name="connsiteY3" fmla="*/ 151075 h 151075"/>
                <a:gd name="connsiteX0" fmla="*/ 8356 w 5311557"/>
                <a:gd name="connsiteY0" fmla="*/ 144656 h 151075"/>
                <a:gd name="connsiteX1" fmla="*/ 86 w 5311557"/>
                <a:gd name="connsiteY1" fmla="*/ 0 h 151075"/>
                <a:gd name="connsiteX2" fmla="*/ 5311557 w 5311557"/>
                <a:gd name="connsiteY2" fmla="*/ 15903 h 151075"/>
                <a:gd name="connsiteX3" fmla="*/ 5303606 w 5311557"/>
                <a:gd name="connsiteY3" fmla="*/ 151075 h 151075"/>
                <a:gd name="connsiteX0" fmla="*/ 8436 w 5311637"/>
                <a:gd name="connsiteY0" fmla="*/ 144656 h 151075"/>
                <a:gd name="connsiteX1" fmla="*/ 166 w 5311637"/>
                <a:gd name="connsiteY1" fmla="*/ 0 h 151075"/>
                <a:gd name="connsiteX2" fmla="*/ 5311637 w 5311637"/>
                <a:gd name="connsiteY2" fmla="*/ 15903 h 151075"/>
                <a:gd name="connsiteX3" fmla="*/ 5303686 w 5311637"/>
                <a:gd name="connsiteY3" fmla="*/ 151075 h 151075"/>
                <a:gd name="connsiteX0" fmla="*/ 3427 w 5313772"/>
                <a:gd name="connsiteY0" fmla="*/ 149419 h 151075"/>
                <a:gd name="connsiteX1" fmla="*/ 2301 w 5313772"/>
                <a:gd name="connsiteY1" fmla="*/ 0 h 151075"/>
                <a:gd name="connsiteX2" fmla="*/ 5313772 w 5313772"/>
                <a:gd name="connsiteY2" fmla="*/ 15903 h 151075"/>
                <a:gd name="connsiteX3" fmla="*/ 5305821 w 5313772"/>
                <a:gd name="connsiteY3" fmla="*/ 151075 h 151075"/>
                <a:gd name="connsiteX0" fmla="*/ 1604 w 5311949"/>
                <a:gd name="connsiteY0" fmla="*/ 149419 h 151075"/>
                <a:gd name="connsiteX1" fmla="*/ 478 w 5311949"/>
                <a:gd name="connsiteY1" fmla="*/ 0 h 151075"/>
                <a:gd name="connsiteX2" fmla="*/ 5311949 w 5311949"/>
                <a:gd name="connsiteY2" fmla="*/ 15903 h 151075"/>
                <a:gd name="connsiteX3" fmla="*/ 5303998 w 5311949"/>
                <a:gd name="connsiteY3" fmla="*/ 151075 h 151075"/>
                <a:gd name="connsiteX0" fmla="*/ 1604 w 5311949"/>
                <a:gd name="connsiteY0" fmla="*/ 149419 h 155838"/>
                <a:gd name="connsiteX1" fmla="*/ 478 w 5311949"/>
                <a:gd name="connsiteY1" fmla="*/ 0 h 155838"/>
                <a:gd name="connsiteX2" fmla="*/ 5311949 w 5311949"/>
                <a:gd name="connsiteY2" fmla="*/ 15903 h 155838"/>
                <a:gd name="connsiteX3" fmla="*/ 5311142 w 5311949"/>
                <a:gd name="connsiteY3" fmla="*/ 155838 h 155838"/>
                <a:gd name="connsiteX0" fmla="*/ 1604 w 5311949"/>
                <a:gd name="connsiteY0" fmla="*/ 149419 h 155838"/>
                <a:gd name="connsiteX1" fmla="*/ 478 w 5311949"/>
                <a:gd name="connsiteY1" fmla="*/ 0 h 155838"/>
                <a:gd name="connsiteX2" fmla="*/ 5311949 w 5311949"/>
                <a:gd name="connsiteY2" fmla="*/ 15903 h 155838"/>
                <a:gd name="connsiteX3" fmla="*/ 5311142 w 5311949"/>
                <a:gd name="connsiteY3" fmla="*/ 155838 h 155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11949" h="155838">
                  <a:moveTo>
                    <a:pt x="1604" y="149419"/>
                  </a:moveTo>
                  <a:cubicBezTo>
                    <a:pt x="-49" y="-4985"/>
                    <a:pt x="-423" y="47000"/>
                    <a:pt x="478" y="0"/>
                  </a:cubicBezTo>
                  <a:lnTo>
                    <a:pt x="5311949" y="15903"/>
                  </a:lnTo>
                  <a:cubicBezTo>
                    <a:pt x="5311680" y="62548"/>
                    <a:pt x="5309030" y="68712"/>
                    <a:pt x="5311142" y="155838"/>
                  </a:cubicBezTo>
                </a:path>
              </a:pathLst>
            </a:custGeom>
            <a:noFill/>
            <a:ln w="381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1800" kern="0">
                <a:solidFill>
                  <a:sysClr val="windowText" lastClr="000000"/>
                </a:solidFill>
                <a:latin typeface="Arial"/>
                <a:ea typeface="Arial Unicode MS"/>
              </a:endParaRPr>
            </a:p>
          </p:txBody>
        </p:sp>
        <p:sp>
          <p:nvSpPr>
            <p:cNvPr id="43" name="Freeform 55"/>
            <p:cNvSpPr/>
            <p:nvPr/>
          </p:nvSpPr>
          <p:spPr>
            <a:xfrm>
              <a:off x="4564049" y="1781092"/>
              <a:ext cx="0" cy="254442"/>
            </a:xfrm>
            <a:custGeom>
              <a:avLst/>
              <a:gdLst>
                <a:gd name="connsiteX0" fmla="*/ 0 w 0"/>
                <a:gd name="connsiteY0" fmla="*/ 0 h 254442"/>
                <a:gd name="connsiteX1" fmla="*/ 0 w 0"/>
                <a:gd name="connsiteY1" fmla="*/ 254442 h 25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54442">
                  <a:moveTo>
                    <a:pt x="0" y="0"/>
                  </a:moveTo>
                  <a:lnTo>
                    <a:pt x="0" y="254442"/>
                  </a:lnTo>
                </a:path>
              </a:pathLst>
            </a:custGeom>
            <a:noFill/>
            <a:ln w="381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sz="1800" kern="0">
                <a:solidFill>
                  <a:sysClr val="windowText" lastClr="000000"/>
                </a:solidFill>
                <a:latin typeface="Arial"/>
                <a:ea typeface="Arial Unicode MS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164246" y="3515498"/>
            <a:ext cx="2743199" cy="646325"/>
          </a:xfrm>
          <a:prstGeom prst="rect">
            <a:avLst/>
          </a:prstGeom>
          <a:solidFill>
            <a:srgbClr val="0070C0"/>
          </a:solidFill>
        </p:spPr>
        <p:txBody>
          <a:bodyPr wrap="square" lIns="91434" tIns="45717" rIns="91434" bIns="45717" rtlCol="0">
            <a:spAutoFit/>
          </a:bodyPr>
          <a:lstStyle/>
          <a:p>
            <a:pPr algn="ctr">
              <a:defRPr/>
            </a:pPr>
            <a:r>
              <a:rPr lang="en-US" altLang="ko-KR" sz="1800" b="1" kern="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The Royal Project Marketing Goal </a:t>
            </a:r>
            <a:endParaRPr lang="ko-KR" altLang="en-US" sz="1800" b="1" kern="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090020" y="3505201"/>
            <a:ext cx="2844000" cy="646325"/>
          </a:xfrm>
          <a:prstGeom prst="rect">
            <a:avLst/>
          </a:prstGeom>
          <a:solidFill>
            <a:srgbClr val="329E8F"/>
          </a:solidFill>
        </p:spPr>
        <p:txBody>
          <a:bodyPr wrap="square" lIns="91434" tIns="45717" rIns="91434" bIns="45717" rtlCol="0">
            <a:spAutoFit/>
          </a:bodyPr>
          <a:lstStyle/>
          <a:p>
            <a:pPr algn="ctr">
              <a:defRPr/>
            </a:pPr>
            <a:r>
              <a:rPr lang="en-US" altLang="ko-KR" sz="1800" b="1" kern="0" dirty="0">
                <a:solidFill>
                  <a:sysClr val="window" lastClr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Maintain Production standard</a:t>
            </a:r>
            <a:endParaRPr lang="ko-KR" altLang="en-US" sz="1800" b="1" kern="0" dirty="0">
              <a:solidFill>
                <a:sysClr val="window" lastClr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113833" y="3530027"/>
            <a:ext cx="2843999" cy="646325"/>
          </a:xfrm>
          <a:prstGeom prst="rect">
            <a:avLst/>
          </a:prstGeom>
          <a:solidFill>
            <a:srgbClr val="7AA51B"/>
          </a:solidFill>
        </p:spPr>
        <p:txBody>
          <a:bodyPr wrap="square" lIns="91434" tIns="45717" rIns="91434" bIns="45717" rtlCol="0">
            <a:spAutoFit/>
          </a:bodyPr>
          <a:lstStyle/>
          <a:p>
            <a:pPr algn="ctr">
              <a:defRPr/>
            </a:pPr>
            <a:r>
              <a:rPr lang="en-US" altLang="ko-KR" sz="1800" b="1" kern="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Build upon Sustainable Marketing</a:t>
            </a:r>
            <a:endParaRPr lang="ko-KR" altLang="en-US" sz="1800" b="1" kern="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2" t="11423" r="16757" b="9699"/>
          <a:stretch/>
        </p:blipFill>
        <p:spPr bwMode="auto">
          <a:xfrm>
            <a:off x="7704164" y="3"/>
            <a:ext cx="1427653" cy="942565"/>
          </a:xfrm>
          <a:prstGeom prst="foldedCorner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457200" y="2612680"/>
            <a:ext cx="2057400" cy="523220"/>
          </a:xfrm>
          <a:prstGeom prst="rect">
            <a:avLst/>
          </a:prstGeom>
          <a:solidFill>
            <a:srgbClr val="0070C0"/>
          </a:solidFill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Continue</a:t>
            </a:r>
            <a:endParaRPr lang="th-TH" b="1" dirty="0">
              <a:solidFill>
                <a:schemeClr val="bg1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505200" y="2590801"/>
            <a:ext cx="2057400" cy="523220"/>
          </a:xfrm>
          <a:prstGeom prst="rect">
            <a:avLst/>
          </a:prstGeom>
          <a:solidFill>
            <a:srgbClr val="329E8F"/>
          </a:solidFill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Maintain</a:t>
            </a:r>
            <a:endParaRPr lang="th-TH" b="1" dirty="0">
              <a:solidFill>
                <a:schemeClr val="bg1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781800" y="2590800"/>
            <a:ext cx="1752600" cy="523220"/>
          </a:xfrm>
          <a:prstGeom prst="rect">
            <a:avLst/>
          </a:prstGeom>
          <a:solidFill>
            <a:srgbClr val="7AA51B"/>
          </a:solidFill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Extend</a:t>
            </a:r>
            <a:endParaRPr lang="th-TH" b="1" dirty="0">
              <a:solidFill>
                <a:schemeClr val="bg1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4246" y="4252433"/>
            <a:ext cx="2743199" cy="1938986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2000" dirty="0"/>
              <a:t>Helping hill tribe farmers to earn steady income based on correct farming and conservation  of environment </a:t>
            </a:r>
            <a:endParaRPr lang="th-TH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298968" y="1396431"/>
            <a:ext cx="4495800" cy="584769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Royal Project Marketing </a:t>
            </a:r>
          </a:p>
        </p:txBody>
      </p:sp>
      <p:sp>
        <p:nvSpPr>
          <p:cNvPr id="6" name="Rectangle 5"/>
          <p:cNvSpPr/>
          <p:nvPr/>
        </p:nvSpPr>
        <p:spPr>
          <a:xfrm>
            <a:off x="3088868" y="4312390"/>
            <a:ext cx="2916000" cy="1631210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algn="ctr"/>
            <a:r>
              <a:rPr lang="en-US" sz="2000" dirty="0"/>
              <a:t>Maintain the produce at marketing standard quality, sustainable development and efficiently supply chain</a:t>
            </a:r>
            <a:endParaRPr lang="th-TH" sz="2000" dirty="0"/>
          </a:p>
        </p:txBody>
      </p:sp>
      <p:sp>
        <p:nvSpPr>
          <p:cNvPr id="7" name="Rectangle 6"/>
          <p:cNvSpPr/>
          <p:nvPr/>
        </p:nvSpPr>
        <p:spPr>
          <a:xfrm>
            <a:off x="6095999" y="4274915"/>
            <a:ext cx="2844000" cy="2354485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algn="ctr"/>
            <a:r>
              <a:rPr lang="en-US" sz="2100" dirty="0"/>
              <a:t>Enhance the competitiveness of highland agricultural produce to be resilient for economic, social and climatic change and disruptive technology</a:t>
            </a:r>
            <a:endParaRPr lang="th-TH" sz="2100" dirty="0"/>
          </a:p>
        </p:txBody>
      </p:sp>
    </p:spTree>
    <p:extLst>
      <p:ext uri="{BB962C8B-B14F-4D97-AF65-F5344CB8AC3E}">
        <p14:creationId xmlns:p14="http://schemas.microsoft.com/office/powerpoint/2010/main" val="9900275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Elbow Connector 59">
            <a:extLst>
              <a:ext uri="{FF2B5EF4-FFF2-40B4-BE49-F238E27FC236}">
                <a16:creationId xmlns:a16="http://schemas.microsoft.com/office/drawing/2014/main" id="{1BCE767D-01E8-419C-9008-94547D8FF510}"/>
              </a:ext>
            </a:extLst>
          </p:cNvPr>
          <p:cNvCxnSpPr>
            <a:cxnSpLocks/>
          </p:cNvCxnSpPr>
          <p:nvPr/>
        </p:nvCxnSpPr>
        <p:spPr>
          <a:xfrm rot="10800000">
            <a:off x="356668" y="3902005"/>
            <a:ext cx="3529532" cy="416564"/>
          </a:xfrm>
          <a:prstGeom prst="bentConnector3">
            <a:avLst>
              <a:gd name="adj1" fmla="val 514"/>
            </a:avLst>
          </a:prstGeom>
          <a:noFill/>
          <a:ln w="57150" cap="flat" cmpd="sng" algn="ctr">
            <a:solidFill>
              <a:srgbClr val="FFD243"/>
            </a:solidFill>
            <a:prstDash val="solid"/>
            <a:miter lim="800000"/>
            <a:headEnd type="oval"/>
            <a:tailEnd type="oval"/>
          </a:ln>
          <a:effectLst/>
        </p:spPr>
      </p:cxnSp>
      <p:cxnSp>
        <p:nvCxnSpPr>
          <p:cNvPr id="31" name="Elbow Connector 59">
            <a:extLst>
              <a:ext uri="{FF2B5EF4-FFF2-40B4-BE49-F238E27FC236}">
                <a16:creationId xmlns:a16="http://schemas.microsoft.com/office/drawing/2014/main" id="{FEB4FB46-1B5A-49AD-957E-225A53583398}"/>
              </a:ext>
            </a:extLst>
          </p:cNvPr>
          <p:cNvCxnSpPr>
            <a:cxnSpLocks/>
          </p:cNvCxnSpPr>
          <p:nvPr/>
        </p:nvCxnSpPr>
        <p:spPr>
          <a:xfrm flipV="1">
            <a:off x="5410200" y="3573635"/>
            <a:ext cx="3420000" cy="1058993"/>
          </a:xfrm>
          <a:prstGeom prst="bentConnector3">
            <a:avLst>
              <a:gd name="adj1" fmla="val 0"/>
            </a:avLst>
          </a:prstGeom>
          <a:noFill/>
          <a:ln w="57150" cap="flat" cmpd="sng" algn="ctr">
            <a:solidFill>
              <a:srgbClr val="E2810C"/>
            </a:solidFill>
            <a:prstDash val="solid"/>
            <a:miter lim="800000"/>
            <a:headEnd type="oval"/>
            <a:tailEnd type="oval"/>
          </a:ln>
          <a:effectLst/>
        </p:spPr>
      </p:cxnSp>
      <p:cxnSp>
        <p:nvCxnSpPr>
          <p:cNvPr id="49" name="Elbow Connector 59">
            <a:extLst>
              <a:ext uri="{FF2B5EF4-FFF2-40B4-BE49-F238E27FC236}">
                <a16:creationId xmlns:a16="http://schemas.microsoft.com/office/drawing/2014/main" id="{1BCE767D-01E8-419C-9008-94547D8FF510}"/>
              </a:ext>
            </a:extLst>
          </p:cNvPr>
          <p:cNvCxnSpPr>
            <a:cxnSpLocks/>
          </p:cNvCxnSpPr>
          <p:nvPr/>
        </p:nvCxnSpPr>
        <p:spPr>
          <a:xfrm flipV="1">
            <a:off x="5562600" y="4747992"/>
            <a:ext cx="3219948" cy="332319"/>
          </a:xfrm>
          <a:prstGeom prst="bentConnector3">
            <a:avLst>
              <a:gd name="adj1" fmla="val 1130"/>
            </a:avLst>
          </a:prstGeom>
          <a:noFill/>
          <a:ln w="57150" cap="flat" cmpd="sng" algn="ctr">
            <a:solidFill>
              <a:srgbClr val="B3421F"/>
            </a:solidFill>
            <a:prstDash val="solid"/>
            <a:miter lim="800000"/>
            <a:headEnd type="oval"/>
            <a:tailEnd type="oval"/>
          </a:ln>
          <a:effectLst/>
        </p:spPr>
      </p:cxnSp>
      <p:sp>
        <p:nvSpPr>
          <p:cNvPr id="15" name="Rounded Rectangle 10">
            <a:extLst>
              <a:ext uri="{FF2B5EF4-FFF2-40B4-BE49-F238E27FC236}">
                <a16:creationId xmlns:a16="http://schemas.microsoft.com/office/drawing/2014/main" id="{92104482-1119-45D4-98C1-189997C8CCC8}"/>
              </a:ext>
            </a:extLst>
          </p:cNvPr>
          <p:cNvSpPr/>
          <p:nvPr/>
        </p:nvSpPr>
        <p:spPr>
          <a:xfrm rot="18900000">
            <a:off x="4517881" y="2028287"/>
            <a:ext cx="1660792" cy="1660792"/>
          </a:xfrm>
          <a:prstGeom prst="roundRect">
            <a:avLst>
              <a:gd name="adj" fmla="val 15614"/>
            </a:avLst>
          </a:prstGeom>
          <a:solidFill>
            <a:srgbClr val="2F997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ko-KR" altLang="en-US" sz="1800" kern="0">
              <a:solidFill>
                <a:sysClr val="window" lastClr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53572313-3B65-42CC-867D-09ADED9629C1}"/>
              </a:ext>
            </a:extLst>
          </p:cNvPr>
          <p:cNvSpPr/>
          <p:nvPr/>
        </p:nvSpPr>
        <p:spPr>
          <a:xfrm rot="18900000">
            <a:off x="3336376" y="2028287"/>
            <a:ext cx="1660792" cy="1660792"/>
          </a:xfrm>
          <a:prstGeom prst="roundRect">
            <a:avLst>
              <a:gd name="adj" fmla="val 15614"/>
            </a:avLst>
          </a:prstGeom>
          <a:solidFill>
            <a:srgbClr val="3084B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ko-KR" altLang="en-US" sz="1800" kern="0">
              <a:solidFill>
                <a:schemeClr val="bg1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7" name="Rounded Rectangle 12">
            <a:extLst>
              <a:ext uri="{FF2B5EF4-FFF2-40B4-BE49-F238E27FC236}">
                <a16:creationId xmlns:a16="http://schemas.microsoft.com/office/drawing/2014/main" id="{52B7B387-475C-4A43-9830-4C4B8CFC7B2D}"/>
              </a:ext>
            </a:extLst>
          </p:cNvPr>
          <p:cNvSpPr/>
          <p:nvPr/>
        </p:nvSpPr>
        <p:spPr>
          <a:xfrm rot="18900000">
            <a:off x="2991057" y="3109835"/>
            <a:ext cx="1660792" cy="1660792"/>
          </a:xfrm>
          <a:prstGeom prst="roundRect">
            <a:avLst>
              <a:gd name="adj" fmla="val 15614"/>
            </a:avLst>
          </a:prstGeom>
          <a:solidFill>
            <a:srgbClr val="FFD24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ko-KR" altLang="en-US" sz="1800" kern="0">
              <a:solidFill>
                <a:sysClr val="window" lastClr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8" name="Rounded Rectangle 11">
            <a:extLst>
              <a:ext uri="{FF2B5EF4-FFF2-40B4-BE49-F238E27FC236}">
                <a16:creationId xmlns:a16="http://schemas.microsoft.com/office/drawing/2014/main" id="{33C281E6-8956-4774-89D0-4166F7E981E5}"/>
              </a:ext>
            </a:extLst>
          </p:cNvPr>
          <p:cNvSpPr/>
          <p:nvPr/>
        </p:nvSpPr>
        <p:spPr>
          <a:xfrm rot="18900000">
            <a:off x="4491629" y="3205710"/>
            <a:ext cx="1660792" cy="1660792"/>
          </a:xfrm>
          <a:custGeom>
            <a:avLst/>
            <a:gdLst/>
            <a:ahLst/>
            <a:cxnLst/>
            <a:rect l="l" t="t" r="r" b="b"/>
            <a:pathLst>
              <a:path w="1660792" h="1660792">
                <a:moveTo>
                  <a:pt x="851127" y="0"/>
                </a:moveTo>
                <a:lnTo>
                  <a:pt x="851127" y="587475"/>
                </a:lnTo>
                <a:cubicBezTo>
                  <a:pt x="851127" y="730691"/>
                  <a:pt x="967227" y="846791"/>
                  <a:pt x="1110443" y="846791"/>
                </a:cubicBezTo>
                <a:lnTo>
                  <a:pt x="1660792" y="846791"/>
                </a:lnTo>
                <a:lnTo>
                  <a:pt x="1660792" y="1401476"/>
                </a:lnTo>
                <a:cubicBezTo>
                  <a:pt x="1660792" y="1544692"/>
                  <a:pt x="1544692" y="1660792"/>
                  <a:pt x="1401476" y="1660792"/>
                </a:cubicBezTo>
                <a:lnTo>
                  <a:pt x="259316" y="1660792"/>
                </a:lnTo>
                <a:cubicBezTo>
                  <a:pt x="116100" y="1660792"/>
                  <a:pt x="0" y="1544692"/>
                  <a:pt x="0" y="1401476"/>
                </a:cubicBezTo>
                <a:lnTo>
                  <a:pt x="0" y="259316"/>
                </a:lnTo>
                <a:cubicBezTo>
                  <a:pt x="0" y="116100"/>
                  <a:pt x="116100" y="0"/>
                  <a:pt x="259316" y="0"/>
                </a:cubicBezTo>
                <a:close/>
              </a:path>
            </a:pathLst>
          </a:custGeom>
          <a:solidFill>
            <a:srgbClr val="E2810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ko-KR" altLang="en-US" sz="1800" kern="0">
              <a:solidFill>
                <a:sysClr val="window" lastClr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0D7D1D-4EE0-477A-BA40-75782AFB65D7}"/>
              </a:ext>
            </a:extLst>
          </p:cNvPr>
          <p:cNvSpPr txBox="1"/>
          <p:nvPr/>
        </p:nvSpPr>
        <p:spPr>
          <a:xfrm>
            <a:off x="3384785" y="2450068"/>
            <a:ext cx="1492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ko-KR" sz="2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Product</a:t>
            </a:r>
            <a:endParaRPr lang="ko-KR" altLang="en-US" sz="24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9DEA93-08AA-4DE0-9A80-1AE3C4917937}"/>
              </a:ext>
            </a:extLst>
          </p:cNvPr>
          <p:cNvSpPr txBox="1"/>
          <p:nvPr/>
        </p:nvSpPr>
        <p:spPr>
          <a:xfrm>
            <a:off x="4908785" y="2510135"/>
            <a:ext cx="1492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ko-KR" sz="2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Price</a:t>
            </a:r>
            <a:endParaRPr lang="ko-KR" altLang="en-US" sz="24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2915DA-D804-42A7-985B-713791662764}"/>
              </a:ext>
            </a:extLst>
          </p:cNvPr>
          <p:cNvSpPr txBox="1"/>
          <p:nvPr/>
        </p:nvSpPr>
        <p:spPr>
          <a:xfrm>
            <a:off x="2927585" y="3657600"/>
            <a:ext cx="1492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ko-KR" sz="2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Place</a:t>
            </a:r>
            <a:endParaRPr lang="ko-KR" altLang="en-US" sz="24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25" name="Elbow Connector 41">
            <a:extLst>
              <a:ext uri="{FF2B5EF4-FFF2-40B4-BE49-F238E27FC236}">
                <a16:creationId xmlns:a16="http://schemas.microsoft.com/office/drawing/2014/main" id="{23281666-073C-488C-ACE4-6E2C7D9E1D33}"/>
              </a:ext>
            </a:extLst>
          </p:cNvPr>
          <p:cNvCxnSpPr>
            <a:cxnSpLocks/>
          </p:cNvCxnSpPr>
          <p:nvPr/>
        </p:nvCxnSpPr>
        <p:spPr>
          <a:xfrm rot="10800000">
            <a:off x="1356360" y="1297200"/>
            <a:ext cx="2785124" cy="684000"/>
          </a:xfrm>
          <a:prstGeom prst="bentConnector3">
            <a:avLst>
              <a:gd name="adj1" fmla="val -907"/>
            </a:avLst>
          </a:prstGeom>
          <a:noFill/>
          <a:ln w="57150" cap="flat" cmpd="sng" algn="ctr">
            <a:solidFill>
              <a:srgbClr val="3084B2"/>
            </a:solidFill>
            <a:prstDash val="solid"/>
            <a:miter lim="800000"/>
            <a:headEnd type="oval"/>
            <a:tailEnd type="oval"/>
          </a:ln>
          <a:effectLst/>
        </p:spPr>
      </p:cxnSp>
      <p:cxnSp>
        <p:nvCxnSpPr>
          <p:cNvPr id="30" name="Elbow Connector 41">
            <a:extLst>
              <a:ext uri="{FF2B5EF4-FFF2-40B4-BE49-F238E27FC236}">
                <a16:creationId xmlns:a16="http://schemas.microsoft.com/office/drawing/2014/main" id="{0F4723CA-CAA7-49DF-BFA2-5C562DAD0FB9}"/>
              </a:ext>
            </a:extLst>
          </p:cNvPr>
          <p:cNvCxnSpPr>
            <a:cxnSpLocks/>
          </p:cNvCxnSpPr>
          <p:nvPr/>
        </p:nvCxnSpPr>
        <p:spPr>
          <a:xfrm flipV="1">
            <a:off x="5394960" y="1295400"/>
            <a:ext cx="3456000" cy="576000"/>
          </a:xfrm>
          <a:prstGeom prst="bentConnector3">
            <a:avLst>
              <a:gd name="adj1" fmla="val 167"/>
            </a:avLst>
          </a:prstGeom>
          <a:noFill/>
          <a:ln w="57150" cap="flat" cmpd="sng" algn="ctr">
            <a:solidFill>
              <a:srgbClr val="2F997B"/>
            </a:solidFill>
            <a:prstDash val="solid"/>
            <a:miter lim="800000"/>
            <a:headEnd type="oval"/>
            <a:tailEnd type="oval"/>
          </a:ln>
          <a:effectLst/>
        </p:spPr>
      </p:cxnSp>
      <p:sp>
        <p:nvSpPr>
          <p:cNvPr id="2" name="Rectangle 1"/>
          <p:cNvSpPr/>
          <p:nvPr/>
        </p:nvSpPr>
        <p:spPr>
          <a:xfrm>
            <a:off x="-212210" y="1367032"/>
            <a:ext cx="3869810" cy="923324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marL="342875" indent="-342875" algn="r">
              <a:buFont typeface="Wingdings" pitchFamily="2" charset="2"/>
              <a:buChar char="q"/>
            </a:pPr>
            <a:r>
              <a:rPr lang="en-US" sz="1800" dirty="0"/>
              <a:t>Sustain high quality product  from food safety production standard and environmental-friendly</a:t>
            </a:r>
            <a:endParaRPr lang="th-TH" sz="1800" dirty="0"/>
          </a:p>
        </p:txBody>
      </p:sp>
      <p:sp>
        <p:nvSpPr>
          <p:cNvPr id="3" name="Rectangle 2"/>
          <p:cNvSpPr/>
          <p:nvPr/>
        </p:nvSpPr>
        <p:spPr>
          <a:xfrm>
            <a:off x="-32532" y="2885148"/>
            <a:ext cx="2963321" cy="923324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marL="285729" indent="-285729" algn="r">
              <a:buFont typeface="Wingdings" pitchFamily="2" charset="2"/>
              <a:buChar char="q"/>
            </a:pPr>
            <a:r>
              <a:rPr lang="en-US" sz="1800" dirty="0"/>
              <a:t>Create value added products with standard food processing</a:t>
            </a:r>
            <a:endParaRPr lang="th-TH" sz="1800" dirty="0"/>
          </a:p>
        </p:txBody>
      </p:sp>
      <p:sp>
        <p:nvSpPr>
          <p:cNvPr id="5" name="Rectangle 4"/>
          <p:cNvSpPr/>
          <p:nvPr/>
        </p:nvSpPr>
        <p:spPr>
          <a:xfrm>
            <a:off x="5920667" y="1409738"/>
            <a:ext cx="3115003" cy="923324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marL="285729" indent="-285729">
              <a:buFont typeface="Wingdings" pitchFamily="2" charset="2"/>
              <a:buChar char="q"/>
            </a:pPr>
            <a:r>
              <a:rPr lang="en-US" sz="1800" dirty="0"/>
              <a:t>Reduce production cost throughout supply chain to enhance its competitiveness </a:t>
            </a:r>
            <a:endParaRPr lang="th-TH" sz="1800" dirty="0"/>
          </a:p>
        </p:txBody>
      </p:sp>
      <p:sp>
        <p:nvSpPr>
          <p:cNvPr id="6" name="Rectangle 5"/>
          <p:cNvSpPr/>
          <p:nvPr/>
        </p:nvSpPr>
        <p:spPr>
          <a:xfrm>
            <a:off x="-240386" y="4010141"/>
            <a:ext cx="3364585" cy="1200323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marL="285729" indent="-285729" algn="r">
              <a:buFont typeface="Wingdings" pitchFamily="2" charset="2"/>
              <a:buChar char="q"/>
            </a:pPr>
            <a:r>
              <a:rPr lang="en-US" sz="1800" dirty="0"/>
              <a:t>Boost marketing channels                       and market share through premium product positioning in niche market </a:t>
            </a:r>
            <a:endParaRPr lang="th-TH" sz="1800" dirty="0"/>
          </a:p>
        </p:txBody>
      </p:sp>
      <p:sp>
        <p:nvSpPr>
          <p:cNvPr id="7" name="Rectangle 6"/>
          <p:cNvSpPr/>
          <p:nvPr/>
        </p:nvSpPr>
        <p:spPr>
          <a:xfrm>
            <a:off x="5943600" y="4914151"/>
            <a:ext cx="3024333" cy="584769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marL="285729" indent="-285729">
              <a:buFont typeface="Wingdings" pitchFamily="2" charset="2"/>
              <a:buChar char="q"/>
            </a:pPr>
            <a:r>
              <a:rPr lang="en-US" sz="1600" dirty="0"/>
              <a:t>Enhance young smart farmers with rural entrepreneurship </a:t>
            </a:r>
            <a:endParaRPr lang="th-TH" sz="1600" dirty="0"/>
          </a:p>
        </p:txBody>
      </p:sp>
      <p:sp>
        <p:nvSpPr>
          <p:cNvPr id="8" name="Rectangle 7"/>
          <p:cNvSpPr/>
          <p:nvPr/>
        </p:nvSpPr>
        <p:spPr>
          <a:xfrm>
            <a:off x="4798989" y="5692916"/>
            <a:ext cx="4101064" cy="830991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marL="285729" indent="-285729" algn="r">
              <a:buFont typeface="Wingdings" pitchFamily="2" charset="2"/>
              <a:buChar char="q"/>
            </a:pPr>
            <a:r>
              <a:rPr lang="en-US" sz="1600" dirty="0"/>
              <a:t>Foster the RPF Development Centre and communities in highland to be a leading learning </a:t>
            </a:r>
            <a:r>
              <a:rPr lang="en-US" sz="1600" dirty="0" err="1"/>
              <a:t>centres</a:t>
            </a:r>
            <a:r>
              <a:rPr lang="en-US" sz="1600" dirty="0"/>
              <a:t>  of social enterprise.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8257" y="2234631"/>
            <a:ext cx="3159935" cy="646325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marL="285729" indent="-285729" algn="r">
              <a:buFont typeface="Wingdings" pitchFamily="2" charset="2"/>
              <a:buChar char="q"/>
            </a:pPr>
            <a:r>
              <a:rPr lang="en-US" sz="1800" dirty="0"/>
              <a:t>Create new product to meet customer need</a:t>
            </a:r>
            <a:endParaRPr lang="th-TH" sz="1800" dirty="0"/>
          </a:p>
        </p:txBody>
      </p:sp>
      <p:sp>
        <p:nvSpPr>
          <p:cNvPr id="26" name="Rectangle 25"/>
          <p:cNvSpPr/>
          <p:nvPr/>
        </p:nvSpPr>
        <p:spPr>
          <a:xfrm>
            <a:off x="6449786" y="3733800"/>
            <a:ext cx="2880000" cy="584769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marL="285729" indent="-285729">
              <a:buFont typeface="Wingdings" pitchFamily="2" charset="2"/>
              <a:buChar char="q"/>
            </a:pPr>
            <a:r>
              <a:rPr lang="en-US" sz="1600" dirty="0"/>
              <a:t>Value creation through marketing communication activity.</a:t>
            </a:r>
          </a:p>
        </p:txBody>
      </p:sp>
      <p:sp>
        <p:nvSpPr>
          <p:cNvPr id="9" name="Rectangle 8"/>
          <p:cNvSpPr/>
          <p:nvPr/>
        </p:nvSpPr>
        <p:spPr>
          <a:xfrm>
            <a:off x="-58037" y="5116000"/>
            <a:ext cx="3561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29" lvl="0" indent="-285729" algn="r">
              <a:buFont typeface="Wingdings" pitchFamily="2" charset="2"/>
              <a:buChar char="q"/>
            </a:pPr>
            <a:r>
              <a:rPr lang="en-US" sz="1800" dirty="0">
                <a:solidFill>
                  <a:prstClr val="black"/>
                </a:solidFill>
              </a:rPr>
              <a:t>Develop online marketing  channels to create competitiveness  </a:t>
            </a:r>
            <a:endParaRPr lang="th-TH" sz="1800" dirty="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72522" y="6039330"/>
            <a:ext cx="31143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29" lvl="0" indent="-285729" algn="r">
              <a:buFont typeface="Wingdings" pitchFamily="2" charset="2"/>
              <a:buChar char="q"/>
            </a:pPr>
            <a:r>
              <a:rPr lang="en-US" sz="1800" dirty="0">
                <a:solidFill>
                  <a:prstClr val="black"/>
                </a:solidFill>
              </a:rPr>
              <a:t>Maintain good relationship across supply chain.  </a:t>
            </a:r>
            <a:endParaRPr lang="th-TH" sz="18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00128" y="2350374"/>
            <a:ext cx="304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29" lvl="0" indent="-285729">
              <a:buFont typeface="Wingdings" pitchFamily="2" charset="2"/>
              <a:buChar char="q"/>
            </a:pPr>
            <a:r>
              <a:rPr lang="en-US" sz="1800" dirty="0">
                <a:solidFill>
                  <a:prstClr val="black"/>
                </a:solidFill>
              </a:rPr>
              <a:t>Apply premium pricing strategies to maintain premium product positioning </a:t>
            </a:r>
            <a:endParaRPr lang="th-TH" sz="1800" dirty="0">
              <a:solidFill>
                <a:prstClr val="black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42915DA-D804-42A7-985B-713791662764}"/>
              </a:ext>
            </a:extLst>
          </p:cNvPr>
          <p:cNvSpPr txBox="1"/>
          <p:nvPr/>
        </p:nvSpPr>
        <p:spPr>
          <a:xfrm>
            <a:off x="4343400" y="3810000"/>
            <a:ext cx="2090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ko-KR" sz="2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Promotion</a:t>
            </a:r>
            <a:endParaRPr lang="ko-KR" altLang="en-US" sz="24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47" name="Rounded Rectangle 11">
            <a:extLst>
              <a:ext uri="{FF2B5EF4-FFF2-40B4-BE49-F238E27FC236}">
                <a16:creationId xmlns:a16="http://schemas.microsoft.com/office/drawing/2014/main" id="{33C281E6-8956-4774-89D0-4166F7E981E5}"/>
              </a:ext>
            </a:extLst>
          </p:cNvPr>
          <p:cNvSpPr/>
          <p:nvPr/>
        </p:nvSpPr>
        <p:spPr>
          <a:xfrm rot="18900000">
            <a:off x="4060386" y="3954578"/>
            <a:ext cx="1736059" cy="1723339"/>
          </a:xfrm>
          <a:custGeom>
            <a:avLst/>
            <a:gdLst/>
            <a:ahLst/>
            <a:cxnLst/>
            <a:rect l="l" t="t" r="r" b="b"/>
            <a:pathLst>
              <a:path w="1660792" h="1660792">
                <a:moveTo>
                  <a:pt x="851127" y="0"/>
                </a:moveTo>
                <a:lnTo>
                  <a:pt x="851127" y="587475"/>
                </a:lnTo>
                <a:cubicBezTo>
                  <a:pt x="851127" y="730691"/>
                  <a:pt x="967227" y="846791"/>
                  <a:pt x="1110443" y="846791"/>
                </a:cubicBezTo>
                <a:lnTo>
                  <a:pt x="1660792" y="846791"/>
                </a:lnTo>
                <a:lnTo>
                  <a:pt x="1660792" y="1401476"/>
                </a:lnTo>
                <a:cubicBezTo>
                  <a:pt x="1660792" y="1544692"/>
                  <a:pt x="1544692" y="1660792"/>
                  <a:pt x="1401476" y="1660792"/>
                </a:cubicBezTo>
                <a:lnTo>
                  <a:pt x="259316" y="1660792"/>
                </a:lnTo>
                <a:cubicBezTo>
                  <a:pt x="116100" y="1660792"/>
                  <a:pt x="0" y="1544692"/>
                  <a:pt x="0" y="1401476"/>
                </a:cubicBezTo>
                <a:lnTo>
                  <a:pt x="0" y="259316"/>
                </a:lnTo>
                <a:cubicBezTo>
                  <a:pt x="0" y="116100"/>
                  <a:pt x="116100" y="0"/>
                  <a:pt x="259316" y="0"/>
                </a:cubicBezTo>
                <a:close/>
              </a:path>
            </a:pathLst>
          </a:custGeom>
          <a:solidFill>
            <a:srgbClr val="B3421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ko-KR" altLang="en-US" sz="1800" kern="0">
              <a:solidFill>
                <a:sysClr val="window" lastClr="FFFFFF"/>
              </a:solidFill>
              <a:latin typeface="Tahoma" pitchFamily="34" charset="0"/>
              <a:ea typeface="Arial Unicode MS"/>
              <a:cs typeface="Tahoma" pitchFamily="34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4" t="7422" r="13436" b="11568"/>
          <a:stretch/>
        </p:blipFill>
        <p:spPr bwMode="auto">
          <a:xfrm>
            <a:off x="3" y="3"/>
            <a:ext cx="1265167" cy="119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9BA798D-A828-4636-BF8D-D2E49A3A95E5}"/>
              </a:ext>
            </a:extLst>
          </p:cNvPr>
          <p:cNvSpPr txBox="1"/>
          <p:nvPr/>
        </p:nvSpPr>
        <p:spPr>
          <a:xfrm>
            <a:off x="4249803" y="4728775"/>
            <a:ext cx="1492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ko-KR" sz="2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People</a:t>
            </a:r>
            <a:endParaRPr lang="ko-KR" altLang="en-US" sz="24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35" name="Elbow Connector 59">
            <a:extLst>
              <a:ext uri="{FF2B5EF4-FFF2-40B4-BE49-F238E27FC236}">
                <a16:creationId xmlns:a16="http://schemas.microsoft.com/office/drawing/2014/main" id="{1BCE767D-01E8-419C-9008-94547D8FF510}"/>
              </a:ext>
            </a:extLst>
          </p:cNvPr>
          <p:cNvCxnSpPr>
            <a:cxnSpLocks/>
          </p:cNvCxnSpPr>
          <p:nvPr/>
        </p:nvCxnSpPr>
        <p:spPr>
          <a:xfrm rot="16200000" flipH="1">
            <a:off x="4369885" y="6284755"/>
            <a:ext cx="1044000" cy="0"/>
          </a:xfrm>
          <a:prstGeom prst="bentConnector3">
            <a:avLst>
              <a:gd name="adj1" fmla="val 50000"/>
            </a:avLst>
          </a:prstGeom>
          <a:noFill/>
          <a:ln w="57150" cap="flat" cmpd="sng" algn="ctr">
            <a:solidFill>
              <a:srgbClr val="B3421F"/>
            </a:solidFill>
            <a:prstDash val="solid"/>
            <a:miter lim="800000"/>
            <a:headEnd type="oval"/>
            <a:tailEnd type="oval"/>
          </a:ln>
          <a:effectLst/>
        </p:spPr>
      </p:cxnSp>
      <p:sp>
        <p:nvSpPr>
          <p:cNvPr id="36" name="ชื่อเรื่อง 1"/>
          <p:cNvSpPr>
            <a:spLocks noGrp="1"/>
          </p:cNvSpPr>
          <p:nvPr>
            <p:ph type="title"/>
          </p:nvPr>
        </p:nvSpPr>
        <p:spPr>
          <a:xfrm>
            <a:off x="1730341" y="3"/>
            <a:ext cx="6333720" cy="762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Way Forward</a:t>
            </a:r>
            <a:endParaRPr lang="th-TH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32420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8229600" cy="762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Conclusion</a:t>
            </a:r>
            <a:endParaRPr lang="th-TH" sz="40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229600" cy="4419600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2800" dirty="0">
                <a:latin typeface="+mj-lt"/>
              </a:rPr>
              <a:t>Opium poppy disappeared from Thai highland areas due to income generation from alternative crops.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5EA4"/>
                </a:solidFill>
                <a:latin typeface="+mj-lt"/>
              </a:rPr>
              <a:t>Marketing is an important basis of alternative development success.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latin typeface="+mj-lt"/>
              </a:rPr>
              <a:t>However,  income generation from agricultural production must be balanced to natural resource and environment conservation and social community. 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70C0"/>
                </a:solidFill>
                <a:latin typeface="+mj-lt"/>
              </a:rPr>
              <a:t>The Royal Project Model is the best process for balancing  in all dimension. </a:t>
            </a:r>
            <a:endParaRPr lang="th-TH" sz="28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66279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895" indent="-285729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2915" indent="-228582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080" indent="-228582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246" indent="-228582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411" indent="-22858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578" indent="-22858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8744" indent="-22858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5909" indent="-22858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D803245D-01E1-4BC9-91CA-1CC90B78972B}" type="slidenum">
              <a:rPr lang="en-US" sz="1200">
                <a:cs typeface="FreesiaUPC" pitchFamily="34" charset="-34"/>
              </a:rPr>
              <a:pPr eaLnBrk="1" hangingPunct="1"/>
              <a:t>29</a:t>
            </a:fld>
            <a:endParaRPr lang="en-US" sz="1200">
              <a:cs typeface="FreesiaUPC" pitchFamily="34" charset="-34"/>
            </a:endParaRPr>
          </a:p>
        </p:txBody>
      </p:sp>
      <p:grpSp>
        <p:nvGrpSpPr>
          <p:cNvPr id="50179" name="กลุ่ม 34"/>
          <p:cNvGrpSpPr>
            <a:grpSpLocks/>
          </p:cNvGrpSpPr>
          <p:nvPr/>
        </p:nvGrpSpPr>
        <p:grpSpPr bwMode="auto">
          <a:xfrm>
            <a:off x="0" y="4221166"/>
            <a:ext cx="9144000" cy="2065337"/>
            <a:chOff x="0" y="4221088"/>
            <a:chExt cx="9144000" cy="2088233"/>
          </a:xfrm>
        </p:grpSpPr>
        <p:pic>
          <p:nvPicPr>
            <p:cNvPr id="50182" name="Picture 2" descr="C:\Users\ASUS\Pictures\black ground\pho7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3086" y="4221088"/>
              <a:ext cx="1342770" cy="100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3" name="ตัวยึดเนื้อหา 17" descr="337150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99619"/>
              <a:ext cx="1043608" cy="1009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4" name="Picture 8" descr="T:\Photo\สำนักพัฒนา\pic by NEW000007\อบรมงานที่อ่างขาง งานขยายผลโครงการหลวง\DSC0073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20229" y="4341318"/>
              <a:ext cx="1224137" cy="983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5" name="Picture 3" descr="T:\Photo\สำนักพัฒนา\pic by NEW000007\Gourmet tour Angkhang  12-14 มี.ค.53\gourmet tour_113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4221088"/>
              <a:ext cx="1008113" cy="1512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6" name="Picture 2" descr="T:\Photo\สำนักพัฒนา\pic by NEW000007\กระทงลอยฟ้าม่อนเงาะ ม่อนแจ่ม2 พ.ย. 52\IMG_3230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7720" y="4221088"/>
              <a:ext cx="1666528" cy="1152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7" name="Picture 2" descr="T:\Photo\สำนักพัฒนา\pic by NEW000007\TOSHIBA 10-12 มี.ค.54\DSC01461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6046" y="4221088"/>
              <a:ext cx="1054026" cy="1581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8" name="Picture 4" descr="T:\Photo\สำนักพัฒนา\pic by NEW000007\ย้อนรอยบุกเบิก อ่างขาง 28-30 ธ.ค. 52\ลุงจำลอง\IMG_3919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5541235"/>
              <a:ext cx="1152127" cy="768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9" name="Picture 3" descr="T:\Photo\สำนักพัฒนา\pic by NEW000007\ย้อนรอยบุกเบิก อ่างขาง 28-30 ธ.ค. 52\IMG_6722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5848" y="4221088"/>
              <a:ext cx="1368152" cy="2088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90" name="Picture 3" descr="T:\Photo\สำนักพัฒนา\pic by NEW000007\TOSHIBA 10-12 มี.ค.54\DSC01451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5229200"/>
              <a:ext cx="1490035" cy="1064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91" name="ตัวยึดเนื้อหา 7" descr="plum4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0010" y="5336833"/>
              <a:ext cx="1399836" cy="972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92" name="Picture 3" descr="T:\Photo\สำนักพัฒนา\pic by NEW000007\กระทงลอยฟ้าม่อนเงาะ ม่อนแจ่ม2 พ.ย. 52\IMG_3989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4221088"/>
              <a:ext cx="1296143" cy="2085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93" name="Picture 3" descr="T:\Photo\สำนักพัฒนา\pic by NEW000007\วสันต์หรรษาบนดอยอ่างขาง 12-13 ก.ย. 52\wasun Angkhang_219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5301208"/>
              <a:ext cx="1500547" cy="1000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94" name="ตัวยึดเนื้อหา 4" descr="19056_10304_110617192427_W2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18349" y="4774961"/>
              <a:ext cx="2088233" cy="98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180" name="TextBox 18"/>
          <p:cNvSpPr txBox="1">
            <a:spLocks noChangeArrowheads="1"/>
          </p:cNvSpPr>
          <p:nvPr/>
        </p:nvSpPr>
        <p:spPr bwMode="auto">
          <a:xfrm>
            <a:off x="1643063" y="2428878"/>
            <a:ext cx="61436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sz="6600" b="1" dirty="0">
                <a:latin typeface="Tahoma" pitchFamily="34" charset="0"/>
                <a:cs typeface="Tahoma" pitchFamily="34" charset="0"/>
              </a:rPr>
              <a:t>Thank you</a:t>
            </a:r>
            <a:endParaRPr lang="th-TH" sz="6600" b="1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0181" name="Picture 1" descr="I:\งานไต้หวัน\เตรียมส่ง\ข้อมูลทำโปสเตอร์(ส่ง)\โลโก้มูลนิธิฯ\Royal project logo  .jpg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8" y="357188"/>
            <a:ext cx="16430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0508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756123" y="1052736"/>
            <a:ext cx="6102158" cy="2502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marL="171450" indent="-171450" eaLnBrk="1" hangingPunct="1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lang="en-US" sz="2200" dirty="0">
                <a:latin typeface="Calibri" panose="020F0502020204030204" pitchFamily="34" charset="0"/>
                <a:ea typeface="Calibri" pitchFamily="34" charset="0"/>
                <a:cs typeface="+mn-cs"/>
              </a:rPr>
              <a:t>Hill tribe communities had settled in </a:t>
            </a:r>
            <a:r>
              <a:rPr lang="en-US" sz="2200" dirty="0" err="1">
                <a:latin typeface="Calibri" panose="020F0502020204030204" pitchFamily="34" charset="0"/>
                <a:ea typeface="Calibri" pitchFamily="34" charset="0"/>
                <a:cs typeface="+mn-cs"/>
              </a:rPr>
              <a:t>remoted</a:t>
            </a:r>
            <a:r>
              <a:rPr lang="en-US" sz="2200" dirty="0">
                <a:latin typeface="Calibri" panose="020F0502020204030204" pitchFamily="34" charset="0"/>
                <a:ea typeface="Calibri" pitchFamily="34" charset="0"/>
                <a:cs typeface="+mn-cs"/>
              </a:rPr>
              <a:t> mountainous areas in 20 provinces</a:t>
            </a:r>
          </a:p>
          <a:p>
            <a:pPr marL="171450" indent="-171450" eaLnBrk="1" hangingPunct="1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th-TH" sz="2200" dirty="0">
                <a:latin typeface="Calibri" pitchFamily="34" charset="0"/>
                <a:cs typeface="+mn-cs"/>
              </a:rPr>
              <a:t>Forest land clearance by slash and burn farming </a:t>
            </a:r>
          </a:p>
          <a:p>
            <a:pPr marL="171450" indent="-171450" eaLnBrk="1" hangingPunct="1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itchFamily="34" charset="0"/>
                <a:cs typeface="+mn-cs"/>
              </a:rPr>
              <a:t>Limited access to basic</a:t>
            </a:r>
          </a:p>
          <a:p>
            <a:pPr marL="171450" indent="-171450" eaLnBrk="1" hangingPunct="1">
              <a:lnSpc>
                <a:spcPct val="120000"/>
              </a:lnSpc>
            </a:pPr>
            <a:r>
              <a:rPr lang="en-US" sz="2200" dirty="0">
                <a:latin typeface="Calibri" panose="020F0502020204030204" pitchFamily="34" charset="0"/>
                <a:ea typeface="Calibri" pitchFamily="34" charset="0"/>
                <a:cs typeface="+mn-cs"/>
              </a:rPr>
              <a:t>   needs and infrastructure</a:t>
            </a:r>
          </a:p>
          <a:p>
            <a:pPr marL="171450" indent="-171450" eaLnBrk="1" hangingPunct="1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itchFamily="34" charset="0"/>
                <a:cs typeface="+mn-cs"/>
              </a:rPr>
              <a:t>Extreme poverty</a:t>
            </a:r>
            <a:endParaRPr lang="en-US" altLang="th-TH" sz="2200" dirty="0">
              <a:latin typeface="Calibri" panose="020F0502020204030204" pitchFamily="34" charset="0"/>
              <a:ea typeface="Calibri" pitchFamily="34" charset="0"/>
              <a:cs typeface="Tahoma" pitchFamily="34" charset="0"/>
            </a:endParaRPr>
          </a:p>
        </p:txBody>
      </p:sp>
      <p:pic>
        <p:nvPicPr>
          <p:cNvPr id="5" name="รูปภาพ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4" y="4465166"/>
            <a:ext cx="3000583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:\Desktop\งานทั้งหมด\นานาชาติ\LAO\2562\PPT ให้อาจารย์ ธีระ\รูปภาพ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9"/>
          <a:stretch>
            <a:fillRect/>
          </a:stretch>
        </p:blipFill>
        <p:spPr bwMode="auto">
          <a:xfrm>
            <a:off x="3038396" y="4478613"/>
            <a:ext cx="3191101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7876" y="201019"/>
            <a:ext cx="8325650" cy="584775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2060"/>
                </a:solidFill>
                <a:latin typeface="Calibri" pitchFamily="34" charset="0"/>
                <a:cs typeface="Tahoma" pitchFamily="34" charset="0"/>
              </a:rPr>
              <a:t>Statement  of Thai Highland Problems in 1960s</a:t>
            </a:r>
            <a:r>
              <a:rPr lang="th-TH" sz="3200" b="1" dirty="0">
                <a:solidFill>
                  <a:srgbClr val="002060"/>
                </a:solidFill>
                <a:latin typeface="Calibri" pitchFamily="34" charset="0"/>
                <a:cs typeface="Tahoma" pitchFamily="34" charset="0"/>
              </a:rPr>
              <a:t> 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46"/>
          <a:stretch/>
        </p:blipFill>
        <p:spPr bwMode="auto">
          <a:xfrm>
            <a:off x="6255615" y="4469228"/>
            <a:ext cx="2871905" cy="2142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fron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55615" y="2429824"/>
            <a:ext cx="2831829" cy="2007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10" name="Picture 4" descr="M:\1_Projecthrdi\job\2559\highland_neweng2.tif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4156" y="1330962"/>
            <a:ext cx="2512844" cy="2735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4298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4" t="7422" r="13436" b="11568"/>
          <a:stretch/>
        </p:blipFill>
        <p:spPr bwMode="auto">
          <a:xfrm>
            <a:off x="3" y="3"/>
            <a:ext cx="1265167" cy="119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414800" y="1123890"/>
            <a:ext cx="2700000" cy="461659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+mj-lt"/>
                <a:ea typeface="Tahoma" pitchFamily="34" charset="0"/>
                <a:cs typeface="Tahoma" pitchFamily="34" charset="0"/>
              </a:rPr>
              <a:t>King’s Philosophy </a:t>
            </a:r>
            <a:endParaRPr lang="th-TH" sz="2400" b="1" dirty="0">
              <a:solidFill>
                <a:srgbClr val="C00000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สี่เหลี่ยมผืนผ้ามุมมน 1"/>
          <p:cNvSpPr/>
          <p:nvPr/>
        </p:nvSpPr>
        <p:spPr>
          <a:xfrm>
            <a:off x="1143000" y="1621974"/>
            <a:ext cx="3132554" cy="79208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en-US" sz="1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Sufficiency Economy Philosophy</a:t>
            </a:r>
            <a:endParaRPr lang="th-TH" sz="1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วงรี 3"/>
          <p:cNvSpPr/>
          <p:nvPr/>
        </p:nvSpPr>
        <p:spPr>
          <a:xfrm>
            <a:off x="3733" y="2590800"/>
            <a:ext cx="2663267" cy="2155470"/>
          </a:xfrm>
          <a:prstGeom prst="ellipse">
            <a:avLst/>
          </a:prstGeom>
          <a:solidFill>
            <a:srgbClr val="B9F1DE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 sz="1600" b="1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แผนผังลำดับงาน: กระบวนการ 5"/>
          <p:cNvSpPr/>
          <p:nvPr/>
        </p:nvSpPr>
        <p:spPr>
          <a:xfrm>
            <a:off x="2362200" y="5112360"/>
            <a:ext cx="3505199" cy="151704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4" tIns="45717" rIns="91434" bIns="45717" rtlCol="0" anchor="ctr"/>
          <a:lstStyle/>
          <a:p>
            <a:r>
              <a:rPr lang="en-US" sz="2400" b="1" i="1" dirty="0">
                <a:latin typeface="+mj-lt"/>
                <a:ea typeface="Tahoma" pitchFamily="34" charset="0"/>
                <a:cs typeface="Tahoma" pitchFamily="34" charset="0"/>
              </a:rPr>
              <a:t>Key program of operation</a:t>
            </a:r>
            <a:r>
              <a:rPr lang="en-US" sz="2400" i="1" dirty="0">
                <a:latin typeface="+mj-lt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en-US" sz="2400" dirty="0">
                <a:latin typeface="+mj-lt"/>
                <a:ea typeface="Tahoma" pitchFamily="34" charset="0"/>
                <a:cs typeface="Tahoma" pitchFamily="34" charset="0"/>
              </a:rPr>
              <a:t>  - Research</a:t>
            </a:r>
          </a:p>
          <a:p>
            <a:r>
              <a:rPr lang="en-US" sz="2400" dirty="0">
                <a:latin typeface="+mj-lt"/>
                <a:ea typeface="Tahoma" pitchFamily="34" charset="0"/>
                <a:cs typeface="Tahoma" pitchFamily="34" charset="0"/>
              </a:rPr>
              <a:t>  - development</a:t>
            </a:r>
          </a:p>
          <a:p>
            <a:pPr lvl="0"/>
            <a:r>
              <a:rPr lang="en-US" sz="2400" dirty="0">
                <a:latin typeface="+mj-lt"/>
                <a:ea typeface="Tahoma" pitchFamily="34" charset="0"/>
                <a:cs typeface="Tahoma" pitchFamily="34" charset="0"/>
              </a:rPr>
              <a:t>  - Marketing</a:t>
            </a:r>
            <a:endParaRPr lang="th-TH" sz="24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7" name="กลุ่ม 6"/>
          <p:cNvGrpSpPr/>
          <p:nvPr/>
        </p:nvGrpSpPr>
        <p:grpSpPr>
          <a:xfrm>
            <a:off x="3075635" y="2971801"/>
            <a:ext cx="2188249" cy="1571126"/>
            <a:chOff x="3023828" y="3175872"/>
            <a:chExt cx="2952328" cy="936104"/>
          </a:xfrm>
        </p:grpSpPr>
        <p:sp>
          <p:nvSpPr>
            <p:cNvPr id="5" name="แผนผังลำดับงาน: กระบวนการ 4"/>
            <p:cNvSpPr/>
            <p:nvPr/>
          </p:nvSpPr>
          <p:spPr>
            <a:xfrm>
              <a:off x="3023828" y="3175872"/>
              <a:ext cx="2952328" cy="468052"/>
            </a:xfrm>
            <a:prstGeom prst="flowChartProcess">
              <a:avLst/>
            </a:prstGeom>
            <a:solidFill>
              <a:srgbClr val="20623F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9" name="แผนผังลำดับงาน: กระบวนการ 18"/>
            <p:cNvSpPr/>
            <p:nvPr/>
          </p:nvSpPr>
          <p:spPr>
            <a:xfrm>
              <a:off x="3023828" y="3643924"/>
              <a:ext cx="2952328" cy="468052"/>
            </a:xfrm>
            <a:prstGeom prst="flowChartProcess">
              <a:avLst/>
            </a:prstGeom>
            <a:solidFill>
              <a:srgbClr val="2CC2CE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8" name="สี่เหลี่ยมผืนผ้ามุมมน 7"/>
          <p:cNvSpPr/>
          <p:nvPr/>
        </p:nvSpPr>
        <p:spPr>
          <a:xfrm>
            <a:off x="5943600" y="2743200"/>
            <a:ext cx="3048000" cy="3046982"/>
          </a:xfrm>
          <a:prstGeom prst="roundRect">
            <a:avLst>
              <a:gd name="adj" fmla="val 797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7" rIns="91434" bIns="45717" rtlCol="0" anchor="ctr"/>
          <a:lstStyle/>
          <a:p>
            <a:pPr marL="342875" indent="-342875">
              <a:buFont typeface="Wingdings" pitchFamily="2" charset="2"/>
              <a:buChar char="§"/>
            </a:pPr>
            <a:endParaRPr lang="th-TH" sz="2000" b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21" name="ลูกศรเชื่อมต่อแบบตรง 20"/>
          <p:cNvCxnSpPr/>
          <p:nvPr/>
        </p:nvCxnSpPr>
        <p:spPr>
          <a:xfrm flipH="1" flipV="1">
            <a:off x="4191000" y="4648200"/>
            <a:ext cx="11645" cy="4641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28" name="ลูกศรเชื่อมต่อแบบตรง 1027"/>
          <p:cNvCxnSpPr/>
          <p:nvPr/>
        </p:nvCxnSpPr>
        <p:spPr>
          <a:xfrm>
            <a:off x="3810000" y="2414066"/>
            <a:ext cx="0" cy="61182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31" name="ลูกศรเชื่อมต่อแบบตรง 1030"/>
          <p:cNvCxnSpPr/>
          <p:nvPr/>
        </p:nvCxnSpPr>
        <p:spPr>
          <a:xfrm flipH="1">
            <a:off x="4800601" y="2414066"/>
            <a:ext cx="1" cy="61182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-1869" y="2872316"/>
            <a:ext cx="2739471" cy="1631210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lvl="0" algn="ctr"/>
            <a:r>
              <a:rPr lang="en-US" sz="2000" b="1" dirty="0">
                <a:solidFill>
                  <a:prstClr val="black"/>
                </a:solidFill>
                <a:ea typeface="Tahoma" pitchFamily="34" charset="0"/>
                <a:cs typeface="Tahoma" pitchFamily="34" charset="0"/>
              </a:rPr>
              <a:t>The Royal Project Alternative Development Approach for Sustainable in the Highland </a:t>
            </a:r>
            <a:endParaRPr lang="th-TH" sz="2000" b="1" dirty="0">
              <a:solidFill>
                <a:prstClr val="black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67870" y="21266"/>
            <a:ext cx="7677707" cy="892546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lvl="0" algn="ctr"/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The Royal Project Alternative Development Approach for Sustainable Development in the Highland </a:t>
            </a:r>
            <a:endParaRPr lang="th-TH" sz="2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965826" y="2743200"/>
            <a:ext cx="3079752" cy="3046982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marL="265113" indent="-265113">
              <a:buFont typeface="Wingdings" pitchFamily="2" charset="2"/>
              <a:buChar char="§"/>
            </a:pPr>
            <a:r>
              <a:rPr lang="en-US" sz="2400" dirty="0">
                <a:solidFill>
                  <a:prstClr val="black"/>
                </a:solidFill>
                <a:latin typeface="+mj-lt"/>
                <a:ea typeface="Tahoma" pitchFamily="34" charset="0"/>
                <a:cs typeface="Tahoma" pitchFamily="34" charset="0"/>
              </a:rPr>
              <a:t>Eradicate opium poppy cultivation</a:t>
            </a:r>
          </a:p>
          <a:p>
            <a:pPr marL="265113" indent="-265113">
              <a:buFont typeface="Wingdings" pitchFamily="2" charset="2"/>
              <a:buChar char="§"/>
            </a:pPr>
            <a:r>
              <a:rPr lang="en-US" sz="2400" dirty="0">
                <a:solidFill>
                  <a:prstClr val="black"/>
                </a:solidFill>
                <a:latin typeface="+mj-lt"/>
                <a:ea typeface="Tahoma" pitchFamily="34" charset="0"/>
                <a:cs typeface="Tahoma" pitchFamily="34" charset="0"/>
              </a:rPr>
              <a:t>Building a better quality of life</a:t>
            </a:r>
          </a:p>
          <a:p>
            <a:pPr marL="265113" indent="-265113">
              <a:buFont typeface="Wingdings" pitchFamily="2" charset="2"/>
              <a:buChar char="§"/>
            </a:pPr>
            <a:r>
              <a:rPr lang="en-US" sz="2400" dirty="0">
                <a:solidFill>
                  <a:prstClr val="black"/>
                </a:solidFill>
                <a:latin typeface="+mj-lt"/>
                <a:ea typeface="Tahoma" pitchFamily="34" charset="0"/>
                <a:cs typeface="Tahoma" pitchFamily="34" charset="0"/>
              </a:rPr>
              <a:t>Rehabilitation and conservation of natural resources  and environmental</a:t>
            </a:r>
            <a:endParaRPr lang="th-TH" sz="2400" dirty="0">
              <a:solidFill>
                <a:prstClr val="black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76602" y="2971800"/>
            <a:ext cx="2030121" cy="830991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  <a:cs typeface="TH SarabunPSK" panose="020B0500040200020003" pitchFamily="34" charset="-34"/>
              </a:rPr>
              <a:t>people-centric development </a:t>
            </a:r>
            <a:endParaRPr lang="th-TH" sz="2400" i="1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118945" y="3753448"/>
            <a:ext cx="2030121" cy="830991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algn="ctr"/>
            <a:r>
              <a:rPr lang="en-US" sz="2400" b="1" i="1" dirty="0" err="1">
                <a:solidFill>
                  <a:schemeClr val="bg1"/>
                </a:solidFill>
                <a:cs typeface="TH SarabunPSK" panose="020B0500040200020003" pitchFamily="34" charset="-34"/>
              </a:rPr>
              <a:t>Intregeted</a:t>
            </a:r>
            <a:r>
              <a:rPr lang="en-US" sz="2400" b="1" i="1" dirty="0">
                <a:solidFill>
                  <a:schemeClr val="bg1"/>
                </a:solidFill>
                <a:cs typeface="TH SarabunPSK" panose="020B0500040200020003" pitchFamily="34" charset="-34"/>
              </a:rPr>
              <a:t> Agencies</a:t>
            </a:r>
            <a:endParaRPr lang="th-TH" sz="2400" i="1" dirty="0">
              <a:solidFill>
                <a:schemeClr val="bg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4492070" y="1600203"/>
            <a:ext cx="3966130" cy="813859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 sz="18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Area approach</a:t>
            </a:r>
          </a:p>
          <a:p>
            <a:r>
              <a:rPr lang="en-US" sz="18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Understand.. Access… Develop</a:t>
            </a:r>
            <a:endParaRPr lang="th-TH" sz="18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th-TH" sz="1800" b="1" dirty="0">
              <a:solidFill>
                <a:schemeClr val="tx1"/>
              </a:solidFill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2663267" y="3453814"/>
            <a:ext cx="412368" cy="6453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th-TH"/>
          </a:p>
        </p:txBody>
      </p:sp>
      <p:sp>
        <p:nvSpPr>
          <p:cNvPr id="43" name="Right Arrow 42"/>
          <p:cNvSpPr/>
          <p:nvPr/>
        </p:nvSpPr>
        <p:spPr>
          <a:xfrm>
            <a:off x="5343635" y="3516399"/>
            <a:ext cx="412368" cy="6453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th-TH"/>
          </a:p>
        </p:txBody>
      </p:sp>
      <p:sp>
        <p:nvSpPr>
          <p:cNvPr id="26" name="Rectangle 25"/>
          <p:cNvSpPr/>
          <p:nvPr/>
        </p:nvSpPr>
        <p:spPr>
          <a:xfrm>
            <a:off x="5029203" y="1123890"/>
            <a:ext cx="2700000" cy="461659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+mj-lt"/>
                <a:ea typeface="Tahoma" pitchFamily="34" charset="0"/>
                <a:cs typeface="Tahoma" pitchFamily="34" charset="0"/>
              </a:rPr>
              <a:t>Work Principle</a:t>
            </a:r>
            <a:endParaRPr lang="th-TH" sz="2400" b="1" dirty="0">
              <a:solidFill>
                <a:srgbClr val="C00000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373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4" t="7422" r="13436" b="11568"/>
          <a:stretch/>
        </p:blipFill>
        <p:spPr bwMode="auto">
          <a:xfrm>
            <a:off x="3" y="3"/>
            <a:ext cx="1265167" cy="119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58433" y="180753"/>
            <a:ext cx="769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Key Programs for Sustainable Development</a:t>
            </a:r>
            <a:endParaRPr lang="th-TH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7" name="Picture 26"/>
          <p:cNvPicPr>
            <a:picLocks noChangeAspect="1" noChangeArrowheads="1"/>
          </p:cNvPicPr>
          <p:nvPr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19" b="98534" l="0" r="99897">
                        <a14:foregroundMark x1="3900" y1="95640" x2="99897" y2="95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720"/>
          <a:stretch/>
        </p:blipFill>
        <p:spPr bwMode="auto">
          <a:xfrm>
            <a:off x="4486942" y="4375668"/>
            <a:ext cx="4657058" cy="2520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188" b="99670" l="0" r="99945">
                        <a14:foregroundMark x1="967" y1="98184" x2="99751" y2="98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6" y="4585707"/>
            <a:ext cx="4520808" cy="231028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7342" y="1143003"/>
            <a:ext cx="8839200" cy="64632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th-TH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The Royal Project’s alternative development approach comprises of three interlinked programs intervention.</a:t>
            </a:r>
            <a:endParaRPr lang="th-TH"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31" name="ไดอะแกรม 3"/>
          <p:cNvGraphicFramePr/>
          <p:nvPr>
            <p:extLst>
              <p:ext uri="{D42A27DB-BD31-4B8C-83A1-F6EECF244321}">
                <p14:modId xmlns:p14="http://schemas.microsoft.com/office/powerpoint/2010/main" val="181102655"/>
              </p:ext>
            </p:extLst>
          </p:nvPr>
        </p:nvGraphicFramePr>
        <p:xfrm>
          <a:off x="1191008" y="1752600"/>
          <a:ext cx="6096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6400801" y="2514601"/>
            <a:ext cx="184731" cy="523220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endParaRPr lang="th-TH" dirty="0"/>
          </a:p>
        </p:txBody>
      </p:sp>
      <p:sp>
        <p:nvSpPr>
          <p:cNvPr id="35" name="สี่เหลี่ยมผืนผ้า 35"/>
          <p:cNvSpPr/>
          <p:nvPr/>
        </p:nvSpPr>
        <p:spPr>
          <a:xfrm>
            <a:off x="152400" y="3427280"/>
            <a:ext cx="2752058" cy="19389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34" tIns="45717" rIns="91434" bIns="45717">
            <a:spAutoFit/>
          </a:bodyPr>
          <a:lstStyle/>
          <a:p>
            <a:pPr algn="thaiDist"/>
            <a:r>
              <a:rPr lang="en-US" altLang="ko-KR" sz="2000" dirty="0">
                <a:latin typeface="+mj-lt"/>
                <a:ea typeface="Tahoma" pitchFamily="34" charset="0"/>
                <a:cs typeface="Tahoma" pitchFamily="34" charset="0"/>
              </a:rPr>
              <a:t>Temperate crops with cultivation technology and livestock have been introduced to hill tribe farmers as sources of income generation. </a:t>
            </a:r>
            <a:endParaRPr lang="th-TH" sz="2000" dirty="0"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0CC790-3F81-47CF-97DE-3CF4D471F331}"/>
              </a:ext>
            </a:extLst>
          </p:cNvPr>
          <p:cNvSpPr txBox="1"/>
          <p:nvPr/>
        </p:nvSpPr>
        <p:spPr>
          <a:xfrm>
            <a:off x="5693730" y="1868269"/>
            <a:ext cx="3297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8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</a:t>
            </a:r>
            <a:r>
              <a:rPr lang="en-US" altLang="ko-KR" sz="18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Research is imperative on what are not known</a:t>
            </a:r>
            <a:r>
              <a:rPr lang="th-TH" altLang="ko-KR" sz="18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</a:t>
            </a:r>
            <a:endParaRPr lang="ko-KR" altLang="en-US" sz="1800" b="1" dirty="0">
              <a:solidFill>
                <a:schemeClr val="accent5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0CC790-3F81-47CF-97DE-3CF4D471F331}"/>
              </a:ext>
            </a:extLst>
          </p:cNvPr>
          <p:cNvSpPr txBox="1"/>
          <p:nvPr/>
        </p:nvSpPr>
        <p:spPr>
          <a:xfrm>
            <a:off x="-76200" y="2983468"/>
            <a:ext cx="3297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b="1" dirty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“Knowledge transferring”</a:t>
            </a:r>
            <a:endParaRPr lang="ko-KR" altLang="en-US" sz="1800" b="1" dirty="0">
              <a:solidFill>
                <a:schemeClr val="accent3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34000" y="4191000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“Marketing”  key part  of sustainable development success </a:t>
            </a:r>
            <a:endParaRPr lang="th-TH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38800" y="4920496"/>
            <a:ext cx="3348000" cy="1476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lvl="8" algn="just">
              <a:spcBef>
                <a:spcPts val="1200"/>
              </a:spcBef>
              <a:buSzPct val="80000"/>
            </a:pPr>
            <a:endParaRPr lang="en-US" sz="2000" dirty="0"/>
          </a:p>
        </p:txBody>
      </p:sp>
      <p:sp>
        <p:nvSpPr>
          <p:cNvPr id="16" name="สี่เหลี่ยมผืนผ้า 34"/>
          <p:cNvSpPr/>
          <p:nvPr/>
        </p:nvSpPr>
        <p:spPr>
          <a:xfrm>
            <a:off x="5723858" y="2590799"/>
            <a:ext cx="3267742" cy="144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34" tIns="45717" rIns="91434" bIns="45717">
            <a:spAutoFit/>
          </a:bodyPr>
          <a:lstStyle/>
          <a:p>
            <a:endParaRPr lang="ko-KR" altLang="en-US" sz="20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7399" y="2667000"/>
            <a:ext cx="29824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thaiDist"/>
            <a:r>
              <a:rPr lang="en-US" sz="20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Research on suitable crops with suitable cultivation and livestock have been conducted continuously.</a:t>
            </a:r>
            <a:endParaRPr lang="ko-KR" altLang="en-US" sz="2000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67399" y="4957001"/>
            <a:ext cx="29824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8">
              <a:spcBef>
                <a:spcPts val="1200"/>
              </a:spcBef>
              <a:buSzPct val="80000"/>
            </a:pPr>
            <a:r>
              <a:rPr lang="en-US" sz="2000" dirty="0">
                <a:solidFill>
                  <a:prstClr val="black"/>
                </a:solidFill>
              </a:rPr>
              <a:t>Marketing is an important part of success for crops replacement of opium poppy cultivation. </a:t>
            </a:r>
          </a:p>
        </p:txBody>
      </p:sp>
    </p:spTree>
    <p:extLst>
      <p:ext uri="{BB962C8B-B14F-4D97-AF65-F5344CB8AC3E}">
        <p14:creationId xmlns:p14="http://schemas.microsoft.com/office/powerpoint/2010/main" val="4178098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413783" y="1676400"/>
            <a:ext cx="2786617" cy="22355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 Establishment</a:t>
            </a:r>
            <a:endParaRPr lang="th-TH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 flipH="1">
            <a:off x="3810001" y="2456771"/>
            <a:ext cx="5871635" cy="461659"/>
          </a:xfrm>
          <a:prstGeom prst="rect">
            <a:avLst/>
          </a:prstGeom>
          <a:noFill/>
        </p:spPr>
        <p:txBody>
          <a:bodyPr wrap="square" lIns="91434" tIns="45717" rIns="91434" bIns="45717" rtlCol="0" anchor="ctr">
            <a:spAutoFit/>
          </a:bodyPr>
          <a:lstStyle/>
          <a:p>
            <a:pPr marL="342900" indent="-342900" defTabSz="685749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+mj-lt"/>
                <a:ea typeface="Tahoma" pitchFamily="34" charset="0"/>
                <a:cs typeface="Tahoma" pitchFamily="34" charset="0"/>
              </a:rPr>
              <a:t>Transportation was in poor condition. </a:t>
            </a:r>
            <a:endParaRPr lang="en-IN" sz="2400" dirty="0">
              <a:solidFill>
                <a:srgbClr val="000000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2133600"/>
            <a:ext cx="25580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Hill tribe need income for household’s expense</a:t>
            </a:r>
            <a:endParaRPr lang="th-TH" sz="2400" b="1" i="1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95600" y="1150203"/>
            <a:ext cx="61722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49">
              <a:defRPr/>
            </a:pPr>
            <a:r>
              <a:rPr lang="en-US" sz="2400" dirty="0">
                <a:solidFill>
                  <a:srgbClr val="000000"/>
                </a:solidFill>
                <a:latin typeface="+mj-lt"/>
                <a:ea typeface="Tahoma" pitchFamily="34" charset="0"/>
                <a:cs typeface="Tahoma" pitchFamily="34" charset="0"/>
              </a:rPr>
              <a:t>Hill tribe people were unable to sell the produce by themselves due to</a:t>
            </a:r>
            <a:endParaRPr lang="en-IN" sz="2400" dirty="0">
              <a:solidFill>
                <a:srgbClr val="000000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0" y="2041035"/>
            <a:ext cx="5257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749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ea typeface="Tahoma" pitchFamily="34" charset="0"/>
                <a:cs typeface="Tahoma" pitchFamily="34" charset="0"/>
              </a:rPr>
              <a:t>Most communities  were far from city.</a:t>
            </a:r>
            <a:endParaRPr lang="en-IN" sz="2400" dirty="0">
              <a:solidFill>
                <a:srgbClr val="000000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flipH="1">
            <a:off x="3810000" y="2863334"/>
            <a:ext cx="5333999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 defTabSz="685749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+mj-lt"/>
                <a:ea typeface="Tahoma" pitchFamily="34" charset="0"/>
                <a:cs typeface="Tahoma" pitchFamily="34" charset="0"/>
              </a:rPr>
              <a:t>Temperate crops were not known to the market.</a:t>
            </a:r>
            <a:endParaRPr lang="en-IN" sz="2400" dirty="0">
              <a:solidFill>
                <a:srgbClr val="000000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6289" y="3676471"/>
            <a:ext cx="54801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The marketing managed by private company was not properly functioned. </a:t>
            </a:r>
            <a:endParaRPr lang="th-TH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914400" y="4658380"/>
            <a:ext cx="769619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while “opium can be traded in the highland area.”</a:t>
            </a:r>
            <a:endParaRPr lang="th-TH" dirty="0"/>
          </a:p>
        </p:txBody>
      </p:sp>
      <p:pic>
        <p:nvPicPr>
          <p:cNvPr id="15" name="รูปภาพ 8" descr="1-009-อ่างขางสมัยก่อน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2133607" cy="1374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 descr="D:\pictrues\พัฒนาสังคม\กะเหรี่ยง.tif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235528" y="5395695"/>
            <a:ext cx="2107872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5-Point Star 3"/>
          <p:cNvSpPr/>
          <p:nvPr/>
        </p:nvSpPr>
        <p:spPr>
          <a:xfrm>
            <a:off x="152392" y="4419600"/>
            <a:ext cx="762008" cy="61199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410200"/>
            <a:ext cx="4716000" cy="141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7524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4" t="7422" r="13436" b="11568"/>
          <a:stretch/>
        </p:blipFill>
        <p:spPr bwMode="auto">
          <a:xfrm>
            <a:off x="19459" y="24322"/>
            <a:ext cx="1265167" cy="119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1295400" y="1"/>
            <a:ext cx="7772400" cy="91440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6768" y="1524000"/>
            <a:ext cx="5528232" cy="12003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4" tIns="45717" rIns="91434" bIns="45717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Establishing Marketing to support                 the sale of agricultural product                      for cash income</a:t>
            </a:r>
            <a:endParaRPr lang="th-TH" sz="2400" b="1" dirty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 rot="5400000">
            <a:off x="2722417" y="2611584"/>
            <a:ext cx="352889" cy="7685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th-TH">
              <a:latin typeface="Calibri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05400"/>
            <a:ext cx="5743972" cy="1727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TextBox 85"/>
          <p:cNvSpPr txBox="1"/>
          <p:nvPr/>
        </p:nvSpPr>
        <p:spPr>
          <a:xfrm>
            <a:off x="152399" y="3188506"/>
            <a:ext cx="5562601" cy="14996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txBody>
          <a:bodyPr wrap="square" lIns="91434" tIns="72000" rIns="91434" bIns="72000" rtlCol="0" anchor="ctr">
            <a:spAutoFit/>
          </a:bodyPr>
          <a:lstStyle/>
          <a:p>
            <a:pPr defTabSz="685749">
              <a:defRPr/>
            </a:pPr>
            <a:r>
              <a:rPr lang="en-US" sz="2200" b="1" dirty="0">
                <a:solidFill>
                  <a:prstClr val="black"/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Marketing unit cooperated with 2 universities.</a:t>
            </a:r>
            <a:endParaRPr lang="th-TH" sz="2200" b="1" dirty="0">
              <a:solidFill>
                <a:prstClr val="black"/>
              </a:solidFill>
              <a:latin typeface="Calibri" pitchFamily="34" charset="0"/>
              <a:ea typeface="Tahoma" pitchFamily="34" charset="0"/>
              <a:cs typeface="Tahoma" pitchFamily="34" charset="0"/>
            </a:endParaRPr>
          </a:p>
          <a:p>
            <a:pPr marL="342875" indent="-342875" defTabSz="685749">
              <a:buFont typeface="Wingdings" pitchFamily="2" charset="2"/>
              <a:buChar char="§"/>
              <a:defRPr/>
            </a:pPr>
            <a:r>
              <a:rPr lang="en-US" sz="2200" b="1" dirty="0">
                <a:solidFill>
                  <a:prstClr val="black"/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1981 Chiang Mai office  in Chiang Mai university</a:t>
            </a:r>
          </a:p>
          <a:p>
            <a:pPr marL="342875" indent="-342875" defTabSz="685749">
              <a:buFont typeface="Wingdings" pitchFamily="2" charset="2"/>
              <a:buChar char="§"/>
              <a:defRPr/>
            </a:pPr>
            <a:r>
              <a:rPr lang="en-US" sz="2200" b="1" dirty="0">
                <a:solidFill>
                  <a:prstClr val="black"/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1983 Bangkok office in </a:t>
            </a:r>
            <a:r>
              <a:rPr lang="en-US" sz="2200" b="1" dirty="0" err="1">
                <a:solidFill>
                  <a:prstClr val="black"/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Kasetsart</a:t>
            </a:r>
            <a:r>
              <a:rPr lang="en-US" sz="2200" b="1" dirty="0">
                <a:solidFill>
                  <a:prstClr val="black"/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 University</a:t>
            </a:r>
          </a:p>
        </p:txBody>
      </p:sp>
      <p:pic>
        <p:nvPicPr>
          <p:cNvPr id="38" name="Picture 12" descr="https://www.ku.ac.th/about/img/doikum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9" t="7438" r="7714" b="10744"/>
          <a:stretch/>
        </p:blipFill>
        <p:spPr bwMode="auto">
          <a:xfrm>
            <a:off x="5981700" y="5105400"/>
            <a:ext cx="2546519" cy="169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ชื่อเรื่อง 1"/>
          <p:cNvSpPr>
            <a:spLocks noGrp="1"/>
          </p:cNvSpPr>
          <p:nvPr>
            <p:ph type="title"/>
          </p:nvPr>
        </p:nvSpPr>
        <p:spPr>
          <a:xfrm>
            <a:off x="888705" y="76201"/>
            <a:ext cx="8229600" cy="762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 Unit Establishment </a:t>
            </a:r>
            <a:endParaRPr lang="th-TH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val 2"/>
          <p:cNvSpPr/>
          <p:nvPr/>
        </p:nvSpPr>
        <p:spPr>
          <a:xfrm>
            <a:off x="5867400" y="1598537"/>
            <a:ext cx="3124200" cy="33544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81700" y="2055737"/>
            <a:ext cx="2895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cs typeface="TH SarabunPSK" panose="020B0500040200020003" pitchFamily="34" charset="-34"/>
              </a:rPr>
              <a:t>Royal Project comprehensive marketing is a social and non-profit enterprise aiming      at helping</a:t>
            </a:r>
            <a:r>
              <a:rPr lang="th-TH" sz="2400" b="1" i="1" dirty="0">
                <a:cs typeface="TH SarabunPSK" panose="020B0500040200020003" pitchFamily="34" charset="-34"/>
              </a:rPr>
              <a:t> </a:t>
            </a:r>
            <a:r>
              <a:rPr lang="en-US" sz="2400" b="1" i="1" dirty="0">
                <a:cs typeface="TH SarabunPSK" panose="020B0500040200020003" pitchFamily="34" charset="-34"/>
              </a:rPr>
              <a:t>                        the farmers </a:t>
            </a:r>
            <a:endParaRPr lang="th-TH" sz="2400" b="1" i="1" dirty="0"/>
          </a:p>
        </p:txBody>
      </p:sp>
    </p:spTree>
    <p:extLst>
      <p:ext uri="{BB962C8B-B14F-4D97-AF65-F5344CB8AC3E}">
        <p14:creationId xmlns:p14="http://schemas.microsoft.com/office/powerpoint/2010/main" val="3501677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3"/>
          <p:cNvSpPr/>
          <p:nvPr/>
        </p:nvSpPr>
        <p:spPr>
          <a:xfrm>
            <a:off x="1143000" y="152400"/>
            <a:ext cx="8176385" cy="492436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algn="ctr"/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Marketing Strategy of Highland Development Product</a:t>
            </a:r>
            <a:endParaRPr lang="th-TH" sz="2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4" t="7422" r="13436" b="11568"/>
          <a:stretch/>
        </p:blipFill>
        <p:spPr bwMode="auto">
          <a:xfrm>
            <a:off x="3" y="3"/>
            <a:ext cx="1265167" cy="119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86615" y="2433598"/>
            <a:ext cx="45719" cy="46680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32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1521767"/>
            <a:ext cx="3399483" cy="95410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r"/>
            <a:r>
              <a:rPr lang="en-US" b="1" dirty="0">
                <a:solidFill>
                  <a:srgbClr val="0070C0"/>
                </a:solidFill>
              </a:rPr>
              <a:t>Various product types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71385" y="2205341"/>
            <a:ext cx="2803585" cy="52321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+mj-lt"/>
                <a:ea typeface="Tahoma" pitchFamily="34" charset="0"/>
                <a:cs typeface="Tahoma" pitchFamily="34" charset="0"/>
              </a:rPr>
              <a:t>Product identity</a:t>
            </a:r>
            <a:endParaRPr lang="th-TH" b="1" dirty="0">
              <a:solidFill>
                <a:srgbClr val="C00000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9940" y="1176348"/>
            <a:ext cx="2432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Safety Product</a:t>
            </a:r>
            <a:endParaRPr lang="th-TH" b="1" dirty="0">
              <a:solidFill>
                <a:srgbClr val="C00000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53528" y="4033798"/>
            <a:ext cx="45719" cy="46680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32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81073" y="5564502"/>
            <a:ext cx="25852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th-TH" b="1" dirty="0">
                <a:solidFill>
                  <a:srgbClr val="0070C0"/>
                </a:solidFill>
                <a:latin typeface="+mj-lt"/>
                <a:cs typeface="Angsana New" pitchFamily="18" charset="-34"/>
              </a:rPr>
              <a:t> </a:t>
            </a:r>
            <a:r>
              <a:rPr lang="th-TH" b="1" dirty="0" err="1">
                <a:solidFill>
                  <a:srgbClr val="0070C0"/>
                </a:solidFill>
                <a:latin typeface="+mj-lt"/>
                <a:cs typeface="Angsana New" pitchFamily="18" charset="-34"/>
              </a:rPr>
              <a:t>Food</a:t>
            </a:r>
            <a:r>
              <a:rPr lang="th-TH" b="1" dirty="0">
                <a:solidFill>
                  <a:srgbClr val="0070C0"/>
                </a:solidFill>
                <a:latin typeface="+mj-lt"/>
                <a:cs typeface="Angsana New" pitchFamily="18" charset="-34"/>
              </a:rPr>
              <a:t> </a:t>
            </a:r>
          </a:p>
          <a:p>
            <a:pPr lvl="0"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th-TH" b="1" dirty="0" err="1">
                <a:solidFill>
                  <a:srgbClr val="0070C0"/>
                </a:solidFill>
                <a:latin typeface="+mj-lt"/>
                <a:cs typeface="Angsana New" pitchFamily="18" charset="-34"/>
              </a:rPr>
              <a:t>sustainability</a:t>
            </a:r>
            <a:r>
              <a:rPr lang="th-TH" b="1" dirty="0">
                <a:solidFill>
                  <a:srgbClr val="0070C0"/>
                </a:solidFill>
                <a:latin typeface="+mj-lt"/>
                <a:cs typeface="Angsana New" pitchFamily="18" charset="-34"/>
              </a:rPr>
              <a:t> </a:t>
            </a:r>
          </a:p>
        </p:txBody>
      </p:sp>
      <p:grpSp>
        <p:nvGrpSpPr>
          <p:cNvPr id="15" name="Group 259">
            <a:extLst>
              <a:ext uri="{FF2B5EF4-FFF2-40B4-BE49-F238E27FC236}">
                <a16:creationId xmlns:a16="http://schemas.microsoft.com/office/drawing/2014/main" id="{59955BF7-A222-4BAE-9985-F3DC94D48632}"/>
              </a:ext>
            </a:extLst>
          </p:cNvPr>
          <p:cNvGrpSpPr/>
          <p:nvPr/>
        </p:nvGrpSpPr>
        <p:grpSpPr>
          <a:xfrm>
            <a:off x="715667" y="1697811"/>
            <a:ext cx="6349360" cy="4280037"/>
            <a:chOff x="427949" y="1497635"/>
            <a:chExt cx="6349360" cy="4280037"/>
          </a:xfrm>
        </p:grpSpPr>
        <p:grpSp>
          <p:nvGrpSpPr>
            <p:cNvPr id="16" name="Group 99"/>
            <p:cNvGrpSpPr/>
            <p:nvPr/>
          </p:nvGrpSpPr>
          <p:grpSpPr>
            <a:xfrm>
              <a:off x="2221528" y="1497635"/>
              <a:ext cx="4337625" cy="4280037"/>
              <a:chOff x="2949733" y="1133475"/>
              <a:chExt cx="3932798" cy="3880585"/>
            </a:xfrm>
          </p:grpSpPr>
          <p:sp>
            <p:nvSpPr>
              <p:cNvPr id="48" name="Freeform 100"/>
              <p:cNvSpPr/>
              <p:nvPr/>
            </p:nvSpPr>
            <p:spPr>
              <a:xfrm>
                <a:off x="3828358" y="1133475"/>
                <a:ext cx="1083366" cy="1762125"/>
              </a:xfrm>
              <a:custGeom>
                <a:avLst/>
                <a:gdLst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0 w 936625"/>
                  <a:gd name="connsiteY2" fmla="*/ 403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957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957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1187450"/>
                  <a:gd name="connsiteX1" fmla="*/ 936625 w 936625"/>
                  <a:gd name="connsiteY1" fmla="*/ 409575 h 1187450"/>
                  <a:gd name="connsiteX2" fmla="*/ 28575 w 936625"/>
                  <a:gd name="connsiteY2" fmla="*/ 784225 h 1187450"/>
                  <a:gd name="connsiteX3" fmla="*/ 0 w 936625"/>
                  <a:gd name="connsiteY3" fmla="*/ 898525 h 1187450"/>
                  <a:gd name="connsiteX4" fmla="*/ 117475 w 936625"/>
                  <a:gd name="connsiteY4" fmla="*/ 898525 h 1187450"/>
                  <a:gd name="connsiteX5" fmla="*/ 66675 w 936625"/>
                  <a:gd name="connsiteY5" fmla="*/ 1187450 h 1187450"/>
                  <a:gd name="connsiteX0" fmla="*/ 936625 w 936625"/>
                  <a:gd name="connsiteY0" fmla="*/ 0 h 1187450"/>
                  <a:gd name="connsiteX1" fmla="*/ 936625 w 936625"/>
                  <a:gd name="connsiteY1" fmla="*/ 409575 h 1187450"/>
                  <a:gd name="connsiteX2" fmla="*/ 28575 w 936625"/>
                  <a:gd name="connsiteY2" fmla="*/ 784225 h 1187450"/>
                  <a:gd name="connsiteX3" fmla="*/ 0 w 936625"/>
                  <a:gd name="connsiteY3" fmla="*/ 898525 h 1187450"/>
                  <a:gd name="connsiteX4" fmla="*/ 88900 w 936625"/>
                  <a:gd name="connsiteY4" fmla="*/ 1069975 h 1187450"/>
                  <a:gd name="connsiteX5" fmla="*/ 66675 w 936625"/>
                  <a:gd name="connsiteY5" fmla="*/ 1187450 h 1187450"/>
                  <a:gd name="connsiteX0" fmla="*/ 908050 w 908050"/>
                  <a:gd name="connsiteY0" fmla="*/ 0 h 1187450"/>
                  <a:gd name="connsiteX1" fmla="*/ 908050 w 908050"/>
                  <a:gd name="connsiteY1" fmla="*/ 409575 h 1187450"/>
                  <a:gd name="connsiteX2" fmla="*/ 0 w 908050"/>
                  <a:gd name="connsiteY2" fmla="*/ 784225 h 1187450"/>
                  <a:gd name="connsiteX3" fmla="*/ 161925 w 908050"/>
                  <a:gd name="connsiteY3" fmla="*/ 920750 h 1187450"/>
                  <a:gd name="connsiteX4" fmla="*/ 60325 w 908050"/>
                  <a:gd name="connsiteY4" fmla="*/ 1069975 h 1187450"/>
                  <a:gd name="connsiteX5" fmla="*/ 38100 w 908050"/>
                  <a:gd name="connsiteY5" fmla="*/ 1187450 h 1187450"/>
                  <a:gd name="connsiteX0" fmla="*/ 1083885 w 1083885"/>
                  <a:gd name="connsiteY0" fmla="*/ 0 h 1609068"/>
                  <a:gd name="connsiteX1" fmla="*/ 1083885 w 1083885"/>
                  <a:gd name="connsiteY1" fmla="*/ 409575 h 1609068"/>
                  <a:gd name="connsiteX2" fmla="*/ 175835 w 1083885"/>
                  <a:gd name="connsiteY2" fmla="*/ 784225 h 1609068"/>
                  <a:gd name="connsiteX3" fmla="*/ 337760 w 1083885"/>
                  <a:gd name="connsiteY3" fmla="*/ 920750 h 1609068"/>
                  <a:gd name="connsiteX4" fmla="*/ 1210 w 1083885"/>
                  <a:gd name="connsiteY4" fmla="*/ 1606550 h 1609068"/>
                  <a:gd name="connsiteX5" fmla="*/ 213935 w 1083885"/>
                  <a:gd name="connsiteY5" fmla="*/ 1187450 h 1609068"/>
                  <a:gd name="connsiteX0" fmla="*/ 1082675 w 1082675"/>
                  <a:gd name="connsiteY0" fmla="*/ 0 h 1606550"/>
                  <a:gd name="connsiteX1" fmla="*/ 1082675 w 1082675"/>
                  <a:gd name="connsiteY1" fmla="*/ 409575 h 1606550"/>
                  <a:gd name="connsiteX2" fmla="*/ 174625 w 1082675"/>
                  <a:gd name="connsiteY2" fmla="*/ 784225 h 1606550"/>
                  <a:gd name="connsiteX3" fmla="*/ 336550 w 1082675"/>
                  <a:gd name="connsiteY3" fmla="*/ 920750 h 1606550"/>
                  <a:gd name="connsiteX4" fmla="*/ 0 w 1082675"/>
                  <a:gd name="connsiteY4" fmla="*/ 1606550 h 1606550"/>
                  <a:gd name="connsiteX0" fmla="*/ 1082675 w 1082675"/>
                  <a:gd name="connsiteY0" fmla="*/ 0 h 1631950"/>
                  <a:gd name="connsiteX1" fmla="*/ 1082675 w 1082675"/>
                  <a:gd name="connsiteY1" fmla="*/ 409575 h 1631950"/>
                  <a:gd name="connsiteX2" fmla="*/ 174625 w 1082675"/>
                  <a:gd name="connsiteY2" fmla="*/ 784225 h 1631950"/>
                  <a:gd name="connsiteX3" fmla="*/ 336550 w 1082675"/>
                  <a:gd name="connsiteY3" fmla="*/ 920750 h 1631950"/>
                  <a:gd name="connsiteX4" fmla="*/ 0 w 1082675"/>
                  <a:gd name="connsiteY4" fmla="*/ 1631950 h 1631950"/>
                  <a:gd name="connsiteX0" fmla="*/ 1082910 w 1082910"/>
                  <a:gd name="connsiteY0" fmla="*/ 0 h 1631950"/>
                  <a:gd name="connsiteX1" fmla="*/ 1082910 w 1082910"/>
                  <a:gd name="connsiteY1" fmla="*/ 409575 h 1631950"/>
                  <a:gd name="connsiteX2" fmla="*/ 174860 w 1082910"/>
                  <a:gd name="connsiteY2" fmla="*/ 784225 h 1631950"/>
                  <a:gd name="connsiteX3" fmla="*/ 336785 w 1082910"/>
                  <a:gd name="connsiteY3" fmla="*/ 920750 h 1631950"/>
                  <a:gd name="connsiteX4" fmla="*/ 235 w 1082910"/>
                  <a:gd name="connsiteY4" fmla="*/ 1631950 h 1631950"/>
                  <a:gd name="connsiteX0" fmla="*/ 1083207 w 1083207"/>
                  <a:gd name="connsiteY0" fmla="*/ 0 h 1631950"/>
                  <a:gd name="connsiteX1" fmla="*/ 1083207 w 1083207"/>
                  <a:gd name="connsiteY1" fmla="*/ 409575 h 1631950"/>
                  <a:gd name="connsiteX2" fmla="*/ 175157 w 1083207"/>
                  <a:gd name="connsiteY2" fmla="*/ 784225 h 1631950"/>
                  <a:gd name="connsiteX3" fmla="*/ 337082 w 1083207"/>
                  <a:gd name="connsiteY3" fmla="*/ 920750 h 1631950"/>
                  <a:gd name="connsiteX4" fmla="*/ 532 w 1083207"/>
                  <a:gd name="connsiteY4" fmla="*/ 1631950 h 1631950"/>
                  <a:gd name="connsiteX0" fmla="*/ 1083366 w 1083366"/>
                  <a:gd name="connsiteY0" fmla="*/ 0 h 1631950"/>
                  <a:gd name="connsiteX1" fmla="*/ 1083366 w 1083366"/>
                  <a:gd name="connsiteY1" fmla="*/ 409575 h 1631950"/>
                  <a:gd name="connsiteX2" fmla="*/ 175316 w 1083366"/>
                  <a:gd name="connsiteY2" fmla="*/ 784225 h 1631950"/>
                  <a:gd name="connsiteX3" fmla="*/ 337241 w 1083366"/>
                  <a:gd name="connsiteY3" fmla="*/ 920750 h 1631950"/>
                  <a:gd name="connsiteX4" fmla="*/ 691 w 1083366"/>
                  <a:gd name="connsiteY4" fmla="*/ 1631950 h 1631950"/>
                  <a:gd name="connsiteX0" fmla="*/ 1083366 w 1083366"/>
                  <a:gd name="connsiteY0" fmla="*/ 0 h 1631950"/>
                  <a:gd name="connsiteX1" fmla="*/ 1083366 w 1083366"/>
                  <a:gd name="connsiteY1" fmla="*/ 409575 h 1631950"/>
                  <a:gd name="connsiteX2" fmla="*/ 175316 w 1083366"/>
                  <a:gd name="connsiteY2" fmla="*/ 784225 h 1631950"/>
                  <a:gd name="connsiteX3" fmla="*/ 337241 w 1083366"/>
                  <a:gd name="connsiteY3" fmla="*/ 920750 h 1631950"/>
                  <a:gd name="connsiteX4" fmla="*/ 691 w 1083366"/>
                  <a:gd name="connsiteY4" fmla="*/ 1631950 h 1631950"/>
                  <a:gd name="connsiteX0" fmla="*/ 1083366 w 1083366"/>
                  <a:gd name="connsiteY0" fmla="*/ 0 h 1727200"/>
                  <a:gd name="connsiteX1" fmla="*/ 1083366 w 1083366"/>
                  <a:gd name="connsiteY1" fmla="*/ 504825 h 1727200"/>
                  <a:gd name="connsiteX2" fmla="*/ 175316 w 1083366"/>
                  <a:gd name="connsiteY2" fmla="*/ 879475 h 1727200"/>
                  <a:gd name="connsiteX3" fmla="*/ 337241 w 1083366"/>
                  <a:gd name="connsiteY3" fmla="*/ 1016000 h 1727200"/>
                  <a:gd name="connsiteX4" fmla="*/ 691 w 1083366"/>
                  <a:gd name="connsiteY4" fmla="*/ 1727200 h 1727200"/>
                  <a:gd name="connsiteX0" fmla="*/ 1083366 w 1083366"/>
                  <a:gd name="connsiteY0" fmla="*/ 0 h 1762125"/>
                  <a:gd name="connsiteX1" fmla="*/ 1083366 w 1083366"/>
                  <a:gd name="connsiteY1" fmla="*/ 539750 h 1762125"/>
                  <a:gd name="connsiteX2" fmla="*/ 175316 w 1083366"/>
                  <a:gd name="connsiteY2" fmla="*/ 914400 h 1762125"/>
                  <a:gd name="connsiteX3" fmla="*/ 337241 w 1083366"/>
                  <a:gd name="connsiteY3" fmla="*/ 1050925 h 1762125"/>
                  <a:gd name="connsiteX4" fmla="*/ 691 w 1083366"/>
                  <a:gd name="connsiteY4" fmla="*/ 1762125 h 1762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3366" h="1762125">
                    <a:moveTo>
                      <a:pt x="1083366" y="0"/>
                    </a:moveTo>
                    <a:lnTo>
                      <a:pt x="1083366" y="539750"/>
                    </a:lnTo>
                    <a:cubicBezTo>
                      <a:pt x="793383" y="546100"/>
                      <a:pt x="436724" y="650875"/>
                      <a:pt x="175316" y="914400"/>
                    </a:cubicBezTo>
                    <a:lnTo>
                      <a:pt x="337241" y="1050925"/>
                    </a:lnTo>
                    <a:cubicBezTo>
                      <a:pt x="112874" y="1216025"/>
                      <a:pt x="-10421" y="1597025"/>
                      <a:pt x="691" y="1762125"/>
                    </a:cubicBezTo>
                  </a:path>
                </a:pathLst>
              </a:custGeom>
              <a:noFill/>
              <a:ln w="76200">
                <a:solidFill>
                  <a:srgbClr val="288284"/>
                </a:solidFill>
                <a:head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101"/>
              <p:cNvSpPr/>
              <p:nvPr/>
            </p:nvSpPr>
            <p:spPr>
              <a:xfrm rot="6240000">
                <a:off x="5459786" y="1809724"/>
                <a:ext cx="1083366" cy="1762125"/>
              </a:xfrm>
              <a:custGeom>
                <a:avLst/>
                <a:gdLst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0 w 936625"/>
                  <a:gd name="connsiteY2" fmla="*/ 403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957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957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1187450"/>
                  <a:gd name="connsiteX1" fmla="*/ 936625 w 936625"/>
                  <a:gd name="connsiteY1" fmla="*/ 409575 h 1187450"/>
                  <a:gd name="connsiteX2" fmla="*/ 28575 w 936625"/>
                  <a:gd name="connsiteY2" fmla="*/ 784225 h 1187450"/>
                  <a:gd name="connsiteX3" fmla="*/ 0 w 936625"/>
                  <a:gd name="connsiteY3" fmla="*/ 898525 h 1187450"/>
                  <a:gd name="connsiteX4" fmla="*/ 117475 w 936625"/>
                  <a:gd name="connsiteY4" fmla="*/ 898525 h 1187450"/>
                  <a:gd name="connsiteX5" fmla="*/ 66675 w 936625"/>
                  <a:gd name="connsiteY5" fmla="*/ 1187450 h 1187450"/>
                  <a:gd name="connsiteX0" fmla="*/ 936625 w 936625"/>
                  <a:gd name="connsiteY0" fmla="*/ 0 h 1187450"/>
                  <a:gd name="connsiteX1" fmla="*/ 936625 w 936625"/>
                  <a:gd name="connsiteY1" fmla="*/ 409575 h 1187450"/>
                  <a:gd name="connsiteX2" fmla="*/ 28575 w 936625"/>
                  <a:gd name="connsiteY2" fmla="*/ 784225 h 1187450"/>
                  <a:gd name="connsiteX3" fmla="*/ 0 w 936625"/>
                  <a:gd name="connsiteY3" fmla="*/ 898525 h 1187450"/>
                  <a:gd name="connsiteX4" fmla="*/ 88900 w 936625"/>
                  <a:gd name="connsiteY4" fmla="*/ 1069975 h 1187450"/>
                  <a:gd name="connsiteX5" fmla="*/ 66675 w 936625"/>
                  <a:gd name="connsiteY5" fmla="*/ 1187450 h 1187450"/>
                  <a:gd name="connsiteX0" fmla="*/ 908050 w 908050"/>
                  <a:gd name="connsiteY0" fmla="*/ 0 h 1187450"/>
                  <a:gd name="connsiteX1" fmla="*/ 908050 w 908050"/>
                  <a:gd name="connsiteY1" fmla="*/ 409575 h 1187450"/>
                  <a:gd name="connsiteX2" fmla="*/ 0 w 908050"/>
                  <a:gd name="connsiteY2" fmla="*/ 784225 h 1187450"/>
                  <a:gd name="connsiteX3" fmla="*/ 161925 w 908050"/>
                  <a:gd name="connsiteY3" fmla="*/ 920750 h 1187450"/>
                  <a:gd name="connsiteX4" fmla="*/ 60325 w 908050"/>
                  <a:gd name="connsiteY4" fmla="*/ 1069975 h 1187450"/>
                  <a:gd name="connsiteX5" fmla="*/ 38100 w 908050"/>
                  <a:gd name="connsiteY5" fmla="*/ 1187450 h 1187450"/>
                  <a:gd name="connsiteX0" fmla="*/ 1083885 w 1083885"/>
                  <a:gd name="connsiteY0" fmla="*/ 0 h 1609068"/>
                  <a:gd name="connsiteX1" fmla="*/ 1083885 w 1083885"/>
                  <a:gd name="connsiteY1" fmla="*/ 409575 h 1609068"/>
                  <a:gd name="connsiteX2" fmla="*/ 175835 w 1083885"/>
                  <a:gd name="connsiteY2" fmla="*/ 784225 h 1609068"/>
                  <a:gd name="connsiteX3" fmla="*/ 337760 w 1083885"/>
                  <a:gd name="connsiteY3" fmla="*/ 920750 h 1609068"/>
                  <a:gd name="connsiteX4" fmla="*/ 1210 w 1083885"/>
                  <a:gd name="connsiteY4" fmla="*/ 1606550 h 1609068"/>
                  <a:gd name="connsiteX5" fmla="*/ 213935 w 1083885"/>
                  <a:gd name="connsiteY5" fmla="*/ 1187450 h 1609068"/>
                  <a:gd name="connsiteX0" fmla="*/ 1082675 w 1082675"/>
                  <a:gd name="connsiteY0" fmla="*/ 0 h 1606550"/>
                  <a:gd name="connsiteX1" fmla="*/ 1082675 w 1082675"/>
                  <a:gd name="connsiteY1" fmla="*/ 409575 h 1606550"/>
                  <a:gd name="connsiteX2" fmla="*/ 174625 w 1082675"/>
                  <a:gd name="connsiteY2" fmla="*/ 784225 h 1606550"/>
                  <a:gd name="connsiteX3" fmla="*/ 336550 w 1082675"/>
                  <a:gd name="connsiteY3" fmla="*/ 920750 h 1606550"/>
                  <a:gd name="connsiteX4" fmla="*/ 0 w 1082675"/>
                  <a:gd name="connsiteY4" fmla="*/ 1606550 h 1606550"/>
                  <a:gd name="connsiteX0" fmla="*/ 1082675 w 1082675"/>
                  <a:gd name="connsiteY0" fmla="*/ 0 h 1631950"/>
                  <a:gd name="connsiteX1" fmla="*/ 1082675 w 1082675"/>
                  <a:gd name="connsiteY1" fmla="*/ 409575 h 1631950"/>
                  <a:gd name="connsiteX2" fmla="*/ 174625 w 1082675"/>
                  <a:gd name="connsiteY2" fmla="*/ 784225 h 1631950"/>
                  <a:gd name="connsiteX3" fmla="*/ 336550 w 1082675"/>
                  <a:gd name="connsiteY3" fmla="*/ 920750 h 1631950"/>
                  <a:gd name="connsiteX4" fmla="*/ 0 w 1082675"/>
                  <a:gd name="connsiteY4" fmla="*/ 1631950 h 1631950"/>
                  <a:gd name="connsiteX0" fmla="*/ 1082910 w 1082910"/>
                  <a:gd name="connsiteY0" fmla="*/ 0 h 1631950"/>
                  <a:gd name="connsiteX1" fmla="*/ 1082910 w 1082910"/>
                  <a:gd name="connsiteY1" fmla="*/ 409575 h 1631950"/>
                  <a:gd name="connsiteX2" fmla="*/ 174860 w 1082910"/>
                  <a:gd name="connsiteY2" fmla="*/ 784225 h 1631950"/>
                  <a:gd name="connsiteX3" fmla="*/ 336785 w 1082910"/>
                  <a:gd name="connsiteY3" fmla="*/ 920750 h 1631950"/>
                  <a:gd name="connsiteX4" fmla="*/ 235 w 1082910"/>
                  <a:gd name="connsiteY4" fmla="*/ 1631950 h 1631950"/>
                  <a:gd name="connsiteX0" fmla="*/ 1083207 w 1083207"/>
                  <a:gd name="connsiteY0" fmla="*/ 0 h 1631950"/>
                  <a:gd name="connsiteX1" fmla="*/ 1083207 w 1083207"/>
                  <a:gd name="connsiteY1" fmla="*/ 409575 h 1631950"/>
                  <a:gd name="connsiteX2" fmla="*/ 175157 w 1083207"/>
                  <a:gd name="connsiteY2" fmla="*/ 784225 h 1631950"/>
                  <a:gd name="connsiteX3" fmla="*/ 337082 w 1083207"/>
                  <a:gd name="connsiteY3" fmla="*/ 920750 h 1631950"/>
                  <a:gd name="connsiteX4" fmla="*/ 532 w 1083207"/>
                  <a:gd name="connsiteY4" fmla="*/ 1631950 h 1631950"/>
                  <a:gd name="connsiteX0" fmla="*/ 1083366 w 1083366"/>
                  <a:gd name="connsiteY0" fmla="*/ 0 h 1631950"/>
                  <a:gd name="connsiteX1" fmla="*/ 1083366 w 1083366"/>
                  <a:gd name="connsiteY1" fmla="*/ 409575 h 1631950"/>
                  <a:gd name="connsiteX2" fmla="*/ 175316 w 1083366"/>
                  <a:gd name="connsiteY2" fmla="*/ 784225 h 1631950"/>
                  <a:gd name="connsiteX3" fmla="*/ 337241 w 1083366"/>
                  <a:gd name="connsiteY3" fmla="*/ 920750 h 1631950"/>
                  <a:gd name="connsiteX4" fmla="*/ 691 w 1083366"/>
                  <a:gd name="connsiteY4" fmla="*/ 1631950 h 1631950"/>
                  <a:gd name="connsiteX0" fmla="*/ 1083366 w 1083366"/>
                  <a:gd name="connsiteY0" fmla="*/ 0 h 1631950"/>
                  <a:gd name="connsiteX1" fmla="*/ 1083366 w 1083366"/>
                  <a:gd name="connsiteY1" fmla="*/ 409575 h 1631950"/>
                  <a:gd name="connsiteX2" fmla="*/ 175316 w 1083366"/>
                  <a:gd name="connsiteY2" fmla="*/ 784225 h 1631950"/>
                  <a:gd name="connsiteX3" fmla="*/ 337241 w 1083366"/>
                  <a:gd name="connsiteY3" fmla="*/ 920750 h 1631950"/>
                  <a:gd name="connsiteX4" fmla="*/ 691 w 1083366"/>
                  <a:gd name="connsiteY4" fmla="*/ 1631950 h 1631950"/>
                  <a:gd name="connsiteX0" fmla="*/ 1083366 w 1083366"/>
                  <a:gd name="connsiteY0" fmla="*/ 0 h 1727200"/>
                  <a:gd name="connsiteX1" fmla="*/ 1083366 w 1083366"/>
                  <a:gd name="connsiteY1" fmla="*/ 504825 h 1727200"/>
                  <a:gd name="connsiteX2" fmla="*/ 175316 w 1083366"/>
                  <a:gd name="connsiteY2" fmla="*/ 879475 h 1727200"/>
                  <a:gd name="connsiteX3" fmla="*/ 337241 w 1083366"/>
                  <a:gd name="connsiteY3" fmla="*/ 1016000 h 1727200"/>
                  <a:gd name="connsiteX4" fmla="*/ 691 w 1083366"/>
                  <a:gd name="connsiteY4" fmla="*/ 1727200 h 1727200"/>
                  <a:gd name="connsiteX0" fmla="*/ 1083366 w 1083366"/>
                  <a:gd name="connsiteY0" fmla="*/ 0 h 1762125"/>
                  <a:gd name="connsiteX1" fmla="*/ 1083366 w 1083366"/>
                  <a:gd name="connsiteY1" fmla="*/ 539750 h 1762125"/>
                  <a:gd name="connsiteX2" fmla="*/ 175316 w 1083366"/>
                  <a:gd name="connsiteY2" fmla="*/ 914400 h 1762125"/>
                  <a:gd name="connsiteX3" fmla="*/ 337241 w 1083366"/>
                  <a:gd name="connsiteY3" fmla="*/ 1050925 h 1762125"/>
                  <a:gd name="connsiteX4" fmla="*/ 691 w 1083366"/>
                  <a:gd name="connsiteY4" fmla="*/ 1762125 h 1762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3366" h="1762125">
                    <a:moveTo>
                      <a:pt x="1083366" y="0"/>
                    </a:moveTo>
                    <a:lnTo>
                      <a:pt x="1083366" y="539750"/>
                    </a:lnTo>
                    <a:cubicBezTo>
                      <a:pt x="793383" y="546100"/>
                      <a:pt x="436724" y="650875"/>
                      <a:pt x="175316" y="914400"/>
                    </a:cubicBezTo>
                    <a:lnTo>
                      <a:pt x="337241" y="1050925"/>
                    </a:lnTo>
                    <a:cubicBezTo>
                      <a:pt x="112874" y="1216025"/>
                      <a:pt x="-10421" y="1597025"/>
                      <a:pt x="691" y="1762125"/>
                    </a:cubicBezTo>
                  </a:path>
                </a:pathLst>
              </a:custGeom>
              <a:noFill/>
              <a:ln w="76200">
                <a:solidFill>
                  <a:srgbClr val="AC4A5A"/>
                </a:solidFill>
                <a:head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102"/>
              <p:cNvSpPr/>
              <p:nvPr/>
            </p:nvSpPr>
            <p:spPr>
              <a:xfrm rot="12420000">
                <a:off x="4423050" y="3251935"/>
                <a:ext cx="1083366" cy="1762125"/>
              </a:xfrm>
              <a:custGeom>
                <a:avLst/>
                <a:gdLst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0 w 936625"/>
                  <a:gd name="connsiteY2" fmla="*/ 403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957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957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1187450"/>
                  <a:gd name="connsiteX1" fmla="*/ 936625 w 936625"/>
                  <a:gd name="connsiteY1" fmla="*/ 409575 h 1187450"/>
                  <a:gd name="connsiteX2" fmla="*/ 28575 w 936625"/>
                  <a:gd name="connsiteY2" fmla="*/ 784225 h 1187450"/>
                  <a:gd name="connsiteX3" fmla="*/ 0 w 936625"/>
                  <a:gd name="connsiteY3" fmla="*/ 898525 h 1187450"/>
                  <a:gd name="connsiteX4" fmla="*/ 117475 w 936625"/>
                  <a:gd name="connsiteY4" fmla="*/ 898525 h 1187450"/>
                  <a:gd name="connsiteX5" fmla="*/ 66675 w 936625"/>
                  <a:gd name="connsiteY5" fmla="*/ 1187450 h 1187450"/>
                  <a:gd name="connsiteX0" fmla="*/ 936625 w 936625"/>
                  <a:gd name="connsiteY0" fmla="*/ 0 h 1187450"/>
                  <a:gd name="connsiteX1" fmla="*/ 936625 w 936625"/>
                  <a:gd name="connsiteY1" fmla="*/ 409575 h 1187450"/>
                  <a:gd name="connsiteX2" fmla="*/ 28575 w 936625"/>
                  <a:gd name="connsiteY2" fmla="*/ 784225 h 1187450"/>
                  <a:gd name="connsiteX3" fmla="*/ 0 w 936625"/>
                  <a:gd name="connsiteY3" fmla="*/ 898525 h 1187450"/>
                  <a:gd name="connsiteX4" fmla="*/ 88900 w 936625"/>
                  <a:gd name="connsiteY4" fmla="*/ 1069975 h 1187450"/>
                  <a:gd name="connsiteX5" fmla="*/ 66675 w 936625"/>
                  <a:gd name="connsiteY5" fmla="*/ 1187450 h 1187450"/>
                  <a:gd name="connsiteX0" fmla="*/ 908050 w 908050"/>
                  <a:gd name="connsiteY0" fmla="*/ 0 h 1187450"/>
                  <a:gd name="connsiteX1" fmla="*/ 908050 w 908050"/>
                  <a:gd name="connsiteY1" fmla="*/ 409575 h 1187450"/>
                  <a:gd name="connsiteX2" fmla="*/ 0 w 908050"/>
                  <a:gd name="connsiteY2" fmla="*/ 784225 h 1187450"/>
                  <a:gd name="connsiteX3" fmla="*/ 161925 w 908050"/>
                  <a:gd name="connsiteY3" fmla="*/ 920750 h 1187450"/>
                  <a:gd name="connsiteX4" fmla="*/ 60325 w 908050"/>
                  <a:gd name="connsiteY4" fmla="*/ 1069975 h 1187450"/>
                  <a:gd name="connsiteX5" fmla="*/ 38100 w 908050"/>
                  <a:gd name="connsiteY5" fmla="*/ 1187450 h 1187450"/>
                  <a:gd name="connsiteX0" fmla="*/ 1083885 w 1083885"/>
                  <a:gd name="connsiteY0" fmla="*/ 0 h 1609068"/>
                  <a:gd name="connsiteX1" fmla="*/ 1083885 w 1083885"/>
                  <a:gd name="connsiteY1" fmla="*/ 409575 h 1609068"/>
                  <a:gd name="connsiteX2" fmla="*/ 175835 w 1083885"/>
                  <a:gd name="connsiteY2" fmla="*/ 784225 h 1609068"/>
                  <a:gd name="connsiteX3" fmla="*/ 337760 w 1083885"/>
                  <a:gd name="connsiteY3" fmla="*/ 920750 h 1609068"/>
                  <a:gd name="connsiteX4" fmla="*/ 1210 w 1083885"/>
                  <a:gd name="connsiteY4" fmla="*/ 1606550 h 1609068"/>
                  <a:gd name="connsiteX5" fmla="*/ 213935 w 1083885"/>
                  <a:gd name="connsiteY5" fmla="*/ 1187450 h 1609068"/>
                  <a:gd name="connsiteX0" fmla="*/ 1082675 w 1082675"/>
                  <a:gd name="connsiteY0" fmla="*/ 0 h 1606550"/>
                  <a:gd name="connsiteX1" fmla="*/ 1082675 w 1082675"/>
                  <a:gd name="connsiteY1" fmla="*/ 409575 h 1606550"/>
                  <a:gd name="connsiteX2" fmla="*/ 174625 w 1082675"/>
                  <a:gd name="connsiteY2" fmla="*/ 784225 h 1606550"/>
                  <a:gd name="connsiteX3" fmla="*/ 336550 w 1082675"/>
                  <a:gd name="connsiteY3" fmla="*/ 920750 h 1606550"/>
                  <a:gd name="connsiteX4" fmla="*/ 0 w 1082675"/>
                  <a:gd name="connsiteY4" fmla="*/ 1606550 h 1606550"/>
                  <a:gd name="connsiteX0" fmla="*/ 1082675 w 1082675"/>
                  <a:gd name="connsiteY0" fmla="*/ 0 h 1631950"/>
                  <a:gd name="connsiteX1" fmla="*/ 1082675 w 1082675"/>
                  <a:gd name="connsiteY1" fmla="*/ 409575 h 1631950"/>
                  <a:gd name="connsiteX2" fmla="*/ 174625 w 1082675"/>
                  <a:gd name="connsiteY2" fmla="*/ 784225 h 1631950"/>
                  <a:gd name="connsiteX3" fmla="*/ 336550 w 1082675"/>
                  <a:gd name="connsiteY3" fmla="*/ 920750 h 1631950"/>
                  <a:gd name="connsiteX4" fmla="*/ 0 w 1082675"/>
                  <a:gd name="connsiteY4" fmla="*/ 1631950 h 1631950"/>
                  <a:gd name="connsiteX0" fmla="*/ 1082910 w 1082910"/>
                  <a:gd name="connsiteY0" fmla="*/ 0 h 1631950"/>
                  <a:gd name="connsiteX1" fmla="*/ 1082910 w 1082910"/>
                  <a:gd name="connsiteY1" fmla="*/ 409575 h 1631950"/>
                  <a:gd name="connsiteX2" fmla="*/ 174860 w 1082910"/>
                  <a:gd name="connsiteY2" fmla="*/ 784225 h 1631950"/>
                  <a:gd name="connsiteX3" fmla="*/ 336785 w 1082910"/>
                  <a:gd name="connsiteY3" fmla="*/ 920750 h 1631950"/>
                  <a:gd name="connsiteX4" fmla="*/ 235 w 1082910"/>
                  <a:gd name="connsiteY4" fmla="*/ 1631950 h 1631950"/>
                  <a:gd name="connsiteX0" fmla="*/ 1083207 w 1083207"/>
                  <a:gd name="connsiteY0" fmla="*/ 0 h 1631950"/>
                  <a:gd name="connsiteX1" fmla="*/ 1083207 w 1083207"/>
                  <a:gd name="connsiteY1" fmla="*/ 409575 h 1631950"/>
                  <a:gd name="connsiteX2" fmla="*/ 175157 w 1083207"/>
                  <a:gd name="connsiteY2" fmla="*/ 784225 h 1631950"/>
                  <a:gd name="connsiteX3" fmla="*/ 337082 w 1083207"/>
                  <a:gd name="connsiteY3" fmla="*/ 920750 h 1631950"/>
                  <a:gd name="connsiteX4" fmla="*/ 532 w 1083207"/>
                  <a:gd name="connsiteY4" fmla="*/ 1631950 h 1631950"/>
                  <a:gd name="connsiteX0" fmla="*/ 1083366 w 1083366"/>
                  <a:gd name="connsiteY0" fmla="*/ 0 h 1631950"/>
                  <a:gd name="connsiteX1" fmla="*/ 1083366 w 1083366"/>
                  <a:gd name="connsiteY1" fmla="*/ 409575 h 1631950"/>
                  <a:gd name="connsiteX2" fmla="*/ 175316 w 1083366"/>
                  <a:gd name="connsiteY2" fmla="*/ 784225 h 1631950"/>
                  <a:gd name="connsiteX3" fmla="*/ 337241 w 1083366"/>
                  <a:gd name="connsiteY3" fmla="*/ 920750 h 1631950"/>
                  <a:gd name="connsiteX4" fmla="*/ 691 w 1083366"/>
                  <a:gd name="connsiteY4" fmla="*/ 1631950 h 1631950"/>
                  <a:gd name="connsiteX0" fmla="*/ 1083366 w 1083366"/>
                  <a:gd name="connsiteY0" fmla="*/ 0 h 1631950"/>
                  <a:gd name="connsiteX1" fmla="*/ 1083366 w 1083366"/>
                  <a:gd name="connsiteY1" fmla="*/ 409575 h 1631950"/>
                  <a:gd name="connsiteX2" fmla="*/ 175316 w 1083366"/>
                  <a:gd name="connsiteY2" fmla="*/ 784225 h 1631950"/>
                  <a:gd name="connsiteX3" fmla="*/ 337241 w 1083366"/>
                  <a:gd name="connsiteY3" fmla="*/ 920750 h 1631950"/>
                  <a:gd name="connsiteX4" fmla="*/ 691 w 1083366"/>
                  <a:gd name="connsiteY4" fmla="*/ 1631950 h 1631950"/>
                  <a:gd name="connsiteX0" fmla="*/ 1083366 w 1083366"/>
                  <a:gd name="connsiteY0" fmla="*/ 0 h 1727200"/>
                  <a:gd name="connsiteX1" fmla="*/ 1083366 w 1083366"/>
                  <a:gd name="connsiteY1" fmla="*/ 504825 h 1727200"/>
                  <a:gd name="connsiteX2" fmla="*/ 175316 w 1083366"/>
                  <a:gd name="connsiteY2" fmla="*/ 879475 h 1727200"/>
                  <a:gd name="connsiteX3" fmla="*/ 337241 w 1083366"/>
                  <a:gd name="connsiteY3" fmla="*/ 1016000 h 1727200"/>
                  <a:gd name="connsiteX4" fmla="*/ 691 w 1083366"/>
                  <a:gd name="connsiteY4" fmla="*/ 1727200 h 1727200"/>
                  <a:gd name="connsiteX0" fmla="*/ 1083366 w 1083366"/>
                  <a:gd name="connsiteY0" fmla="*/ 0 h 1762125"/>
                  <a:gd name="connsiteX1" fmla="*/ 1083366 w 1083366"/>
                  <a:gd name="connsiteY1" fmla="*/ 539750 h 1762125"/>
                  <a:gd name="connsiteX2" fmla="*/ 175316 w 1083366"/>
                  <a:gd name="connsiteY2" fmla="*/ 914400 h 1762125"/>
                  <a:gd name="connsiteX3" fmla="*/ 337241 w 1083366"/>
                  <a:gd name="connsiteY3" fmla="*/ 1050925 h 1762125"/>
                  <a:gd name="connsiteX4" fmla="*/ 691 w 1083366"/>
                  <a:gd name="connsiteY4" fmla="*/ 1762125 h 1762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3366" h="1762125">
                    <a:moveTo>
                      <a:pt x="1083366" y="0"/>
                    </a:moveTo>
                    <a:lnTo>
                      <a:pt x="1083366" y="539750"/>
                    </a:lnTo>
                    <a:cubicBezTo>
                      <a:pt x="793383" y="546100"/>
                      <a:pt x="436724" y="650875"/>
                      <a:pt x="175316" y="914400"/>
                    </a:cubicBezTo>
                    <a:lnTo>
                      <a:pt x="337241" y="1050925"/>
                    </a:lnTo>
                    <a:cubicBezTo>
                      <a:pt x="112874" y="1216025"/>
                      <a:pt x="-10421" y="1597025"/>
                      <a:pt x="691" y="1762125"/>
                    </a:cubicBezTo>
                  </a:path>
                </a:pathLst>
              </a:custGeom>
              <a:noFill/>
              <a:ln w="76200">
                <a:solidFill>
                  <a:srgbClr val="288284"/>
                </a:solidFill>
                <a:head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103"/>
              <p:cNvSpPr/>
              <p:nvPr/>
            </p:nvSpPr>
            <p:spPr>
              <a:xfrm rot="3086445">
                <a:off x="4808448" y="1081141"/>
                <a:ext cx="1083366" cy="1762125"/>
              </a:xfrm>
              <a:custGeom>
                <a:avLst/>
                <a:gdLst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0 w 936625"/>
                  <a:gd name="connsiteY2" fmla="*/ 403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957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957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1187450"/>
                  <a:gd name="connsiteX1" fmla="*/ 936625 w 936625"/>
                  <a:gd name="connsiteY1" fmla="*/ 409575 h 1187450"/>
                  <a:gd name="connsiteX2" fmla="*/ 28575 w 936625"/>
                  <a:gd name="connsiteY2" fmla="*/ 784225 h 1187450"/>
                  <a:gd name="connsiteX3" fmla="*/ 0 w 936625"/>
                  <a:gd name="connsiteY3" fmla="*/ 898525 h 1187450"/>
                  <a:gd name="connsiteX4" fmla="*/ 117475 w 936625"/>
                  <a:gd name="connsiteY4" fmla="*/ 898525 h 1187450"/>
                  <a:gd name="connsiteX5" fmla="*/ 66675 w 936625"/>
                  <a:gd name="connsiteY5" fmla="*/ 1187450 h 1187450"/>
                  <a:gd name="connsiteX0" fmla="*/ 936625 w 936625"/>
                  <a:gd name="connsiteY0" fmla="*/ 0 h 1187450"/>
                  <a:gd name="connsiteX1" fmla="*/ 936625 w 936625"/>
                  <a:gd name="connsiteY1" fmla="*/ 409575 h 1187450"/>
                  <a:gd name="connsiteX2" fmla="*/ 28575 w 936625"/>
                  <a:gd name="connsiteY2" fmla="*/ 784225 h 1187450"/>
                  <a:gd name="connsiteX3" fmla="*/ 0 w 936625"/>
                  <a:gd name="connsiteY3" fmla="*/ 898525 h 1187450"/>
                  <a:gd name="connsiteX4" fmla="*/ 88900 w 936625"/>
                  <a:gd name="connsiteY4" fmla="*/ 1069975 h 1187450"/>
                  <a:gd name="connsiteX5" fmla="*/ 66675 w 936625"/>
                  <a:gd name="connsiteY5" fmla="*/ 1187450 h 1187450"/>
                  <a:gd name="connsiteX0" fmla="*/ 908050 w 908050"/>
                  <a:gd name="connsiteY0" fmla="*/ 0 h 1187450"/>
                  <a:gd name="connsiteX1" fmla="*/ 908050 w 908050"/>
                  <a:gd name="connsiteY1" fmla="*/ 409575 h 1187450"/>
                  <a:gd name="connsiteX2" fmla="*/ 0 w 908050"/>
                  <a:gd name="connsiteY2" fmla="*/ 784225 h 1187450"/>
                  <a:gd name="connsiteX3" fmla="*/ 161925 w 908050"/>
                  <a:gd name="connsiteY3" fmla="*/ 920750 h 1187450"/>
                  <a:gd name="connsiteX4" fmla="*/ 60325 w 908050"/>
                  <a:gd name="connsiteY4" fmla="*/ 1069975 h 1187450"/>
                  <a:gd name="connsiteX5" fmla="*/ 38100 w 908050"/>
                  <a:gd name="connsiteY5" fmla="*/ 1187450 h 1187450"/>
                  <a:gd name="connsiteX0" fmla="*/ 1083885 w 1083885"/>
                  <a:gd name="connsiteY0" fmla="*/ 0 h 1609068"/>
                  <a:gd name="connsiteX1" fmla="*/ 1083885 w 1083885"/>
                  <a:gd name="connsiteY1" fmla="*/ 409575 h 1609068"/>
                  <a:gd name="connsiteX2" fmla="*/ 175835 w 1083885"/>
                  <a:gd name="connsiteY2" fmla="*/ 784225 h 1609068"/>
                  <a:gd name="connsiteX3" fmla="*/ 337760 w 1083885"/>
                  <a:gd name="connsiteY3" fmla="*/ 920750 h 1609068"/>
                  <a:gd name="connsiteX4" fmla="*/ 1210 w 1083885"/>
                  <a:gd name="connsiteY4" fmla="*/ 1606550 h 1609068"/>
                  <a:gd name="connsiteX5" fmla="*/ 213935 w 1083885"/>
                  <a:gd name="connsiteY5" fmla="*/ 1187450 h 1609068"/>
                  <a:gd name="connsiteX0" fmla="*/ 1082675 w 1082675"/>
                  <a:gd name="connsiteY0" fmla="*/ 0 h 1606550"/>
                  <a:gd name="connsiteX1" fmla="*/ 1082675 w 1082675"/>
                  <a:gd name="connsiteY1" fmla="*/ 409575 h 1606550"/>
                  <a:gd name="connsiteX2" fmla="*/ 174625 w 1082675"/>
                  <a:gd name="connsiteY2" fmla="*/ 784225 h 1606550"/>
                  <a:gd name="connsiteX3" fmla="*/ 336550 w 1082675"/>
                  <a:gd name="connsiteY3" fmla="*/ 920750 h 1606550"/>
                  <a:gd name="connsiteX4" fmla="*/ 0 w 1082675"/>
                  <a:gd name="connsiteY4" fmla="*/ 1606550 h 1606550"/>
                  <a:gd name="connsiteX0" fmla="*/ 1082675 w 1082675"/>
                  <a:gd name="connsiteY0" fmla="*/ 0 h 1631950"/>
                  <a:gd name="connsiteX1" fmla="*/ 1082675 w 1082675"/>
                  <a:gd name="connsiteY1" fmla="*/ 409575 h 1631950"/>
                  <a:gd name="connsiteX2" fmla="*/ 174625 w 1082675"/>
                  <a:gd name="connsiteY2" fmla="*/ 784225 h 1631950"/>
                  <a:gd name="connsiteX3" fmla="*/ 336550 w 1082675"/>
                  <a:gd name="connsiteY3" fmla="*/ 920750 h 1631950"/>
                  <a:gd name="connsiteX4" fmla="*/ 0 w 1082675"/>
                  <a:gd name="connsiteY4" fmla="*/ 1631950 h 1631950"/>
                  <a:gd name="connsiteX0" fmla="*/ 1082910 w 1082910"/>
                  <a:gd name="connsiteY0" fmla="*/ 0 h 1631950"/>
                  <a:gd name="connsiteX1" fmla="*/ 1082910 w 1082910"/>
                  <a:gd name="connsiteY1" fmla="*/ 409575 h 1631950"/>
                  <a:gd name="connsiteX2" fmla="*/ 174860 w 1082910"/>
                  <a:gd name="connsiteY2" fmla="*/ 784225 h 1631950"/>
                  <a:gd name="connsiteX3" fmla="*/ 336785 w 1082910"/>
                  <a:gd name="connsiteY3" fmla="*/ 920750 h 1631950"/>
                  <a:gd name="connsiteX4" fmla="*/ 235 w 1082910"/>
                  <a:gd name="connsiteY4" fmla="*/ 1631950 h 1631950"/>
                  <a:gd name="connsiteX0" fmla="*/ 1083207 w 1083207"/>
                  <a:gd name="connsiteY0" fmla="*/ 0 h 1631950"/>
                  <a:gd name="connsiteX1" fmla="*/ 1083207 w 1083207"/>
                  <a:gd name="connsiteY1" fmla="*/ 409575 h 1631950"/>
                  <a:gd name="connsiteX2" fmla="*/ 175157 w 1083207"/>
                  <a:gd name="connsiteY2" fmla="*/ 784225 h 1631950"/>
                  <a:gd name="connsiteX3" fmla="*/ 337082 w 1083207"/>
                  <a:gd name="connsiteY3" fmla="*/ 920750 h 1631950"/>
                  <a:gd name="connsiteX4" fmla="*/ 532 w 1083207"/>
                  <a:gd name="connsiteY4" fmla="*/ 1631950 h 1631950"/>
                  <a:gd name="connsiteX0" fmla="*/ 1083366 w 1083366"/>
                  <a:gd name="connsiteY0" fmla="*/ 0 h 1631950"/>
                  <a:gd name="connsiteX1" fmla="*/ 1083366 w 1083366"/>
                  <a:gd name="connsiteY1" fmla="*/ 409575 h 1631950"/>
                  <a:gd name="connsiteX2" fmla="*/ 175316 w 1083366"/>
                  <a:gd name="connsiteY2" fmla="*/ 784225 h 1631950"/>
                  <a:gd name="connsiteX3" fmla="*/ 337241 w 1083366"/>
                  <a:gd name="connsiteY3" fmla="*/ 920750 h 1631950"/>
                  <a:gd name="connsiteX4" fmla="*/ 691 w 1083366"/>
                  <a:gd name="connsiteY4" fmla="*/ 1631950 h 1631950"/>
                  <a:gd name="connsiteX0" fmla="*/ 1083366 w 1083366"/>
                  <a:gd name="connsiteY0" fmla="*/ 0 h 1631950"/>
                  <a:gd name="connsiteX1" fmla="*/ 1083366 w 1083366"/>
                  <a:gd name="connsiteY1" fmla="*/ 409575 h 1631950"/>
                  <a:gd name="connsiteX2" fmla="*/ 175316 w 1083366"/>
                  <a:gd name="connsiteY2" fmla="*/ 784225 h 1631950"/>
                  <a:gd name="connsiteX3" fmla="*/ 337241 w 1083366"/>
                  <a:gd name="connsiteY3" fmla="*/ 920750 h 1631950"/>
                  <a:gd name="connsiteX4" fmla="*/ 691 w 1083366"/>
                  <a:gd name="connsiteY4" fmla="*/ 1631950 h 1631950"/>
                  <a:gd name="connsiteX0" fmla="*/ 1083366 w 1083366"/>
                  <a:gd name="connsiteY0" fmla="*/ 0 h 1727200"/>
                  <a:gd name="connsiteX1" fmla="*/ 1083366 w 1083366"/>
                  <a:gd name="connsiteY1" fmla="*/ 504825 h 1727200"/>
                  <a:gd name="connsiteX2" fmla="*/ 175316 w 1083366"/>
                  <a:gd name="connsiteY2" fmla="*/ 879475 h 1727200"/>
                  <a:gd name="connsiteX3" fmla="*/ 337241 w 1083366"/>
                  <a:gd name="connsiteY3" fmla="*/ 1016000 h 1727200"/>
                  <a:gd name="connsiteX4" fmla="*/ 691 w 1083366"/>
                  <a:gd name="connsiteY4" fmla="*/ 1727200 h 1727200"/>
                  <a:gd name="connsiteX0" fmla="*/ 1083366 w 1083366"/>
                  <a:gd name="connsiteY0" fmla="*/ 0 h 1762125"/>
                  <a:gd name="connsiteX1" fmla="*/ 1083366 w 1083366"/>
                  <a:gd name="connsiteY1" fmla="*/ 539750 h 1762125"/>
                  <a:gd name="connsiteX2" fmla="*/ 175316 w 1083366"/>
                  <a:gd name="connsiteY2" fmla="*/ 914400 h 1762125"/>
                  <a:gd name="connsiteX3" fmla="*/ 337241 w 1083366"/>
                  <a:gd name="connsiteY3" fmla="*/ 1050925 h 1762125"/>
                  <a:gd name="connsiteX4" fmla="*/ 691 w 1083366"/>
                  <a:gd name="connsiteY4" fmla="*/ 1762125 h 1762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3366" h="1762125">
                    <a:moveTo>
                      <a:pt x="1083366" y="0"/>
                    </a:moveTo>
                    <a:lnTo>
                      <a:pt x="1083366" y="539750"/>
                    </a:lnTo>
                    <a:cubicBezTo>
                      <a:pt x="793383" y="546100"/>
                      <a:pt x="436724" y="650875"/>
                      <a:pt x="175316" y="914400"/>
                    </a:cubicBezTo>
                    <a:lnTo>
                      <a:pt x="337241" y="1050925"/>
                    </a:lnTo>
                    <a:cubicBezTo>
                      <a:pt x="112874" y="1216025"/>
                      <a:pt x="-10421" y="1597025"/>
                      <a:pt x="691" y="1762125"/>
                    </a:cubicBezTo>
                  </a:path>
                </a:pathLst>
              </a:custGeom>
              <a:noFill/>
              <a:ln w="76200">
                <a:solidFill>
                  <a:srgbClr val="BE8128"/>
                </a:solidFill>
                <a:head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104"/>
              <p:cNvSpPr/>
              <p:nvPr/>
            </p:nvSpPr>
            <p:spPr>
              <a:xfrm rot="9300000">
                <a:off x="5292334" y="2770415"/>
                <a:ext cx="1083366" cy="1762125"/>
              </a:xfrm>
              <a:custGeom>
                <a:avLst/>
                <a:gdLst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0 w 936625"/>
                  <a:gd name="connsiteY2" fmla="*/ 403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957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957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1187450"/>
                  <a:gd name="connsiteX1" fmla="*/ 936625 w 936625"/>
                  <a:gd name="connsiteY1" fmla="*/ 409575 h 1187450"/>
                  <a:gd name="connsiteX2" fmla="*/ 28575 w 936625"/>
                  <a:gd name="connsiteY2" fmla="*/ 784225 h 1187450"/>
                  <a:gd name="connsiteX3" fmla="*/ 0 w 936625"/>
                  <a:gd name="connsiteY3" fmla="*/ 898525 h 1187450"/>
                  <a:gd name="connsiteX4" fmla="*/ 117475 w 936625"/>
                  <a:gd name="connsiteY4" fmla="*/ 898525 h 1187450"/>
                  <a:gd name="connsiteX5" fmla="*/ 66675 w 936625"/>
                  <a:gd name="connsiteY5" fmla="*/ 1187450 h 1187450"/>
                  <a:gd name="connsiteX0" fmla="*/ 936625 w 936625"/>
                  <a:gd name="connsiteY0" fmla="*/ 0 h 1187450"/>
                  <a:gd name="connsiteX1" fmla="*/ 936625 w 936625"/>
                  <a:gd name="connsiteY1" fmla="*/ 409575 h 1187450"/>
                  <a:gd name="connsiteX2" fmla="*/ 28575 w 936625"/>
                  <a:gd name="connsiteY2" fmla="*/ 784225 h 1187450"/>
                  <a:gd name="connsiteX3" fmla="*/ 0 w 936625"/>
                  <a:gd name="connsiteY3" fmla="*/ 898525 h 1187450"/>
                  <a:gd name="connsiteX4" fmla="*/ 88900 w 936625"/>
                  <a:gd name="connsiteY4" fmla="*/ 1069975 h 1187450"/>
                  <a:gd name="connsiteX5" fmla="*/ 66675 w 936625"/>
                  <a:gd name="connsiteY5" fmla="*/ 1187450 h 1187450"/>
                  <a:gd name="connsiteX0" fmla="*/ 908050 w 908050"/>
                  <a:gd name="connsiteY0" fmla="*/ 0 h 1187450"/>
                  <a:gd name="connsiteX1" fmla="*/ 908050 w 908050"/>
                  <a:gd name="connsiteY1" fmla="*/ 409575 h 1187450"/>
                  <a:gd name="connsiteX2" fmla="*/ 0 w 908050"/>
                  <a:gd name="connsiteY2" fmla="*/ 784225 h 1187450"/>
                  <a:gd name="connsiteX3" fmla="*/ 161925 w 908050"/>
                  <a:gd name="connsiteY3" fmla="*/ 920750 h 1187450"/>
                  <a:gd name="connsiteX4" fmla="*/ 60325 w 908050"/>
                  <a:gd name="connsiteY4" fmla="*/ 1069975 h 1187450"/>
                  <a:gd name="connsiteX5" fmla="*/ 38100 w 908050"/>
                  <a:gd name="connsiteY5" fmla="*/ 1187450 h 1187450"/>
                  <a:gd name="connsiteX0" fmla="*/ 1083885 w 1083885"/>
                  <a:gd name="connsiteY0" fmla="*/ 0 h 1609068"/>
                  <a:gd name="connsiteX1" fmla="*/ 1083885 w 1083885"/>
                  <a:gd name="connsiteY1" fmla="*/ 409575 h 1609068"/>
                  <a:gd name="connsiteX2" fmla="*/ 175835 w 1083885"/>
                  <a:gd name="connsiteY2" fmla="*/ 784225 h 1609068"/>
                  <a:gd name="connsiteX3" fmla="*/ 337760 w 1083885"/>
                  <a:gd name="connsiteY3" fmla="*/ 920750 h 1609068"/>
                  <a:gd name="connsiteX4" fmla="*/ 1210 w 1083885"/>
                  <a:gd name="connsiteY4" fmla="*/ 1606550 h 1609068"/>
                  <a:gd name="connsiteX5" fmla="*/ 213935 w 1083885"/>
                  <a:gd name="connsiteY5" fmla="*/ 1187450 h 1609068"/>
                  <a:gd name="connsiteX0" fmla="*/ 1082675 w 1082675"/>
                  <a:gd name="connsiteY0" fmla="*/ 0 h 1606550"/>
                  <a:gd name="connsiteX1" fmla="*/ 1082675 w 1082675"/>
                  <a:gd name="connsiteY1" fmla="*/ 409575 h 1606550"/>
                  <a:gd name="connsiteX2" fmla="*/ 174625 w 1082675"/>
                  <a:gd name="connsiteY2" fmla="*/ 784225 h 1606550"/>
                  <a:gd name="connsiteX3" fmla="*/ 336550 w 1082675"/>
                  <a:gd name="connsiteY3" fmla="*/ 920750 h 1606550"/>
                  <a:gd name="connsiteX4" fmla="*/ 0 w 1082675"/>
                  <a:gd name="connsiteY4" fmla="*/ 1606550 h 1606550"/>
                  <a:gd name="connsiteX0" fmla="*/ 1082675 w 1082675"/>
                  <a:gd name="connsiteY0" fmla="*/ 0 h 1631950"/>
                  <a:gd name="connsiteX1" fmla="*/ 1082675 w 1082675"/>
                  <a:gd name="connsiteY1" fmla="*/ 409575 h 1631950"/>
                  <a:gd name="connsiteX2" fmla="*/ 174625 w 1082675"/>
                  <a:gd name="connsiteY2" fmla="*/ 784225 h 1631950"/>
                  <a:gd name="connsiteX3" fmla="*/ 336550 w 1082675"/>
                  <a:gd name="connsiteY3" fmla="*/ 920750 h 1631950"/>
                  <a:gd name="connsiteX4" fmla="*/ 0 w 1082675"/>
                  <a:gd name="connsiteY4" fmla="*/ 1631950 h 1631950"/>
                  <a:gd name="connsiteX0" fmla="*/ 1082910 w 1082910"/>
                  <a:gd name="connsiteY0" fmla="*/ 0 h 1631950"/>
                  <a:gd name="connsiteX1" fmla="*/ 1082910 w 1082910"/>
                  <a:gd name="connsiteY1" fmla="*/ 409575 h 1631950"/>
                  <a:gd name="connsiteX2" fmla="*/ 174860 w 1082910"/>
                  <a:gd name="connsiteY2" fmla="*/ 784225 h 1631950"/>
                  <a:gd name="connsiteX3" fmla="*/ 336785 w 1082910"/>
                  <a:gd name="connsiteY3" fmla="*/ 920750 h 1631950"/>
                  <a:gd name="connsiteX4" fmla="*/ 235 w 1082910"/>
                  <a:gd name="connsiteY4" fmla="*/ 1631950 h 1631950"/>
                  <a:gd name="connsiteX0" fmla="*/ 1083207 w 1083207"/>
                  <a:gd name="connsiteY0" fmla="*/ 0 h 1631950"/>
                  <a:gd name="connsiteX1" fmla="*/ 1083207 w 1083207"/>
                  <a:gd name="connsiteY1" fmla="*/ 409575 h 1631950"/>
                  <a:gd name="connsiteX2" fmla="*/ 175157 w 1083207"/>
                  <a:gd name="connsiteY2" fmla="*/ 784225 h 1631950"/>
                  <a:gd name="connsiteX3" fmla="*/ 337082 w 1083207"/>
                  <a:gd name="connsiteY3" fmla="*/ 920750 h 1631950"/>
                  <a:gd name="connsiteX4" fmla="*/ 532 w 1083207"/>
                  <a:gd name="connsiteY4" fmla="*/ 1631950 h 1631950"/>
                  <a:gd name="connsiteX0" fmla="*/ 1083366 w 1083366"/>
                  <a:gd name="connsiteY0" fmla="*/ 0 h 1631950"/>
                  <a:gd name="connsiteX1" fmla="*/ 1083366 w 1083366"/>
                  <a:gd name="connsiteY1" fmla="*/ 409575 h 1631950"/>
                  <a:gd name="connsiteX2" fmla="*/ 175316 w 1083366"/>
                  <a:gd name="connsiteY2" fmla="*/ 784225 h 1631950"/>
                  <a:gd name="connsiteX3" fmla="*/ 337241 w 1083366"/>
                  <a:gd name="connsiteY3" fmla="*/ 920750 h 1631950"/>
                  <a:gd name="connsiteX4" fmla="*/ 691 w 1083366"/>
                  <a:gd name="connsiteY4" fmla="*/ 1631950 h 1631950"/>
                  <a:gd name="connsiteX0" fmla="*/ 1083366 w 1083366"/>
                  <a:gd name="connsiteY0" fmla="*/ 0 h 1631950"/>
                  <a:gd name="connsiteX1" fmla="*/ 1083366 w 1083366"/>
                  <a:gd name="connsiteY1" fmla="*/ 409575 h 1631950"/>
                  <a:gd name="connsiteX2" fmla="*/ 175316 w 1083366"/>
                  <a:gd name="connsiteY2" fmla="*/ 784225 h 1631950"/>
                  <a:gd name="connsiteX3" fmla="*/ 337241 w 1083366"/>
                  <a:gd name="connsiteY3" fmla="*/ 920750 h 1631950"/>
                  <a:gd name="connsiteX4" fmla="*/ 691 w 1083366"/>
                  <a:gd name="connsiteY4" fmla="*/ 1631950 h 1631950"/>
                  <a:gd name="connsiteX0" fmla="*/ 1083366 w 1083366"/>
                  <a:gd name="connsiteY0" fmla="*/ 0 h 1727200"/>
                  <a:gd name="connsiteX1" fmla="*/ 1083366 w 1083366"/>
                  <a:gd name="connsiteY1" fmla="*/ 504825 h 1727200"/>
                  <a:gd name="connsiteX2" fmla="*/ 175316 w 1083366"/>
                  <a:gd name="connsiteY2" fmla="*/ 879475 h 1727200"/>
                  <a:gd name="connsiteX3" fmla="*/ 337241 w 1083366"/>
                  <a:gd name="connsiteY3" fmla="*/ 1016000 h 1727200"/>
                  <a:gd name="connsiteX4" fmla="*/ 691 w 1083366"/>
                  <a:gd name="connsiteY4" fmla="*/ 1727200 h 1727200"/>
                  <a:gd name="connsiteX0" fmla="*/ 1083366 w 1083366"/>
                  <a:gd name="connsiteY0" fmla="*/ 0 h 1762125"/>
                  <a:gd name="connsiteX1" fmla="*/ 1083366 w 1083366"/>
                  <a:gd name="connsiteY1" fmla="*/ 539750 h 1762125"/>
                  <a:gd name="connsiteX2" fmla="*/ 175316 w 1083366"/>
                  <a:gd name="connsiteY2" fmla="*/ 914400 h 1762125"/>
                  <a:gd name="connsiteX3" fmla="*/ 337241 w 1083366"/>
                  <a:gd name="connsiteY3" fmla="*/ 1050925 h 1762125"/>
                  <a:gd name="connsiteX4" fmla="*/ 691 w 1083366"/>
                  <a:gd name="connsiteY4" fmla="*/ 1762125 h 1762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3366" h="1762125">
                    <a:moveTo>
                      <a:pt x="1083366" y="0"/>
                    </a:moveTo>
                    <a:lnTo>
                      <a:pt x="1083366" y="539750"/>
                    </a:lnTo>
                    <a:cubicBezTo>
                      <a:pt x="793383" y="546100"/>
                      <a:pt x="436724" y="650875"/>
                      <a:pt x="175316" y="914400"/>
                    </a:cubicBezTo>
                    <a:lnTo>
                      <a:pt x="337241" y="1050925"/>
                    </a:lnTo>
                    <a:cubicBezTo>
                      <a:pt x="112874" y="1216025"/>
                      <a:pt x="-10421" y="1597025"/>
                      <a:pt x="691" y="1762125"/>
                    </a:cubicBezTo>
                  </a:path>
                </a:pathLst>
              </a:custGeom>
              <a:noFill/>
              <a:ln w="76200">
                <a:solidFill>
                  <a:srgbClr val="437D5A"/>
                </a:solidFill>
                <a:head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105"/>
              <p:cNvSpPr/>
              <p:nvPr/>
            </p:nvSpPr>
            <p:spPr>
              <a:xfrm rot="15480000">
                <a:off x="3545615" y="2871618"/>
                <a:ext cx="1083366" cy="1762125"/>
              </a:xfrm>
              <a:custGeom>
                <a:avLst/>
                <a:gdLst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0 w 936625"/>
                  <a:gd name="connsiteY2" fmla="*/ 403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957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957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1187450"/>
                  <a:gd name="connsiteX1" fmla="*/ 936625 w 936625"/>
                  <a:gd name="connsiteY1" fmla="*/ 409575 h 1187450"/>
                  <a:gd name="connsiteX2" fmla="*/ 28575 w 936625"/>
                  <a:gd name="connsiteY2" fmla="*/ 784225 h 1187450"/>
                  <a:gd name="connsiteX3" fmla="*/ 0 w 936625"/>
                  <a:gd name="connsiteY3" fmla="*/ 898525 h 1187450"/>
                  <a:gd name="connsiteX4" fmla="*/ 117475 w 936625"/>
                  <a:gd name="connsiteY4" fmla="*/ 898525 h 1187450"/>
                  <a:gd name="connsiteX5" fmla="*/ 66675 w 936625"/>
                  <a:gd name="connsiteY5" fmla="*/ 1187450 h 1187450"/>
                  <a:gd name="connsiteX0" fmla="*/ 936625 w 936625"/>
                  <a:gd name="connsiteY0" fmla="*/ 0 h 1187450"/>
                  <a:gd name="connsiteX1" fmla="*/ 936625 w 936625"/>
                  <a:gd name="connsiteY1" fmla="*/ 409575 h 1187450"/>
                  <a:gd name="connsiteX2" fmla="*/ 28575 w 936625"/>
                  <a:gd name="connsiteY2" fmla="*/ 784225 h 1187450"/>
                  <a:gd name="connsiteX3" fmla="*/ 0 w 936625"/>
                  <a:gd name="connsiteY3" fmla="*/ 898525 h 1187450"/>
                  <a:gd name="connsiteX4" fmla="*/ 88900 w 936625"/>
                  <a:gd name="connsiteY4" fmla="*/ 1069975 h 1187450"/>
                  <a:gd name="connsiteX5" fmla="*/ 66675 w 936625"/>
                  <a:gd name="connsiteY5" fmla="*/ 1187450 h 1187450"/>
                  <a:gd name="connsiteX0" fmla="*/ 908050 w 908050"/>
                  <a:gd name="connsiteY0" fmla="*/ 0 h 1187450"/>
                  <a:gd name="connsiteX1" fmla="*/ 908050 w 908050"/>
                  <a:gd name="connsiteY1" fmla="*/ 409575 h 1187450"/>
                  <a:gd name="connsiteX2" fmla="*/ 0 w 908050"/>
                  <a:gd name="connsiteY2" fmla="*/ 784225 h 1187450"/>
                  <a:gd name="connsiteX3" fmla="*/ 161925 w 908050"/>
                  <a:gd name="connsiteY3" fmla="*/ 920750 h 1187450"/>
                  <a:gd name="connsiteX4" fmla="*/ 60325 w 908050"/>
                  <a:gd name="connsiteY4" fmla="*/ 1069975 h 1187450"/>
                  <a:gd name="connsiteX5" fmla="*/ 38100 w 908050"/>
                  <a:gd name="connsiteY5" fmla="*/ 1187450 h 1187450"/>
                  <a:gd name="connsiteX0" fmla="*/ 1083885 w 1083885"/>
                  <a:gd name="connsiteY0" fmla="*/ 0 h 1609068"/>
                  <a:gd name="connsiteX1" fmla="*/ 1083885 w 1083885"/>
                  <a:gd name="connsiteY1" fmla="*/ 409575 h 1609068"/>
                  <a:gd name="connsiteX2" fmla="*/ 175835 w 1083885"/>
                  <a:gd name="connsiteY2" fmla="*/ 784225 h 1609068"/>
                  <a:gd name="connsiteX3" fmla="*/ 337760 w 1083885"/>
                  <a:gd name="connsiteY3" fmla="*/ 920750 h 1609068"/>
                  <a:gd name="connsiteX4" fmla="*/ 1210 w 1083885"/>
                  <a:gd name="connsiteY4" fmla="*/ 1606550 h 1609068"/>
                  <a:gd name="connsiteX5" fmla="*/ 213935 w 1083885"/>
                  <a:gd name="connsiteY5" fmla="*/ 1187450 h 1609068"/>
                  <a:gd name="connsiteX0" fmla="*/ 1082675 w 1082675"/>
                  <a:gd name="connsiteY0" fmla="*/ 0 h 1606550"/>
                  <a:gd name="connsiteX1" fmla="*/ 1082675 w 1082675"/>
                  <a:gd name="connsiteY1" fmla="*/ 409575 h 1606550"/>
                  <a:gd name="connsiteX2" fmla="*/ 174625 w 1082675"/>
                  <a:gd name="connsiteY2" fmla="*/ 784225 h 1606550"/>
                  <a:gd name="connsiteX3" fmla="*/ 336550 w 1082675"/>
                  <a:gd name="connsiteY3" fmla="*/ 920750 h 1606550"/>
                  <a:gd name="connsiteX4" fmla="*/ 0 w 1082675"/>
                  <a:gd name="connsiteY4" fmla="*/ 1606550 h 1606550"/>
                  <a:gd name="connsiteX0" fmla="*/ 1082675 w 1082675"/>
                  <a:gd name="connsiteY0" fmla="*/ 0 h 1631950"/>
                  <a:gd name="connsiteX1" fmla="*/ 1082675 w 1082675"/>
                  <a:gd name="connsiteY1" fmla="*/ 409575 h 1631950"/>
                  <a:gd name="connsiteX2" fmla="*/ 174625 w 1082675"/>
                  <a:gd name="connsiteY2" fmla="*/ 784225 h 1631950"/>
                  <a:gd name="connsiteX3" fmla="*/ 336550 w 1082675"/>
                  <a:gd name="connsiteY3" fmla="*/ 920750 h 1631950"/>
                  <a:gd name="connsiteX4" fmla="*/ 0 w 1082675"/>
                  <a:gd name="connsiteY4" fmla="*/ 1631950 h 1631950"/>
                  <a:gd name="connsiteX0" fmla="*/ 1082910 w 1082910"/>
                  <a:gd name="connsiteY0" fmla="*/ 0 h 1631950"/>
                  <a:gd name="connsiteX1" fmla="*/ 1082910 w 1082910"/>
                  <a:gd name="connsiteY1" fmla="*/ 409575 h 1631950"/>
                  <a:gd name="connsiteX2" fmla="*/ 174860 w 1082910"/>
                  <a:gd name="connsiteY2" fmla="*/ 784225 h 1631950"/>
                  <a:gd name="connsiteX3" fmla="*/ 336785 w 1082910"/>
                  <a:gd name="connsiteY3" fmla="*/ 920750 h 1631950"/>
                  <a:gd name="connsiteX4" fmla="*/ 235 w 1082910"/>
                  <a:gd name="connsiteY4" fmla="*/ 1631950 h 1631950"/>
                  <a:gd name="connsiteX0" fmla="*/ 1083207 w 1083207"/>
                  <a:gd name="connsiteY0" fmla="*/ 0 h 1631950"/>
                  <a:gd name="connsiteX1" fmla="*/ 1083207 w 1083207"/>
                  <a:gd name="connsiteY1" fmla="*/ 409575 h 1631950"/>
                  <a:gd name="connsiteX2" fmla="*/ 175157 w 1083207"/>
                  <a:gd name="connsiteY2" fmla="*/ 784225 h 1631950"/>
                  <a:gd name="connsiteX3" fmla="*/ 337082 w 1083207"/>
                  <a:gd name="connsiteY3" fmla="*/ 920750 h 1631950"/>
                  <a:gd name="connsiteX4" fmla="*/ 532 w 1083207"/>
                  <a:gd name="connsiteY4" fmla="*/ 1631950 h 1631950"/>
                  <a:gd name="connsiteX0" fmla="*/ 1083366 w 1083366"/>
                  <a:gd name="connsiteY0" fmla="*/ 0 h 1631950"/>
                  <a:gd name="connsiteX1" fmla="*/ 1083366 w 1083366"/>
                  <a:gd name="connsiteY1" fmla="*/ 409575 h 1631950"/>
                  <a:gd name="connsiteX2" fmla="*/ 175316 w 1083366"/>
                  <a:gd name="connsiteY2" fmla="*/ 784225 h 1631950"/>
                  <a:gd name="connsiteX3" fmla="*/ 337241 w 1083366"/>
                  <a:gd name="connsiteY3" fmla="*/ 920750 h 1631950"/>
                  <a:gd name="connsiteX4" fmla="*/ 691 w 1083366"/>
                  <a:gd name="connsiteY4" fmla="*/ 1631950 h 1631950"/>
                  <a:gd name="connsiteX0" fmla="*/ 1083366 w 1083366"/>
                  <a:gd name="connsiteY0" fmla="*/ 0 h 1631950"/>
                  <a:gd name="connsiteX1" fmla="*/ 1083366 w 1083366"/>
                  <a:gd name="connsiteY1" fmla="*/ 409575 h 1631950"/>
                  <a:gd name="connsiteX2" fmla="*/ 175316 w 1083366"/>
                  <a:gd name="connsiteY2" fmla="*/ 784225 h 1631950"/>
                  <a:gd name="connsiteX3" fmla="*/ 337241 w 1083366"/>
                  <a:gd name="connsiteY3" fmla="*/ 920750 h 1631950"/>
                  <a:gd name="connsiteX4" fmla="*/ 691 w 1083366"/>
                  <a:gd name="connsiteY4" fmla="*/ 1631950 h 1631950"/>
                  <a:gd name="connsiteX0" fmla="*/ 1083366 w 1083366"/>
                  <a:gd name="connsiteY0" fmla="*/ 0 h 1727200"/>
                  <a:gd name="connsiteX1" fmla="*/ 1083366 w 1083366"/>
                  <a:gd name="connsiteY1" fmla="*/ 504825 h 1727200"/>
                  <a:gd name="connsiteX2" fmla="*/ 175316 w 1083366"/>
                  <a:gd name="connsiteY2" fmla="*/ 879475 h 1727200"/>
                  <a:gd name="connsiteX3" fmla="*/ 337241 w 1083366"/>
                  <a:gd name="connsiteY3" fmla="*/ 1016000 h 1727200"/>
                  <a:gd name="connsiteX4" fmla="*/ 691 w 1083366"/>
                  <a:gd name="connsiteY4" fmla="*/ 1727200 h 1727200"/>
                  <a:gd name="connsiteX0" fmla="*/ 1083366 w 1083366"/>
                  <a:gd name="connsiteY0" fmla="*/ 0 h 1762125"/>
                  <a:gd name="connsiteX1" fmla="*/ 1083366 w 1083366"/>
                  <a:gd name="connsiteY1" fmla="*/ 539750 h 1762125"/>
                  <a:gd name="connsiteX2" fmla="*/ 175316 w 1083366"/>
                  <a:gd name="connsiteY2" fmla="*/ 914400 h 1762125"/>
                  <a:gd name="connsiteX3" fmla="*/ 337241 w 1083366"/>
                  <a:gd name="connsiteY3" fmla="*/ 1050925 h 1762125"/>
                  <a:gd name="connsiteX4" fmla="*/ 691 w 1083366"/>
                  <a:gd name="connsiteY4" fmla="*/ 1762125 h 1762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3366" h="1762125">
                    <a:moveTo>
                      <a:pt x="1083366" y="0"/>
                    </a:moveTo>
                    <a:lnTo>
                      <a:pt x="1083366" y="539750"/>
                    </a:lnTo>
                    <a:cubicBezTo>
                      <a:pt x="793383" y="546100"/>
                      <a:pt x="436724" y="650875"/>
                      <a:pt x="175316" y="914400"/>
                    </a:cubicBezTo>
                    <a:lnTo>
                      <a:pt x="337241" y="1050925"/>
                    </a:lnTo>
                    <a:cubicBezTo>
                      <a:pt x="112874" y="1216025"/>
                      <a:pt x="-10421" y="1597025"/>
                      <a:pt x="691" y="1762125"/>
                    </a:cubicBezTo>
                  </a:path>
                </a:pathLst>
              </a:custGeom>
              <a:noFill/>
              <a:ln w="76200">
                <a:solidFill>
                  <a:srgbClr val="BE8128"/>
                </a:solidFill>
                <a:head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106"/>
              <p:cNvSpPr/>
              <p:nvPr/>
            </p:nvSpPr>
            <p:spPr>
              <a:xfrm rot="18540000">
                <a:off x="3289113" y="1952718"/>
                <a:ext cx="1083366" cy="1762125"/>
              </a:xfrm>
              <a:custGeom>
                <a:avLst/>
                <a:gdLst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0 w 936625"/>
                  <a:gd name="connsiteY2" fmla="*/ 403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322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957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898525"/>
                  <a:gd name="connsiteX1" fmla="*/ 936625 w 936625"/>
                  <a:gd name="connsiteY1" fmla="*/ 409575 h 898525"/>
                  <a:gd name="connsiteX2" fmla="*/ 28575 w 936625"/>
                  <a:gd name="connsiteY2" fmla="*/ 784225 h 898525"/>
                  <a:gd name="connsiteX3" fmla="*/ 0 w 936625"/>
                  <a:gd name="connsiteY3" fmla="*/ 898525 h 898525"/>
                  <a:gd name="connsiteX4" fmla="*/ 117475 w 936625"/>
                  <a:gd name="connsiteY4" fmla="*/ 898525 h 898525"/>
                  <a:gd name="connsiteX5" fmla="*/ 120650 w 936625"/>
                  <a:gd name="connsiteY5" fmla="*/ 898525 h 898525"/>
                  <a:gd name="connsiteX0" fmla="*/ 936625 w 936625"/>
                  <a:gd name="connsiteY0" fmla="*/ 0 h 1187450"/>
                  <a:gd name="connsiteX1" fmla="*/ 936625 w 936625"/>
                  <a:gd name="connsiteY1" fmla="*/ 409575 h 1187450"/>
                  <a:gd name="connsiteX2" fmla="*/ 28575 w 936625"/>
                  <a:gd name="connsiteY2" fmla="*/ 784225 h 1187450"/>
                  <a:gd name="connsiteX3" fmla="*/ 0 w 936625"/>
                  <a:gd name="connsiteY3" fmla="*/ 898525 h 1187450"/>
                  <a:gd name="connsiteX4" fmla="*/ 117475 w 936625"/>
                  <a:gd name="connsiteY4" fmla="*/ 898525 h 1187450"/>
                  <a:gd name="connsiteX5" fmla="*/ 66675 w 936625"/>
                  <a:gd name="connsiteY5" fmla="*/ 1187450 h 1187450"/>
                  <a:gd name="connsiteX0" fmla="*/ 936625 w 936625"/>
                  <a:gd name="connsiteY0" fmla="*/ 0 h 1187450"/>
                  <a:gd name="connsiteX1" fmla="*/ 936625 w 936625"/>
                  <a:gd name="connsiteY1" fmla="*/ 409575 h 1187450"/>
                  <a:gd name="connsiteX2" fmla="*/ 28575 w 936625"/>
                  <a:gd name="connsiteY2" fmla="*/ 784225 h 1187450"/>
                  <a:gd name="connsiteX3" fmla="*/ 0 w 936625"/>
                  <a:gd name="connsiteY3" fmla="*/ 898525 h 1187450"/>
                  <a:gd name="connsiteX4" fmla="*/ 88900 w 936625"/>
                  <a:gd name="connsiteY4" fmla="*/ 1069975 h 1187450"/>
                  <a:gd name="connsiteX5" fmla="*/ 66675 w 936625"/>
                  <a:gd name="connsiteY5" fmla="*/ 1187450 h 1187450"/>
                  <a:gd name="connsiteX0" fmla="*/ 908050 w 908050"/>
                  <a:gd name="connsiteY0" fmla="*/ 0 h 1187450"/>
                  <a:gd name="connsiteX1" fmla="*/ 908050 w 908050"/>
                  <a:gd name="connsiteY1" fmla="*/ 409575 h 1187450"/>
                  <a:gd name="connsiteX2" fmla="*/ 0 w 908050"/>
                  <a:gd name="connsiteY2" fmla="*/ 784225 h 1187450"/>
                  <a:gd name="connsiteX3" fmla="*/ 161925 w 908050"/>
                  <a:gd name="connsiteY3" fmla="*/ 920750 h 1187450"/>
                  <a:gd name="connsiteX4" fmla="*/ 60325 w 908050"/>
                  <a:gd name="connsiteY4" fmla="*/ 1069975 h 1187450"/>
                  <a:gd name="connsiteX5" fmla="*/ 38100 w 908050"/>
                  <a:gd name="connsiteY5" fmla="*/ 1187450 h 1187450"/>
                  <a:gd name="connsiteX0" fmla="*/ 1083885 w 1083885"/>
                  <a:gd name="connsiteY0" fmla="*/ 0 h 1609068"/>
                  <a:gd name="connsiteX1" fmla="*/ 1083885 w 1083885"/>
                  <a:gd name="connsiteY1" fmla="*/ 409575 h 1609068"/>
                  <a:gd name="connsiteX2" fmla="*/ 175835 w 1083885"/>
                  <a:gd name="connsiteY2" fmla="*/ 784225 h 1609068"/>
                  <a:gd name="connsiteX3" fmla="*/ 337760 w 1083885"/>
                  <a:gd name="connsiteY3" fmla="*/ 920750 h 1609068"/>
                  <a:gd name="connsiteX4" fmla="*/ 1210 w 1083885"/>
                  <a:gd name="connsiteY4" fmla="*/ 1606550 h 1609068"/>
                  <a:gd name="connsiteX5" fmla="*/ 213935 w 1083885"/>
                  <a:gd name="connsiteY5" fmla="*/ 1187450 h 1609068"/>
                  <a:gd name="connsiteX0" fmla="*/ 1082675 w 1082675"/>
                  <a:gd name="connsiteY0" fmla="*/ 0 h 1606550"/>
                  <a:gd name="connsiteX1" fmla="*/ 1082675 w 1082675"/>
                  <a:gd name="connsiteY1" fmla="*/ 409575 h 1606550"/>
                  <a:gd name="connsiteX2" fmla="*/ 174625 w 1082675"/>
                  <a:gd name="connsiteY2" fmla="*/ 784225 h 1606550"/>
                  <a:gd name="connsiteX3" fmla="*/ 336550 w 1082675"/>
                  <a:gd name="connsiteY3" fmla="*/ 920750 h 1606550"/>
                  <a:gd name="connsiteX4" fmla="*/ 0 w 1082675"/>
                  <a:gd name="connsiteY4" fmla="*/ 1606550 h 1606550"/>
                  <a:gd name="connsiteX0" fmla="*/ 1082675 w 1082675"/>
                  <a:gd name="connsiteY0" fmla="*/ 0 h 1631950"/>
                  <a:gd name="connsiteX1" fmla="*/ 1082675 w 1082675"/>
                  <a:gd name="connsiteY1" fmla="*/ 409575 h 1631950"/>
                  <a:gd name="connsiteX2" fmla="*/ 174625 w 1082675"/>
                  <a:gd name="connsiteY2" fmla="*/ 784225 h 1631950"/>
                  <a:gd name="connsiteX3" fmla="*/ 336550 w 1082675"/>
                  <a:gd name="connsiteY3" fmla="*/ 920750 h 1631950"/>
                  <a:gd name="connsiteX4" fmla="*/ 0 w 1082675"/>
                  <a:gd name="connsiteY4" fmla="*/ 1631950 h 1631950"/>
                  <a:gd name="connsiteX0" fmla="*/ 1082910 w 1082910"/>
                  <a:gd name="connsiteY0" fmla="*/ 0 h 1631950"/>
                  <a:gd name="connsiteX1" fmla="*/ 1082910 w 1082910"/>
                  <a:gd name="connsiteY1" fmla="*/ 409575 h 1631950"/>
                  <a:gd name="connsiteX2" fmla="*/ 174860 w 1082910"/>
                  <a:gd name="connsiteY2" fmla="*/ 784225 h 1631950"/>
                  <a:gd name="connsiteX3" fmla="*/ 336785 w 1082910"/>
                  <a:gd name="connsiteY3" fmla="*/ 920750 h 1631950"/>
                  <a:gd name="connsiteX4" fmla="*/ 235 w 1082910"/>
                  <a:gd name="connsiteY4" fmla="*/ 1631950 h 1631950"/>
                  <a:gd name="connsiteX0" fmla="*/ 1083207 w 1083207"/>
                  <a:gd name="connsiteY0" fmla="*/ 0 h 1631950"/>
                  <a:gd name="connsiteX1" fmla="*/ 1083207 w 1083207"/>
                  <a:gd name="connsiteY1" fmla="*/ 409575 h 1631950"/>
                  <a:gd name="connsiteX2" fmla="*/ 175157 w 1083207"/>
                  <a:gd name="connsiteY2" fmla="*/ 784225 h 1631950"/>
                  <a:gd name="connsiteX3" fmla="*/ 337082 w 1083207"/>
                  <a:gd name="connsiteY3" fmla="*/ 920750 h 1631950"/>
                  <a:gd name="connsiteX4" fmla="*/ 532 w 1083207"/>
                  <a:gd name="connsiteY4" fmla="*/ 1631950 h 1631950"/>
                  <a:gd name="connsiteX0" fmla="*/ 1083366 w 1083366"/>
                  <a:gd name="connsiteY0" fmla="*/ 0 h 1631950"/>
                  <a:gd name="connsiteX1" fmla="*/ 1083366 w 1083366"/>
                  <a:gd name="connsiteY1" fmla="*/ 409575 h 1631950"/>
                  <a:gd name="connsiteX2" fmla="*/ 175316 w 1083366"/>
                  <a:gd name="connsiteY2" fmla="*/ 784225 h 1631950"/>
                  <a:gd name="connsiteX3" fmla="*/ 337241 w 1083366"/>
                  <a:gd name="connsiteY3" fmla="*/ 920750 h 1631950"/>
                  <a:gd name="connsiteX4" fmla="*/ 691 w 1083366"/>
                  <a:gd name="connsiteY4" fmla="*/ 1631950 h 1631950"/>
                  <a:gd name="connsiteX0" fmla="*/ 1083366 w 1083366"/>
                  <a:gd name="connsiteY0" fmla="*/ 0 h 1631950"/>
                  <a:gd name="connsiteX1" fmla="*/ 1083366 w 1083366"/>
                  <a:gd name="connsiteY1" fmla="*/ 409575 h 1631950"/>
                  <a:gd name="connsiteX2" fmla="*/ 175316 w 1083366"/>
                  <a:gd name="connsiteY2" fmla="*/ 784225 h 1631950"/>
                  <a:gd name="connsiteX3" fmla="*/ 337241 w 1083366"/>
                  <a:gd name="connsiteY3" fmla="*/ 920750 h 1631950"/>
                  <a:gd name="connsiteX4" fmla="*/ 691 w 1083366"/>
                  <a:gd name="connsiteY4" fmla="*/ 1631950 h 1631950"/>
                  <a:gd name="connsiteX0" fmla="*/ 1083366 w 1083366"/>
                  <a:gd name="connsiteY0" fmla="*/ 0 h 1727200"/>
                  <a:gd name="connsiteX1" fmla="*/ 1083366 w 1083366"/>
                  <a:gd name="connsiteY1" fmla="*/ 504825 h 1727200"/>
                  <a:gd name="connsiteX2" fmla="*/ 175316 w 1083366"/>
                  <a:gd name="connsiteY2" fmla="*/ 879475 h 1727200"/>
                  <a:gd name="connsiteX3" fmla="*/ 337241 w 1083366"/>
                  <a:gd name="connsiteY3" fmla="*/ 1016000 h 1727200"/>
                  <a:gd name="connsiteX4" fmla="*/ 691 w 1083366"/>
                  <a:gd name="connsiteY4" fmla="*/ 1727200 h 1727200"/>
                  <a:gd name="connsiteX0" fmla="*/ 1083366 w 1083366"/>
                  <a:gd name="connsiteY0" fmla="*/ 0 h 1762125"/>
                  <a:gd name="connsiteX1" fmla="*/ 1083366 w 1083366"/>
                  <a:gd name="connsiteY1" fmla="*/ 539750 h 1762125"/>
                  <a:gd name="connsiteX2" fmla="*/ 175316 w 1083366"/>
                  <a:gd name="connsiteY2" fmla="*/ 914400 h 1762125"/>
                  <a:gd name="connsiteX3" fmla="*/ 337241 w 1083366"/>
                  <a:gd name="connsiteY3" fmla="*/ 1050925 h 1762125"/>
                  <a:gd name="connsiteX4" fmla="*/ 691 w 1083366"/>
                  <a:gd name="connsiteY4" fmla="*/ 1762125 h 1762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3366" h="1762125">
                    <a:moveTo>
                      <a:pt x="1083366" y="0"/>
                    </a:moveTo>
                    <a:lnTo>
                      <a:pt x="1083366" y="539750"/>
                    </a:lnTo>
                    <a:cubicBezTo>
                      <a:pt x="793383" y="546100"/>
                      <a:pt x="436724" y="650875"/>
                      <a:pt x="175316" y="914400"/>
                    </a:cubicBezTo>
                    <a:lnTo>
                      <a:pt x="337241" y="1050925"/>
                    </a:lnTo>
                    <a:cubicBezTo>
                      <a:pt x="112874" y="1216025"/>
                      <a:pt x="-10421" y="1597025"/>
                      <a:pt x="691" y="1762125"/>
                    </a:cubicBezTo>
                  </a:path>
                </a:pathLst>
              </a:custGeom>
              <a:noFill/>
              <a:ln w="76200">
                <a:solidFill>
                  <a:srgbClr val="AC4A5A"/>
                </a:solidFill>
                <a:head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4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6747075" y="4026379"/>
              <a:ext cx="30234" cy="120366"/>
            </a:xfrm>
            <a:custGeom>
              <a:avLst/>
              <a:gdLst>
                <a:gd name="T0" fmla="*/ 354 w 529"/>
                <a:gd name="T1" fmla="*/ 1 h 2110"/>
                <a:gd name="T2" fmla="*/ 366 w 529"/>
                <a:gd name="T3" fmla="*/ 15 h 2110"/>
                <a:gd name="T4" fmla="*/ 371 w 529"/>
                <a:gd name="T5" fmla="*/ 35 h 2110"/>
                <a:gd name="T6" fmla="*/ 372 w 529"/>
                <a:gd name="T7" fmla="*/ 51 h 2110"/>
                <a:gd name="T8" fmla="*/ 372 w 529"/>
                <a:gd name="T9" fmla="*/ 1584 h 2110"/>
                <a:gd name="T10" fmla="*/ 382 w 529"/>
                <a:gd name="T11" fmla="*/ 1606 h 2110"/>
                <a:gd name="T12" fmla="*/ 397 w 529"/>
                <a:gd name="T13" fmla="*/ 1617 h 2110"/>
                <a:gd name="T14" fmla="*/ 466 w 529"/>
                <a:gd name="T15" fmla="*/ 1674 h 2110"/>
                <a:gd name="T16" fmla="*/ 512 w 529"/>
                <a:gd name="T17" fmla="*/ 1753 h 2110"/>
                <a:gd name="T18" fmla="*/ 529 w 529"/>
                <a:gd name="T19" fmla="*/ 1845 h 2110"/>
                <a:gd name="T20" fmla="*/ 512 w 529"/>
                <a:gd name="T21" fmla="*/ 1938 h 2110"/>
                <a:gd name="T22" fmla="*/ 466 w 529"/>
                <a:gd name="T23" fmla="*/ 2016 h 2110"/>
                <a:gd name="T24" fmla="*/ 397 w 529"/>
                <a:gd name="T25" fmla="*/ 2074 h 2110"/>
                <a:gd name="T26" fmla="*/ 312 w 529"/>
                <a:gd name="T27" fmla="*/ 2105 h 2110"/>
                <a:gd name="T28" fmla="*/ 216 w 529"/>
                <a:gd name="T29" fmla="*/ 2105 h 2110"/>
                <a:gd name="T30" fmla="*/ 130 w 529"/>
                <a:gd name="T31" fmla="*/ 2074 h 2110"/>
                <a:gd name="T32" fmla="*/ 62 w 529"/>
                <a:gd name="T33" fmla="*/ 2016 h 2110"/>
                <a:gd name="T34" fmla="*/ 15 w 529"/>
                <a:gd name="T35" fmla="*/ 1938 h 2110"/>
                <a:gd name="T36" fmla="*/ 0 w 529"/>
                <a:gd name="T37" fmla="*/ 1845 h 2110"/>
                <a:gd name="T38" fmla="*/ 15 w 529"/>
                <a:gd name="T39" fmla="*/ 1753 h 2110"/>
                <a:gd name="T40" fmla="*/ 62 w 529"/>
                <a:gd name="T41" fmla="*/ 1676 h 2110"/>
                <a:gd name="T42" fmla="*/ 130 w 529"/>
                <a:gd name="T43" fmla="*/ 1619 h 2110"/>
                <a:gd name="T44" fmla="*/ 146 w 529"/>
                <a:gd name="T45" fmla="*/ 1606 h 2110"/>
                <a:gd name="T46" fmla="*/ 155 w 529"/>
                <a:gd name="T47" fmla="*/ 1584 h 2110"/>
                <a:gd name="T48" fmla="*/ 155 w 529"/>
                <a:gd name="T49" fmla="*/ 191 h 2110"/>
                <a:gd name="T50" fmla="*/ 155 w 529"/>
                <a:gd name="T51" fmla="*/ 166 h 2110"/>
                <a:gd name="T52" fmla="*/ 161 w 529"/>
                <a:gd name="T53" fmla="*/ 130 h 2110"/>
                <a:gd name="T54" fmla="*/ 181 w 529"/>
                <a:gd name="T55" fmla="*/ 97 h 2110"/>
                <a:gd name="T56" fmla="*/ 219 w 529"/>
                <a:gd name="T57" fmla="*/ 71 h 2110"/>
                <a:gd name="T58" fmla="*/ 267 w 529"/>
                <a:gd name="T59" fmla="*/ 42 h 2110"/>
                <a:gd name="T60" fmla="*/ 313 w 529"/>
                <a:gd name="T61" fmla="*/ 15 h 2110"/>
                <a:gd name="T62" fmla="*/ 343 w 529"/>
                <a:gd name="T63" fmla="*/ 0 h 2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9" h="2110">
                  <a:moveTo>
                    <a:pt x="343" y="0"/>
                  </a:moveTo>
                  <a:lnTo>
                    <a:pt x="354" y="1"/>
                  </a:lnTo>
                  <a:lnTo>
                    <a:pt x="360" y="8"/>
                  </a:lnTo>
                  <a:lnTo>
                    <a:pt x="366" y="15"/>
                  </a:lnTo>
                  <a:lnTo>
                    <a:pt x="369" y="26"/>
                  </a:lnTo>
                  <a:lnTo>
                    <a:pt x="371" y="35"/>
                  </a:lnTo>
                  <a:lnTo>
                    <a:pt x="372" y="45"/>
                  </a:lnTo>
                  <a:lnTo>
                    <a:pt x="372" y="51"/>
                  </a:lnTo>
                  <a:lnTo>
                    <a:pt x="372" y="54"/>
                  </a:lnTo>
                  <a:lnTo>
                    <a:pt x="372" y="1584"/>
                  </a:lnTo>
                  <a:lnTo>
                    <a:pt x="376" y="1597"/>
                  </a:lnTo>
                  <a:lnTo>
                    <a:pt x="382" y="1606"/>
                  </a:lnTo>
                  <a:lnTo>
                    <a:pt x="390" y="1612"/>
                  </a:lnTo>
                  <a:lnTo>
                    <a:pt x="397" y="1617"/>
                  </a:lnTo>
                  <a:lnTo>
                    <a:pt x="435" y="1643"/>
                  </a:lnTo>
                  <a:lnTo>
                    <a:pt x="466" y="1674"/>
                  </a:lnTo>
                  <a:lnTo>
                    <a:pt x="492" y="1712"/>
                  </a:lnTo>
                  <a:lnTo>
                    <a:pt x="512" y="1753"/>
                  </a:lnTo>
                  <a:lnTo>
                    <a:pt x="525" y="1798"/>
                  </a:lnTo>
                  <a:lnTo>
                    <a:pt x="529" y="1845"/>
                  </a:lnTo>
                  <a:lnTo>
                    <a:pt x="525" y="1893"/>
                  </a:lnTo>
                  <a:lnTo>
                    <a:pt x="512" y="1938"/>
                  </a:lnTo>
                  <a:lnTo>
                    <a:pt x="492" y="1978"/>
                  </a:lnTo>
                  <a:lnTo>
                    <a:pt x="466" y="2016"/>
                  </a:lnTo>
                  <a:lnTo>
                    <a:pt x="435" y="2048"/>
                  </a:lnTo>
                  <a:lnTo>
                    <a:pt x="397" y="2074"/>
                  </a:lnTo>
                  <a:lnTo>
                    <a:pt x="357" y="2093"/>
                  </a:lnTo>
                  <a:lnTo>
                    <a:pt x="312" y="2105"/>
                  </a:lnTo>
                  <a:lnTo>
                    <a:pt x="264" y="2110"/>
                  </a:lnTo>
                  <a:lnTo>
                    <a:pt x="216" y="2105"/>
                  </a:lnTo>
                  <a:lnTo>
                    <a:pt x="172" y="2093"/>
                  </a:lnTo>
                  <a:lnTo>
                    <a:pt x="130" y="2074"/>
                  </a:lnTo>
                  <a:lnTo>
                    <a:pt x="93" y="2048"/>
                  </a:lnTo>
                  <a:lnTo>
                    <a:pt x="62" y="2016"/>
                  </a:lnTo>
                  <a:lnTo>
                    <a:pt x="36" y="1978"/>
                  </a:lnTo>
                  <a:lnTo>
                    <a:pt x="15" y="1938"/>
                  </a:lnTo>
                  <a:lnTo>
                    <a:pt x="3" y="1893"/>
                  </a:lnTo>
                  <a:lnTo>
                    <a:pt x="0" y="1845"/>
                  </a:lnTo>
                  <a:lnTo>
                    <a:pt x="3" y="1798"/>
                  </a:lnTo>
                  <a:lnTo>
                    <a:pt x="15" y="1753"/>
                  </a:lnTo>
                  <a:lnTo>
                    <a:pt x="36" y="1713"/>
                  </a:lnTo>
                  <a:lnTo>
                    <a:pt x="62" y="1676"/>
                  </a:lnTo>
                  <a:lnTo>
                    <a:pt x="93" y="1643"/>
                  </a:lnTo>
                  <a:lnTo>
                    <a:pt x="130" y="1619"/>
                  </a:lnTo>
                  <a:lnTo>
                    <a:pt x="136" y="1614"/>
                  </a:lnTo>
                  <a:lnTo>
                    <a:pt x="146" y="1606"/>
                  </a:lnTo>
                  <a:lnTo>
                    <a:pt x="152" y="1597"/>
                  </a:lnTo>
                  <a:lnTo>
                    <a:pt x="155" y="1584"/>
                  </a:lnTo>
                  <a:lnTo>
                    <a:pt x="155" y="194"/>
                  </a:lnTo>
                  <a:lnTo>
                    <a:pt x="155" y="191"/>
                  </a:lnTo>
                  <a:lnTo>
                    <a:pt x="154" y="180"/>
                  </a:lnTo>
                  <a:lnTo>
                    <a:pt x="155" y="166"/>
                  </a:lnTo>
                  <a:lnTo>
                    <a:pt x="157" y="149"/>
                  </a:lnTo>
                  <a:lnTo>
                    <a:pt x="161" y="130"/>
                  </a:lnTo>
                  <a:lnTo>
                    <a:pt x="169" y="111"/>
                  </a:lnTo>
                  <a:lnTo>
                    <a:pt x="181" y="97"/>
                  </a:lnTo>
                  <a:lnTo>
                    <a:pt x="197" y="85"/>
                  </a:lnTo>
                  <a:lnTo>
                    <a:pt x="219" y="71"/>
                  </a:lnTo>
                  <a:lnTo>
                    <a:pt x="242" y="56"/>
                  </a:lnTo>
                  <a:lnTo>
                    <a:pt x="267" y="42"/>
                  </a:lnTo>
                  <a:lnTo>
                    <a:pt x="292" y="28"/>
                  </a:lnTo>
                  <a:lnTo>
                    <a:pt x="313" y="15"/>
                  </a:lnTo>
                  <a:lnTo>
                    <a:pt x="331" y="4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AC4A5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IN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161"/>
            <p:cNvSpPr>
              <a:spLocks noChangeArrowheads="1"/>
            </p:cNvSpPr>
            <p:nvPr/>
          </p:nvSpPr>
          <p:spPr bwMode="auto">
            <a:xfrm>
              <a:off x="427949" y="4449613"/>
              <a:ext cx="1264991" cy="19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IN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Rectangle 56"/>
          <p:cNvSpPr/>
          <p:nvPr/>
        </p:nvSpPr>
        <p:spPr>
          <a:xfrm>
            <a:off x="3561393" y="3163716"/>
            <a:ext cx="22871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a typeface="Tahoma" pitchFamily="34" charset="0"/>
                <a:cs typeface="Tahoma" pitchFamily="34" charset="0"/>
              </a:rPr>
              <a:t>Marketing Strategy </a:t>
            </a:r>
            <a:endParaRPr lang="th-TH" sz="3200" dirty="0"/>
          </a:p>
        </p:txBody>
      </p:sp>
      <p:sp>
        <p:nvSpPr>
          <p:cNvPr id="58" name="Rectangle 57"/>
          <p:cNvSpPr/>
          <p:nvPr/>
        </p:nvSpPr>
        <p:spPr>
          <a:xfrm>
            <a:off x="5257799" y="5715000"/>
            <a:ext cx="37514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Friendly -environmental cultivation product</a:t>
            </a:r>
            <a:endParaRPr lang="th-TH" sz="3200" b="1" dirty="0">
              <a:solidFill>
                <a:srgbClr val="0070C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642575" y="3931422"/>
            <a:ext cx="31840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Niche market product</a:t>
            </a:r>
            <a:endParaRPr lang="th-TH" b="1" dirty="0">
              <a:solidFill>
                <a:srgbClr val="0070C0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67150" y="3641322"/>
            <a:ext cx="23007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th-TH" b="1" dirty="0">
                <a:solidFill>
                  <a:srgbClr val="0070C0"/>
                </a:solidFill>
                <a:latin typeface="+mj-lt"/>
                <a:cs typeface="Angsana New" pitchFamily="18" charset="-34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+mj-lt"/>
                <a:cs typeface="Angsana New" pitchFamily="18" charset="-34"/>
              </a:rPr>
              <a:t>Research and 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70C0"/>
                </a:solidFill>
                <a:latin typeface="+mj-lt"/>
                <a:cs typeface="Angsana New" pitchFamily="18" charset="-34"/>
              </a:rPr>
              <a:t>Development support </a:t>
            </a:r>
            <a:endParaRPr lang="th-TH" b="1" dirty="0">
              <a:solidFill>
                <a:srgbClr val="0070C0"/>
              </a:solidFill>
              <a:latin typeface="+mj-lt"/>
              <a:cs typeface="Angsana New" pitchFamily="18" charset="-34"/>
            </a:endParaRPr>
          </a:p>
        </p:txBody>
      </p:sp>
      <p:pic>
        <p:nvPicPr>
          <p:cNvPr id="61" name="Picture 3" descr="D:\Downloads\15555366_1059037440889007_1501072398_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62540" y="2794865"/>
            <a:ext cx="1417786" cy="100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6" descr="http://www.hhdelivery.com/images/Lemon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873831" y="1130119"/>
            <a:ext cx="1114683" cy="9850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3" name="รูปภาพ 15" descr="D:\MyDocuments\Data Ex ฝ่ายวิจัย\01ประชุม งาน อบรม ต่าง ๆ\3ประชุม_วิชาการ\ประชุมวิชาการ_60\เนคทารีน\92432.jpg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8" b="-1918"/>
          <a:stretch/>
        </p:blipFill>
        <p:spPr bwMode="auto">
          <a:xfrm>
            <a:off x="7003850" y="4787970"/>
            <a:ext cx="1066800" cy="92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Picture 6" descr="ผลการค้นหารูปภาพสำหรับ งานโครงการหลวง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45" y="2084773"/>
            <a:ext cx="2015977" cy="134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79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53" y="1865715"/>
            <a:ext cx="1371600" cy="1389993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427" y="2053273"/>
            <a:ext cx="1470652" cy="1791971"/>
          </a:xfrm>
          <a:prstGeom prst="rect">
            <a:avLst/>
          </a:prstGeom>
          <a:noFill/>
        </p:spPr>
      </p:pic>
      <p:pic>
        <p:nvPicPr>
          <p:cNvPr id="6" name="Picture 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23" y="2483979"/>
            <a:ext cx="1524000" cy="179196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07712" y="4653455"/>
            <a:ext cx="2679335" cy="35778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1700" b="1" u="sng" dirty="0">
                <a:latin typeface="Tahoma" pitchFamily="34" charset="0"/>
                <a:ea typeface="Tahoma" pitchFamily="34" charset="0"/>
                <a:cs typeface="Tahoma" pitchFamily="34" charset="0"/>
              </a:rPr>
              <a:t>At the inception phase</a:t>
            </a:r>
            <a:endParaRPr lang="th-TH" sz="1700" b="1" u="sng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9" name="Group 3"/>
          <p:cNvGrpSpPr/>
          <p:nvPr/>
        </p:nvGrpSpPr>
        <p:grpSpPr>
          <a:xfrm>
            <a:off x="523853" y="2852863"/>
            <a:ext cx="8305800" cy="3359080"/>
            <a:chOff x="1170431" y="741341"/>
            <a:chExt cx="6588643" cy="3193330"/>
          </a:xfrm>
        </p:grpSpPr>
        <p:sp>
          <p:nvSpPr>
            <p:cNvPr id="20" name="L-Shape 4"/>
            <p:cNvSpPr/>
            <p:nvPr/>
          </p:nvSpPr>
          <p:spPr>
            <a:xfrm rot="5400000">
              <a:off x="1564790" y="1851583"/>
              <a:ext cx="1310355" cy="2099073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DDB04B"/>
            </a:solidFill>
            <a:ln w="25400" cap="flat" cmpd="sng" algn="ctr">
              <a:noFill/>
              <a:prstDash val="solid"/>
            </a:ln>
            <a:effectLst/>
          </p:spPr>
        </p:sp>
        <p:sp>
          <p:nvSpPr>
            <p:cNvPr id="21" name="Freeform 5"/>
            <p:cNvSpPr/>
            <p:nvPr/>
          </p:nvSpPr>
          <p:spPr>
            <a:xfrm>
              <a:off x="1714544" y="2434166"/>
              <a:ext cx="1711813" cy="1500505"/>
            </a:xfrm>
            <a:custGeom>
              <a:avLst/>
              <a:gdLst>
                <a:gd name="connsiteX0" fmla="*/ 0 w 1711813"/>
                <a:gd name="connsiteY0" fmla="*/ 0 h 1500505"/>
                <a:gd name="connsiteX1" fmla="*/ 1711813 w 1711813"/>
                <a:gd name="connsiteY1" fmla="*/ 0 h 1500505"/>
                <a:gd name="connsiteX2" fmla="*/ 1711813 w 1711813"/>
                <a:gd name="connsiteY2" fmla="*/ 1500505 h 1500505"/>
                <a:gd name="connsiteX3" fmla="*/ 0 w 1711813"/>
                <a:gd name="connsiteY3" fmla="*/ 1500505 h 1500505"/>
                <a:gd name="connsiteX4" fmla="*/ 0 w 1711813"/>
                <a:gd name="connsiteY4" fmla="*/ 0 h 150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813" h="1500505">
                  <a:moveTo>
                    <a:pt x="0" y="0"/>
                  </a:moveTo>
                  <a:lnTo>
                    <a:pt x="1711813" y="0"/>
                  </a:lnTo>
                  <a:lnTo>
                    <a:pt x="1711813" y="1500505"/>
                  </a:lnTo>
                  <a:lnTo>
                    <a:pt x="0" y="150050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190500" tIns="190500" rIns="190500" bIns="190500" numCol="1" spcCol="1270" anchor="t" anchorCtr="0">
              <a:noAutofit/>
            </a:bodyPr>
            <a:lstStyle/>
            <a:p>
              <a:pPr defTabSz="2222333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ko-KR" altLang="en-US" sz="500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/>
                <a:ea typeface="Arial Unicode MS"/>
              </a:endParaRPr>
            </a:p>
          </p:txBody>
        </p:sp>
        <p:sp>
          <p:nvSpPr>
            <p:cNvPr id="22" name="Isosceles Triangle 6"/>
            <p:cNvSpPr/>
            <p:nvPr/>
          </p:nvSpPr>
          <p:spPr>
            <a:xfrm>
              <a:off x="2946521" y="1728046"/>
              <a:ext cx="322983" cy="322983"/>
            </a:xfrm>
            <a:prstGeom prst="triangle">
              <a:avLst>
                <a:gd name="adj" fmla="val 100000"/>
              </a:avLst>
            </a:prstGeom>
            <a:solidFill>
              <a:srgbClr val="DDB04B"/>
            </a:solidFill>
            <a:ln w="25400" cap="flat" cmpd="sng" algn="ctr">
              <a:noFill/>
              <a:prstDash val="solid"/>
            </a:ln>
            <a:effectLst/>
          </p:spPr>
        </p:sp>
        <p:sp>
          <p:nvSpPr>
            <p:cNvPr id="23" name="L-Shape 7"/>
            <p:cNvSpPr/>
            <p:nvPr/>
          </p:nvSpPr>
          <p:spPr>
            <a:xfrm rot="5400000">
              <a:off x="3809576" y="1349828"/>
              <a:ext cx="1310353" cy="2099073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7BDBB0"/>
            </a:solidFill>
            <a:ln w="25400" cap="flat" cmpd="sng" algn="ctr">
              <a:noFill/>
              <a:prstDash val="solid"/>
            </a:ln>
            <a:effectLst/>
          </p:spPr>
        </p:sp>
        <p:sp>
          <p:nvSpPr>
            <p:cNvPr id="24" name="Freeform 8"/>
            <p:cNvSpPr/>
            <p:nvPr/>
          </p:nvSpPr>
          <p:spPr>
            <a:xfrm>
              <a:off x="3810138" y="1915610"/>
              <a:ext cx="1711813" cy="1500505"/>
            </a:xfrm>
            <a:custGeom>
              <a:avLst/>
              <a:gdLst>
                <a:gd name="connsiteX0" fmla="*/ 0 w 1711813"/>
                <a:gd name="connsiteY0" fmla="*/ 0 h 1500505"/>
                <a:gd name="connsiteX1" fmla="*/ 1711813 w 1711813"/>
                <a:gd name="connsiteY1" fmla="*/ 0 h 1500505"/>
                <a:gd name="connsiteX2" fmla="*/ 1711813 w 1711813"/>
                <a:gd name="connsiteY2" fmla="*/ 1500505 h 1500505"/>
                <a:gd name="connsiteX3" fmla="*/ 0 w 1711813"/>
                <a:gd name="connsiteY3" fmla="*/ 1500505 h 1500505"/>
                <a:gd name="connsiteX4" fmla="*/ 0 w 1711813"/>
                <a:gd name="connsiteY4" fmla="*/ 0 h 150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813" h="1500505">
                  <a:moveTo>
                    <a:pt x="0" y="0"/>
                  </a:moveTo>
                  <a:lnTo>
                    <a:pt x="1711813" y="0"/>
                  </a:lnTo>
                  <a:lnTo>
                    <a:pt x="1711813" y="1500505"/>
                  </a:lnTo>
                  <a:lnTo>
                    <a:pt x="0" y="150050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190500" tIns="190500" rIns="190500" bIns="190500" numCol="1" spcCol="1270" anchor="t" anchorCtr="0">
              <a:noAutofit/>
            </a:bodyPr>
            <a:lstStyle/>
            <a:p>
              <a:pPr defTabSz="2222333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ko-KR" altLang="en-US" sz="500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/>
                <a:ea typeface="Arial Unicode MS"/>
              </a:endParaRPr>
            </a:p>
          </p:txBody>
        </p:sp>
        <p:sp>
          <p:nvSpPr>
            <p:cNvPr id="25" name="Isosceles Triangle 9"/>
            <p:cNvSpPr/>
            <p:nvPr/>
          </p:nvSpPr>
          <p:spPr>
            <a:xfrm>
              <a:off x="5191306" y="1209490"/>
              <a:ext cx="322983" cy="322983"/>
            </a:xfrm>
            <a:prstGeom prst="triangle">
              <a:avLst>
                <a:gd name="adj" fmla="val 100000"/>
              </a:avLst>
            </a:prstGeom>
            <a:solidFill>
              <a:srgbClr val="7BDBB0"/>
            </a:solidFill>
            <a:ln w="25400" cap="flat" cmpd="sng" algn="ctr">
              <a:noFill/>
              <a:prstDash val="solid"/>
            </a:ln>
            <a:effectLst/>
          </p:spPr>
        </p:sp>
        <p:sp>
          <p:nvSpPr>
            <p:cNvPr id="26" name="L-Shape 10"/>
            <p:cNvSpPr/>
            <p:nvPr/>
          </p:nvSpPr>
          <p:spPr>
            <a:xfrm rot="5400000">
              <a:off x="6054360" y="848073"/>
              <a:ext cx="1310355" cy="2099073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91E4F7"/>
            </a:solidFill>
            <a:ln w="25400" cap="flat" cmpd="sng" algn="ctr">
              <a:noFill/>
              <a:prstDash val="solid"/>
            </a:ln>
            <a:effectLst/>
          </p:spPr>
        </p:sp>
        <p:sp>
          <p:nvSpPr>
            <p:cNvPr id="27" name="Freeform 11"/>
            <p:cNvSpPr/>
            <p:nvPr/>
          </p:nvSpPr>
          <p:spPr>
            <a:xfrm>
              <a:off x="5905732" y="1397053"/>
              <a:ext cx="1711813" cy="1500505"/>
            </a:xfrm>
            <a:custGeom>
              <a:avLst/>
              <a:gdLst>
                <a:gd name="connsiteX0" fmla="*/ 0 w 1711813"/>
                <a:gd name="connsiteY0" fmla="*/ 0 h 1500505"/>
                <a:gd name="connsiteX1" fmla="*/ 1711813 w 1711813"/>
                <a:gd name="connsiteY1" fmla="*/ 0 h 1500505"/>
                <a:gd name="connsiteX2" fmla="*/ 1711813 w 1711813"/>
                <a:gd name="connsiteY2" fmla="*/ 1500505 h 1500505"/>
                <a:gd name="connsiteX3" fmla="*/ 0 w 1711813"/>
                <a:gd name="connsiteY3" fmla="*/ 1500505 h 1500505"/>
                <a:gd name="connsiteX4" fmla="*/ 0 w 1711813"/>
                <a:gd name="connsiteY4" fmla="*/ 0 h 150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813" h="1500505">
                  <a:moveTo>
                    <a:pt x="0" y="0"/>
                  </a:moveTo>
                  <a:lnTo>
                    <a:pt x="1711813" y="0"/>
                  </a:lnTo>
                  <a:lnTo>
                    <a:pt x="1711813" y="1500505"/>
                  </a:lnTo>
                  <a:lnTo>
                    <a:pt x="0" y="150050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190500" tIns="190500" rIns="190500" bIns="190500" numCol="1" spcCol="1270" anchor="t" anchorCtr="0">
              <a:noAutofit/>
            </a:bodyPr>
            <a:lstStyle/>
            <a:p>
              <a:pPr defTabSz="2222333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ko-KR" altLang="en-US" sz="500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Arial"/>
                <a:ea typeface="Arial Unicode MS"/>
              </a:endParaRPr>
            </a:p>
          </p:txBody>
        </p:sp>
        <p:sp>
          <p:nvSpPr>
            <p:cNvPr id="28" name="Isosceles Triangle 12"/>
            <p:cNvSpPr/>
            <p:nvPr/>
          </p:nvSpPr>
          <p:spPr>
            <a:xfrm>
              <a:off x="7436091" y="741341"/>
              <a:ext cx="322983" cy="322983"/>
            </a:xfrm>
            <a:prstGeom prst="triangle">
              <a:avLst>
                <a:gd name="adj" fmla="val 100000"/>
              </a:avLst>
            </a:prstGeom>
            <a:solidFill>
              <a:srgbClr val="91E4F7"/>
            </a:solidFill>
            <a:ln w="25400" cap="flat" cmpd="sng" algn="ctr">
              <a:noFill/>
              <a:prstDash val="solid"/>
            </a:ln>
            <a:effectLst/>
          </p:spPr>
        </p:sp>
      </p:grpSp>
      <p:sp>
        <p:nvSpPr>
          <p:cNvPr id="30" name="TextBox 29"/>
          <p:cNvSpPr txBox="1"/>
          <p:nvPr/>
        </p:nvSpPr>
        <p:spPr>
          <a:xfrm>
            <a:off x="706659" y="5001167"/>
            <a:ext cx="2493741" cy="132343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thaiDist"/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  Having “</a:t>
            </a:r>
            <a:r>
              <a:rPr lang="en-US" sz="1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Doi</a:t>
            </a:r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 Kham” as the product brand that means fertility mountain and being as valuable as  gold</a:t>
            </a:r>
            <a:endParaRPr lang="th-TH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15878" y="4154543"/>
            <a:ext cx="2356735" cy="369332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pPr algn="ctr"/>
            <a:r>
              <a:rPr lang="en-US" sz="1800" b="1" u="sng" dirty="0">
                <a:latin typeface="Tahoma" pitchFamily="34" charset="0"/>
                <a:ea typeface="Tahoma" pitchFamily="34" charset="0"/>
                <a:cs typeface="Tahoma" pitchFamily="34" charset="0"/>
              </a:rPr>
              <a:t>Modification range</a:t>
            </a:r>
            <a:endParaRPr lang="th-TH" sz="1800" b="1" u="sng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84000" y="4572000"/>
            <a:ext cx="2412000" cy="206210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1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Doi</a:t>
            </a:r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 Kham brand was replaced with the new brand called “Royal Project” that conveys the organization image and trust in high quality produce – freshness, hygiene and food safety. </a:t>
            </a:r>
            <a:endParaRPr lang="th-TH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924653" y="3660546"/>
            <a:ext cx="1538397" cy="403954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2000" b="1" u="sng" dirty="0">
                <a:latin typeface="Tahoma" pitchFamily="34" charset="0"/>
                <a:ea typeface="Tahoma" pitchFamily="34" charset="0"/>
                <a:cs typeface="Tahoma" pitchFamily="34" charset="0"/>
              </a:rPr>
              <a:t>At present</a:t>
            </a:r>
            <a:endParaRPr lang="th-TH" sz="2000" b="1" u="sng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93286" y="4127499"/>
            <a:ext cx="2574514" cy="1077212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      The Royal Project produce is certified by domestic and international food safety standard.</a:t>
            </a:r>
            <a:endParaRPr lang="th-TH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6659" y="1219384"/>
            <a:ext cx="3135298" cy="646331"/>
          </a:xfrm>
          <a:prstGeom prst="rect">
            <a:avLst/>
          </a:prstGeom>
          <a:solidFill>
            <a:srgbClr val="12644F"/>
          </a:solidFill>
        </p:spPr>
        <p:txBody>
          <a:bodyPr wrap="square" lIns="91434" tIns="45717" rIns="91434" bIns="45717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Branding</a:t>
            </a:r>
            <a:endParaRPr lang="th-TH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ngsana New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49949" y="152400"/>
            <a:ext cx="6672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 Customer Awareness </a:t>
            </a:r>
            <a:endParaRPr lang="th-TH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33362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jUKazbIECkJbWwv4nBX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naQcqcnV90OWTlt0ODWbo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af9X7Td2qUS4Ln_DxDfSF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exPN8lLL1UWoK42Q7lPs8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Qe9yfRe_00O4sRK9lMS45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OdsQzrCnX02Izs85G5s8n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BfX9UNBSXUSCKBUa5udFz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_y7pOS4UDUK8yv4WXO_ju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4LNYUMg2DUWuJVf1RPaSg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7sGqmy1bA0WAMoS2MP9X_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he3BM3zqqESfpM_7STIC2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YDoyxuF3yka856O2tvCdg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78q.25LRe0e1UL5EkzjNv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SCsPcZitL0qDzuZnzcjux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oVLmPHoaPEOphgSSGkpp2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sqRmIiu2MEGHSAAQEqBz0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_Ip35bxkwEOIZ_J61udDM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xSYAExdey0OfeOlNKbo9U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5SDW.mHjUEe1950kSl8An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53klSUt2mU.t8gfD8kVWD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15arIvZ6DEimzTkHA8mnW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uyQd3K.Wj0mClq8ToqiEu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dgaoeLWlHUiX278OlFLRD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XR.B5pRmP0yZ8x4Bt_cwa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Y9rzwHZZhEKwCkstsVjzA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0.LfbBfI30G373e0OYReO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EQI9HDgW0kurmgnoC1siF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U454lToTw0yQPvstboain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Im5hTwcK9Emzeh2uiVxnw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YkxeGjdEn0yDCbonHBmj.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UnesYnzbakWLahd_7100s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ZfP0f6Rvyk.V1_TXTXDH3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EkzSbrlVJECwL9aRBu4Hg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nCwr8JN5CUiqJG6U89cLYA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UrDVVlQmjE6XBkr7SZSpw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XqPyQQjNbUW0EAwEFPmCu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w1a57etTGk6Vpw_jtcLur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832IgqN9NEKQm02s5Ds7B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3dM0VGPHUE64Uc0zM2Nnl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af9X7Td2qUS4Ln_DxDfSF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7sGqmy1bA0WAMoS2MP9X_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he3BM3zqqESfpM_7STIC2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78q.25LRe0e1UL5EkzjNv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xSYAExdey0OfeOlNKbo9U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MSKDkv5yzEClBNx4YmQet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5SDW.mHjUEe1950kSl8An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53klSUt2mU.t8gfD8kVWD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U454lToTw0yQPvstboain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Im5hTwcK9Emzeh2uiVxnw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SCsPcZitL0qDzuZnzcjux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oVLmPHoaPEOphgSSGkpp2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sqRmIiu2MEGHSAAQEqBz0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15arIvZ6DEimzTkHA8mnW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uyQd3K.Wj0mClq8ToqiEu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0.LfbBfI30G373e0OYReO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QPnjdF0BxEGPginZHghlM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EQI9HDgW0kurmgnoC1siF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YkxeGjdEn0yDCbonHBmj.Q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UnesYnzbakWLahd_7100s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ZfP0f6Rvyk.V1_TXTXDH3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EkzSbrlVJECwL9aRBu4Hg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UrDVVlQmjE6XBkr7SZSpw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XqPyQQjNbUW0EAwEFPmCu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832IgqN9NEKQm02s5Ds7BQ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3dM0VGPHUE64Uc0zM2Nnl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05u0WzhrbECbyG6rc9rPL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3U7n5EI6XkeiivYGThXWg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_Ip35bxkwEOIZ_J61udDMQ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af9X7Td2qUS4Ln_DxDfSF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af9X7Td2qUS4Ln_DxDfSFg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af9X7Td2qUS4Ln_DxDfSF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af9X7Td2qUS4Ln_DxDfSF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Rhq1xf5EWUqt7DxhZDrqW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Rhq1xf5EWUqt7DxhZDrqW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XR.B5pRmP0yZ8x4Bt_cwag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Y9rzwHZZhEKwCkstsVjzA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OtUo81slkEWhG758yK0wI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Rhq1xf5EWUqt7DxhZDrqWg"/>
</p:tagLst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4877</TotalTime>
  <Words>1883</Words>
  <Application>Microsoft Office PowerPoint</Application>
  <PresentationFormat>On-screen Show (4:3)</PresentationFormat>
  <Paragraphs>443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Tahoma</vt:lpstr>
      <vt:lpstr>Wingdings</vt:lpstr>
      <vt:lpstr>ชุดรูปแบบของ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Marketing Establishment</vt:lpstr>
      <vt:lpstr>Marketing Unit Establishment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Pre-cooling system  maintain highland product quality, prolong product shelf live and reduce loss,</vt:lpstr>
      <vt:lpstr>PowerPoint Presentation</vt:lpstr>
      <vt:lpstr>PowerPoint Presentation</vt:lpstr>
      <vt:lpstr>PowerPoint Presentation</vt:lpstr>
      <vt:lpstr>Marketing Development Stage  </vt:lpstr>
      <vt:lpstr>PowerPoint Presentation</vt:lpstr>
      <vt:lpstr>PowerPoint Presentation</vt:lpstr>
      <vt:lpstr>PowerPoint Presentation</vt:lpstr>
      <vt:lpstr>Way Forward</vt:lpstr>
      <vt:lpstr>Way Forward</vt:lpstr>
      <vt:lpstr>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2019</dc:creator>
  <cp:lastModifiedBy>Administrator</cp:lastModifiedBy>
  <cp:revision>335</cp:revision>
  <cp:lastPrinted>2019-12-22T07:01:24Z</cp:lastPrinted>
  <dcterms:created xsi:type="dcterms:W3CDTF">2019-11-30T02:56:25Z</dcterms:created>
  <dcterms:modified xsi:type="dcterms:W3CDTF">2019-12-22T07:18:38Z</dcterms:modified>
</cp:coreProperties>
</file>