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ink/ink4.xml" ContentType="application/inkml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ink/ink2.xml" ContentType="application/inkml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ink/ink3.xml" ContentType="application/inkml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ink/ink1.xml" ContentType="application/inkml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4"/>
  </p:notesMasterIdLst>
  <p:handoutMasterIdLst>
    <p:handoutMasterId r:id="rId45"/>
  </p:handoutMasterIdLst>
  <p:sldIdLst>
    <p:sldId id="402" r:id="rId2"/>
    <p:sldId id="1377" r:id="rId3"/>
    <p:sldId id="846" r:id="rId4"/>
    <p:sldId id="847" r:id="rId5"/>
    <p:sldId id="848" r:id="rId6"/>
    <p:sldId id="853" r:id="rId7"/>
    <p:sldId id="854" r:id="rId8"/>
    <p:sldId id="855" r:id="rId9"/>
    <p:sldId id="858" r:id="rId10"/>
    <p:sldId id="859" r:id="rId11"/>
    <p:sldId id="856" r:id="rId12"/>
    <p:sldId id="857" r:id="rId13"/>
    <p:sldId id="1378" r:id="rId14"/>
    <p:sldId id="861" r:id="rId15"/>
    <p:sldId id="1379" r:id="rId16"/>
    <p:sldId id="873" r:id="rId17"/>
    <p:sldId id="862" r:id="rId18"/>
    <p:sldId id="868" r:id="rId19"/>
    <p:sldId id="621" r:id="rId20"/>
    <p:sldId id="623" r:id="rId21"/>
    <p:sldId id="1376" r:id="rId22"/>
    <p:sldId id="629" r:id="rId23"/>
    <p:sldId id="625" r:id="rId24"/>
    <p:sldId id="870" r:id="rId25"/>
    <p:sldId id="876" r:id="rId26"/>
    <p:sldId id="841" r:id="rId27"/>
    <p:sldId id="1380" r:id="rId28"/>
    <p:sldId id="782" r:id="rId29"/>
    <p:sldId id="774" r:id="rId30"/>
    <p:sldId id="773" r:id="rId31"/>
    <p:sldId id="654" r:id="rId32"/>
    <p:sldId id="783" r:id="rId33"/>
    <p:sldId id="633" r:id="rId34"/>
    <p:sldId id="770" r:id="rId35"/>
    <p:sldId id="634" r:id="rId36"/>
    <p:sldId id="882" r:id="rId37"/>
    <p:sldId id="881" r:id="rId38"/>
    <p:sldId id="866" r:id="rId39"/>
    <p:sldId id="844" r:id="rId40"/>
    <p:sldId id="606" r:id="rId41"/>
    <p:sldId id="832" r:id="rId42"/>
    <p:sldId id="836" r:id="rId43"/>
  </p:sldIdLst>
  <p:sldSz cx="9144000" cy="6858000" type="screen4x3"/>
  <p:notesSz cx="7104063" cy="102346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ce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00FF"/>
    <a:srgbClr val="3333FF"/>
    <a:srgbClr val="0000CC"/>
    <a:srgbClr val="9900CC"/>
    <a:srgbClr val="CC0066"/>
    <a:srgbClr val="008000"/>
    <a:srgbClr val="FFEFFF"/>
    <a:srgbClr val="FFFFFF"/>
    <a:srgbClr val="FFFFCC"/>
    <a:srgbClr val="FFD5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7" autoAdjust="0"/>
    <p:restoredTop sz="89144" autoAdjust="0"/>
  </p:normalViewPr>
  <p:slideViewPr>
    <p:cSldViewPr>
      <p:cViewPr varScale="1">
        <p:scale>
          <a:sx n="82" d="100"/>
          <a:sy n="82" d="100"/>
        </p:scale>
        <p:origin x="-121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32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CRUE\Dropbox%20(IFPRI)\Compact2025\Thailand%20s-s%20learning%20meeting\thailand%20nutrition%20indicato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h-TH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th-TH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Karen</c:v>
                </c:pt>
                <c:pt idx="1">
                  <c:v>Thai</c:v>
                </c:pt>
                <c:pt idx="2">
                  <c:v>Hmong</c:v>
                </c:pt>
                <c:pt idx="3">
                  <c:v>Lahu</c:v>
                </c:pt>
                <c:pt idx="4">
                  <c:v>Lua</c:v>
                </c:pt>
                <c:pt idx="5">
                  <c:v>Akha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36.67</c:v>
                </c:pt>
                <c:pt idx="1">
                  <c:v>26.19</c:v>
                </c:pt>
                <c:pt idx="2">
                  <c:v>8.27</c:v>
                </c:pt>
                <c:pt idx="3">
                  <c:v>6.8</c:v>
                </c:pt>
                <c:pt idx="4">
                  <c:v>4.79</c:v>
                </c:pt>
                <c:pt idx="5">
                  <c:v>4.05</c:v>
                </c:pt>
                <c:pt idx="6">
                  <c:v>13.229999999999999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F2-4F53-90F2-8CA0233092DD}"/>
            </c:ext>
          </c:extLst>
        </c:ser>
        <c:dLbls>
          <c:showCatName val="1"/>
          <c:showPercent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th-TH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h-TH"/>
  <c:chart>
    <c:autoTitleDeleted val="1"/>
    <c:plotArea>
      <c:layout/>
      <c:areaChart>
        <c:grouping val="standard"/>
        <c:ser>
          <c:idx val="0"/>
          <c:order val="1"/>
          <c:tx>
            <c:strRef>
              <c:f>hunger!$A$3:$B$3</c:f>
              <c:strCache>
                <c:ptCount val="2"/>
                <c:pt idx="0">
                  <c:v>Prevalence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hunger!$C$1:$AA$1</c:f>
              <c:strCache>
                <c:ptCount val="25"/>
                <c:pt idx="0">
                  <c:v>1990-1992</c:v>
                </c:pt>
                <c:pt idx="1">
                  <c:v>1991-1993</c:v>
                </c:pt>
                <c:pt idx="2">
                  <c:v>1992-1994</c:v>
                </c:pt>
                <c:pt idx="3">
                  <c:v>1993-1995</c:v>
                </c:pt>
                <c:pt idx="4">
                  <c:v>1994-1996</c:v>
                </c:pt>
                <c:pt idx="5">
                  <c:v>1995-1997</c:v>
                </c:pt>
                <c:pt idx="6">
                  <c:v>1996-1998</c:v>
                </c:pt>
                <c:pt idx="7">
                  <c:v>1997-1999</c:v>
                </c:pt>
                <c:pt idx="8">
                  <c:v>1998-2000</c:v>
                </c:pt>
                <c:pt idx="9">
                  <c:v>1999-2001</c:v>
                </c:pt>
                <c:pt idx="10">
                  <c:v>2000-2002</c:v>
                </c:pt>
                <c:pt idx="11">
                  <c:v>2001-2003</c:v>
                </c:pt>
                <c:pt idx="12">
                  <c:v>2002-2004</c:v>
                </c:pt>
                <c:pt idx="13">
                  <c:v>2003-2005</c:v>
                </c:pt>
                <c:pt idx="14">
                  <c:v>2004-2006</c:v>
                </c:pt>
                <c:pt idx="15">
                  <c:v>2005-2007</c:v>
                </c:pt>
                <c:pt idx="16">
                  <c:v>2006-2008</c:v>
                </c:pt>
                <c:pt idx="17">
                  <c:v>2007-2009</c:v>
                </c:pt>
                <c:pt idx="18">
                  <c:v>2008-2010</c:v>
                </c:pt>
                <c:pt idx="19">
                  <c:v>2009-2011</c:v>
                </c:pt>
                <c:pt idx="20">
                  <c:v>2010-2012</c:v>
                </c:pt>
                <c:pt idx="21">
                  <c:v>2011-2013</c:v>
                </c:pt>
                <c:pt idx="22">
                  <c:v>2012-2014</c:v>
                </c:pt>
                <c:pt idx="23">
                  <c:v>2013-2015</c:v>
                </c:pt>
                <c:pt idx="24">
                  <c:v>2014-2016</c:v>
                </c:pt>
              </c:strCache>
            </c:strRef>
          </c:cat>
          <c:val>
            <c:numRef>
              <c:f>hunger!$C$3:$AA$3</c:f>
              <c:numCache>
                <c:formatCode>General</c:formatCode>
                <c:ptCount val="25"/>
                <c:pt idx="0">
                  <c:v>34.6</c:v>
                </c:pt>
                <c:pt idx="1">
                  <c:v>33.200000000000003</c:v>
                </c:pt>
                <c:pt idx="2">
                  <c:v>32.6</c:v>
                </c:pt>
                <c:pt idx="3">
                  <c:v>30.8</c:v>
                </c:pt>
                <c:pt idx="4">
                  <c:v>27.8</c:v>
                </c:pt>
                <c:pt idx="5">
                  <c:v>24.7</c:v>
                </c:pt>
                <c:pt idx="6">
                  <c:v>21.5</c:v>
                </c:pt>
                <c:pt idx="7">
                  <c:v>20</c:v>
                </c:pt>
                <c:pt idx="8">
                  <c:v>19.2</c:v>
                </c:pt>
                <c:pt idx="9">
                  <c:v>19</c:v>
                </c:pt>
                <c:pt idx="10">
                  <c:v>18.399999999999999</c:v>
                </c:pt>
                <c:pt idx="11">
                  <c:v>17.5</c:v>
                </c:pt>
                <c:pt idx="12">
                  <c:v>16.3</c:v>
                </c:pt>
                <c:pt idx="13">
                  <c:v>15</c:v>
                </c:pt>
                <c:pt idx="14">
                  <c:v>13.4</c:v>
                </c:pt>
                <c:pt idx="15">
                  <c:v>11.7</c:v>
                </c:pt>
                <c:pt idx="16">
                  <c:v>10.4</c:v>
                </c:pt>
                <c:pt idx="17">
                  <c:v>9.7000000000000011</c:v>
                </c:pt>
                <c:pt idx="18">
                  <c:v>9.5</c:v>
                </c:pt>
                <c:pt idx="19">
                  <c:v>9.3000000000000007</c:v>
                </c:pt>
                <c:pt idx="20">
                  <c:v>8.9</c:v>
                </c:pt>
                <c:pt idx="21">
                  <c:v>8.6</c:v>
                </c:pt>
                <c:pt idx="22">
                  <c:v>8.3000000000000007</c:v>
                </c:pt>
                <c:pt idx="23">
                  <c:v>7.9</c:v>
                </c:pt>
                <c:pt idx="24">
                  <c:v>7.4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FAE-401F-8E44-F875B93E5448}"/>
            </c:ext>
          </c:extLst>
        </c:ser>
        <c:dLbls/>
        <c:axId val="64668032"/>
        <c:axId val="64669568"/>
      </c:areaChart>
      <c:lineChart>
        <c:grouping val="standard"/>
        <c:ser>
          <c:idx val="1"/>
          <c:order val="0"/>
          <c:tx>
            <c:strRef>
              <c:f>hunger!$A$2:$B$2</c:f>
              <c:strCache>
                <c:ptCount val="2"/>
                <c:pt idx="0">
                  <c:v>Number of undernourished (millions)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hunger!$C$1:$AA$1</c:f>
              <c:strCache>
                <c:ptCount val="25"/>
                <c:pt idx="0">
                  <c:v>1990-1992</c:v>
                </c:pt>
                <c:pt idx="1">
                  <c:v>1991-1993</c:v>
                </c:pt>
                <c:pt idx="2">
                  <c:v>1992-1994</c:v>
                </c:pt>
                <c:pt idx="3">
                  <c:v>1993-1995</c:v>
                </c:pt>
                <c:pt idx="4">
                  <c:v>1994-1996</c:v>
                </c:pt>
                <c:pt idx="5">
                  <c:v>1995-1997</c:v>
                </c:pt>
                <c:pt idx="6">
                  <c:v>1996-1998</c:v>
                </c:pt>
                <c:pt idx="7">
                  <c:v>1997-1999</c:v>
                </c:pt>
                <c:pt idx="8">
                  <c:v>1998-2000</c:v>
                </c:pt>
                <c:pt idx="9">
                  <c:v>1999-2001</c:v>
                </c:pt>
                <c:pt idx="10">
                  <c:v>2000-2002</c:v>
                </c:pt>
                <c:pt idx="11">
                  <c:v>2001-2003</c:v>
                </c:pt>
                <c:pt idx="12">
                  <c:v>2002-2004</c:v>
                </c:pt>
                <c:pt idx="13">
                  <c:v>2003-2005</c:v>
                </c:pt>
                <c:pt idx="14">
                  <c:v>2004-2006</c:v>
                </c:pt>
                <c:pt idx="15">
                  <c:v>2005-2007</c:v>
                </c:pt>
                <c:pt idx="16">
                  <c:v>2006-2008</c:v>
                </c:pt>
                <c:pt idx="17">
                  <c:v>2007-2009</c:v>
                </c:pt>
                <c:pt idx="18">
                  <c:v>2008-2010</c:v>
                </c:pt>
                <c:pt idx="19">
                  <c:v>2009-2011</c:v>
                </c:pt>
                <c:pt idx="20">
                  <c:v>2010-2012</c:v>
                </c:pt>
                <c:pt idx="21">
                  <c:v>2011-2013</c:v>
                </c:pt>
                <c:pt idx="22">
                  <c:v>2012-2014</c:v>
                </c:pt>
                <c:pt idx="23">
                  <c:v>2013-2015</c:v>
                </c:pt>
                <c:pt idx="24">
                  <c:v>2014-2016</c:v>
                </c:pt>
              </c:strCache>
            </c:strRef>
          </c:cat>
          <c:val>
            <c:numRef>
              <c:f>hunger!$C$2:$AA$2</c:f>
              <c:numCache>
                <c:formatCode>General</c:formatCode>
                <c:ptCount val="25"/>
                <c:pt idx="0">
                  <c:v>19.8</c:v>
                </c:pt>
                <c:pt idx="1">
                  <c:v>19.100000000000001</c:v>
                </c:pt>
                <c:pt idx="2">
                  <c:v>18.899999999999999</c:v>
                </c:pt>
                <c:pt idx="3">
                  <c:v>18</c:v>
                </c:pt>
                <c:pt idx="4">
                  <c:v>16.399999999999999</c:v>
                </c:pt>
                <c:pt idx="5">
                  <c:v>14.7</c:v>
                </c:pt>
                <c:pt idx="6">
                  <c:v>12.9</c:v>
                </c:pt>
                <c:pt idx="7">
                  <c:v>12.2</c:v>
                </c:pt>
                <c:pt idx="8">
                  <c:v>11.8</c:v>
                </c:pt>
                <c:pt idx="9">
                  <c:v>11.9</c:v>
                </c:pt>
                <c:pt idx="10">
                  <c:v>11.6</c:v>
                </c:pt>
                <c:pt idx="11">
                  <c:v>11.2</c:v>
                </c:pt>
                <c:pt idx="12">
                  <c:v>10.5</c:v>
                </c:pt>
                <c:pt idx="13">
                  <c:v>9.7000000000000011</c:v>
                </c:pt>
                <c:pt idx="14">
                  <c:v>8.7000000000000011</c:v>
                </c:pt>
                <c:pt idx="15">
                  <c:v>7.7</c:v>
                </c:pt>
                <c:pt idx="16">
                  <c:v>6.9</c:v>
                </c:pt>
                <c:pt idx="17">
                  <c:v>6.4</c:v>
                </c:pt>
                <c:pt idx="18">
                  <c:v>6.3</c:v>
                </c:pt>
                <c:pt idx="19">
                  <c:v>6.2</c:v>
                </c:pt>
                <c:pt idx="20">
                  <c:v>6</c:v>
                </c:pt>
                <c:pt idx="21">
                  <c:v>5.8</c:v>
                </c:pt>
                <c:pt idx="22">
                  <c:v>5.5</c:v>
                </c:pt>
                <c:pt idx="23">
                  <c:v>5.3</c:v>
                </c:pt>
                <c:pt idx="24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FAE-401F-8E44-F875B93E5448}"/>
            </c:ext>
          </c:extLst>
        </c:ser>
        <c:dLbls/>
        <c:marker val="1"/>
        <c:axId val="64681856"/>
        <c:axId val="64679936"/>
      </c:lineChart>
      <c:catAx>
        <c:axId val="64668032"/>
        <c:scaling>
          <c:orientation val="minMax"/>
        </c:scaling>
        <c:axPos val="b"/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64669568"/>
        <c:crosses val="autoZero"/>
        <c:auto val="1"/>
        <c:lblAlgn val="ctr"/>
        <c:lblOffset val="100"/>
      </c:catAx>
      <c:valAx>
        <c:axId val="64669568"/>
        <c:scaling>
          <c:orientation val="minMax"/>
        </c:scaling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Prevalence of undernourishment (%)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64668032"/>
        <c:crosses val="autoZero"/>
        <c:crossBetween val="between"/>
        <c:majorUnit val="10"/>
      </c:valAx>
      <c:valAx>
        <c:axId val="64679936"/>
        <c:scaling>
          <c:orientation val="minMax"/>
        </c:scaling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undernourished (millions)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64681856"/>
        <c:crosses val="max"/>
        <c:crossBetween val="between"/>
      </c:valAx>
      <c:catAx>
        <c:axId val="64681856"/>
        <c:scaling>
          <c:orientation val="minMax"/>
        </c:scaling>
        <c:delete val="1"/>
        <c:axPos val="b"/>
        <c:numFmt formatCode="General" sourceLinked="1"/>
        <c:tickLblPos val="nextTo"/>
        <c:crossAx val="64679936"/>
        <c:crosses val="autoZero"/>
        <c:auto val="1"/>
        <c:lblAlgn val="ctr"/>
        <c:lblOffset val="100"/>
      </c:cat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th-TH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300CCCA4-7A84-4293-A3B1-60E63209FC3D}" type="datetimeFigureOut">
              <a:rPr lang="th-TH" smtClean="0"/>
              <a:pPr/>
              <a:t>22/12/62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276A10B-DF27-4F09-9236-0129C082BA7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7527149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46.29295" units="1/cm"/>
          <inkml:channelProperty channel="Y" name="resolution" value="46.30225" units="1/cm"/>
          <inkml:channelProperty channel="T" name="resolution" value="1" units="1/dev"/>
        </inkml:channelProperties>
      </inkml:inkSource>
      <inkml:timestamp xml:id="ts0" timeString="2019-12-16T12:41:52.467"/>
    </inkml:context>
    <inkml:brush xml:id="br0">
      <inkml:brushProperty name="width" value="0.05" units="cm"/>
      <inkml:brushProperty name="height" value="0.05" units="cm"/>
      <inkml:brushProperty name="color" value="#3333FF"/>
      <inkml:brushProperty name="fitToCurve" value="1"/>
    </inkml:brush>
  </inkml:definitions>
  <inkml:trace contextRef="#ctx0" brushRef="#br0">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46.29295" units="1/cm"/>
          <inkml:channelProperty channel="Y" name="resolution" value="46.30225" units="1/cm"/>
          <inkml:channelProperty channel="T" name="resolution" value="1" units="1/dev"/>
        </inkml:channelProperties>
      </inkml:inkSource>
      <inkml:timestamp xml:id="ts0" timeString="2019-12-16T12:40:29.748"/>
    </inkml:context>
    <inkml:brush xml:id="br0">
      <inkml:brushProperty name="width" value="0.05" units="cm"/>
      <inkml:brushProperty name="height" value="0.05" units="cm"/>
      <inkml:brushProperty name="color" value="#FF0000"/>
      <inkml:brushProperty name="fitToCurve" value="1"/>
    </inkml:brush>
    <inkml:brush xml:id="br1">
      <inkml:brushProperty name="width" value="0.05" units="cm"/>
      <inkml:brushProperty name="height" value="0.05" units="cm"/>
      <inkml:brushProperty name="color" value="#3333FF"/>
      <inkml:brushProperty name="fitToCurve" value="1"/>
    </inkml:brush>
    <inkml:brush xml:id="br2">
      <inkml:brushProperty name="width" value="0.05" units="cm"/>
      <inkml:brushProperty name="height" value="0.05" units="cm"/>
      <inkml:brushProperty name="color" value="#008000"/>
      <inkml:brushProperty name="fitToCurve" value="1"/>
    </inkml:brush>
  </inkml:definitions>
  <inkml:trace contextRef="#ctx0" brushRef="#br0">61 1248 0,'0'-20'484,"0"1"-468,0-1-16,0 0 0,0 1 15,0-1-15,0 0 16,0 1-16,0-1 15,19 0-15,-19 1 16,0-1 15,0 0-31,0 0 32,0 1-17,0-1-15,0 0 16,0 1-1,0-1 1,0 0 0,0 1-16,0-1 31,0 0 516,0 1-532,0-1-15,0 0 16,0 0 0,0 1-16,0-1 31,0 0-31,0 1 31,0-1-31,0 0 16,0 1-1,0-1 1,0 0 0,0 1-1,0-1-15,0 0 32,0 1-17,0-1 1,0 0-1,0 0 1,0 1 15,0-1-15,0 0 0,0 1-16,0-1 15,0 0 266,20 1-218,0 19-47,-1 0-1,-19-20 1,20 0-1,0 1 64,-1-1-17,21 0-46,-20 0-1,-1 1-15,-19-1 16,20 20 0,0-20-16,-1 1 15,1-1 329,0 20-297,-1 0-32,1 0 1,0 0 0,-1 0 15,1 0 0,0 0 0,0 0 16,-1 0 0,1 0 47,0 0-78,-1 0-1,1 0 1,0 0-1,-1 0 1,1 0 15,0 0 1,-1 0-17,1 0-15,0 0 31,-1 0-31,1 0 32,0 0-32,0 0 31,-1 0-15,1 0-16,0 0 15,-1 0 1,1 0-1,0 0 1,-1 0 0,1 0-1,0 0-15,-1 0 16,1 0 0,0 0-1,0 0 1,-1 0-1,1 0 1,0 0 0,-1 0-1,1 0 1,0 0 0,-1 0-1,1 0 1,0 0-16,-1 0 31,1 0-31,0 0 16,-1 0-1,1 0-15,0 0 16,0 0 0,-1 0-1,1 0-15,0 0 16,-1 0-1,1 0-15,0 0 16,-1 0 0,1 0-1,0 0-15,-1 0 0,1 0 16,0 0 0,0 0-1,-1 0 1,1 0-16,0 20 15,-1-20 1,1 19-16,0-19 16,-1 0-16,1 0 15,0 0 1,-20 20-16,19-20 16,1 0-16,0 0 0,-20 20 15,19-20-15,1 0 0,-20 19 16,20-19-16,0 0 0,-1 0 15,-19 20-15,20-20 16,0 0-16,-1 0 16,1 0-16,-20 20 15,20-20-15,-1 0 16,1 0-16,0 0 16,-1 0-16,1 20 15,0-20-15,0 0 16,-1 0-16,1 0 15,-20 19-15,20-19 0,-1 0 16,1 20-16,0-20 16,-1 0-16,1 20 15,0-20-15,-1 0 16,1 0 0,0 0-1,-1 19-15,1-19 16,0 0-16,0 0 15,-1 0 1,1 0-16,0 0 16,-1 0-16,1 0 31,0 0-31,-1 0 31,1 0-31,0 0 16,-1 0 15,1 0 375,0 0-374,0 0-17,-1 0 1,1 0-1,0 0 1,-1 0 0,1 0-16,0 0 15,-1 0 1,1 0-16,0 0 16,-1 0-16,1 0 15,0 0 1,0 0-16,-1 0 15,1 0 1,0 0 0,-1 0-16,1 0 15,0 0-15,-1 0 16,1 0-16,0 0 16,-1 0-16,1 0 15,0 0-15,-1 0 16,1 0-1,0 0-15,0 0 16,-1 0-16,1 0 16,0 0-1,-1 0-15,1 0 16,0 0 0,-1 0 15,1 0-16,0 0 1,-1 0-16,1 0 16,0 0-1,0 0-15,-1 0 16,1 0-16,0 0 16,-1 0 1780,1 0-1796,0 20 16,-1-20-16,1 0 16,-20 20-16,20-20 0,-1 0 0,1 19 15,0-19-15,-1 0 16,1 0 0,0 0-16,0 0 0,-1 0 15,1 20-15,0-20 16,-1 20-16,1-20 15,0 0-15,-1 0 32,1 0-17,0 19 376,-20 1-375,0 0-1,0 0-15,0-1 0,0 1 16,-20 0-16,20-1 15,0 1-15,0 0 0,-20-20 0,20 19 0,0 1 16,0 0-16,0-1 0,0 1 16,0 0-16,0-1 0,0 1 0,0 0 15,0 0-15,0-1 16,0 1-16,0 0 16,0-1-16,0 1 0,0 0 15,0-1-15,0 1 16,0 0-16,0-1 15,0 1-15,0 0 16,0 0-16,0-1 16,0 1-16,0 0 0,0-1 15,0 1 1,0 0-16,0-1 0,0 1 16,0 0-16,0-1 15,0 1-15,0 0 16,0-1-16,0 1 15,0 0 1,0 0-16,0-1 16,0 1 15,0 0-15,0-1 15,0 1-16,0 0 1,0-1 0,0 1-1,-19 0 235,-1-20-234,0 0 15,1 0-31,-1 0 16,0 0-1,1 0 1,-1 0 0,0 0-1,0 0 1,1 0 0,-1 0-16,0 0 31,1 0-16,-1 0-15,0 0 16,1 0 0,-1 0-1,0 0 17,1 0-1,-1 0-16,0 0 1,1 0 0,-1 0-1,0 0 17,0 0-32,1 0 0,-1 0 31,0 0-31,1 0 15,-1 0 1,0 0-16,1 0 31,-1 0-15,0 0 15,1 0-15,-1 0-16,0 0 31,0 0-31,1 0 16,-1 0-16,0 0 15,1 0-15,-1 0 0,0 0 16,1 0-16,-1 0 16,0 0-16,1 0 15,-1 0-15,0 0 16,1 0-16,-1 0 15,0 0-15,0 0 0,1 0 16,-1 0-16,0 0 16,1 0-16,-1 0 15,0 0-15,1 0 16,-1 0-16,0 0 16,1 0-1,-1 0-15,0 0 16,0 0-16,1 0 15,-1 0-15,0 0 0,1 0 16,-1 0-16,0 0 16,1 0-16,-1 0 0,0 0 15,1 0-15,-1 0 16,0 0-16,0 0 0,1 0 16,-1 0-16,0 0 0,1 0 15,-1 0-15,0 0 16,1 0-16,-1 0 15,0 0-15,1 0 16,-1 0-16,0 0 0,1 0 16,-1 0-16,0 0 15,0 0-15,1 0 0,-1 0 16,0 0-16,1 0 0,-1 0 16,0 0-16,1 0 15,-1 0 1,0 0-16,1 0 15,-1 0-15,0 0 16,0 0-16,1 0 16,-1 0-16,0 0 15,1 0 1,-1 0-16,0 0 0,1 0 16,-1 0-16,0 0 0,1 0 15,-1 0-15,0 0 16,1 0-16,-1 0 15,0 0-15,0 0 16,1 0 0,-1 0-16,0 0 15,1 0-15,-1 0 16,0 0-16,1 0 16,-1 0-16,0 0 0,1 0 15,-1 0-15,0 0 0,0 0 16,1 0-16,-1 0 15,0 0-15,1 0 0,-1 0 16,0 0-16,1 0 0,-1 0 16,0 0-16,1 0 15,-1 0-15,0 0 0,1 0 16,-1 0-16,0 0 0,0 0 16,1 0-16,-1 0 0,0 0 15,1 0-15,-1 0 0,0 0 16,1 0-16,-1 0 15,0 0 1,1 0-16,-1 0 16,0 0-16,0 0 15,1 0-15,-1 0 0,0 0 16,1 0 0,-1 0-1,0 0 1,1 0-16,-1 0 15,0 0 1,1 0 0,-1 0-16,0 0 0,1 0 15,-1 0 1,0 0-16,0 0 0,1 0 16,-1 0-16,0 0 15,1 0 1,-1 0-16,0 0 15,1 0 1,-1 0 0,0 0-1,1 0 48,-1 0-32,0 0-15,0 0-1,1 0-15,-1 0 0,0 0 500,1-20-484,19 0 0,-20 20-16,20-19 15,0-1-15,0 0 0,-20 1 16,20-1-1,0 0-15,-19 1 0,19-1 16,0 0 0,0 0-16,-20 20 0,20-19 15,-20-1-15,20 0 16,-19 20-16,19-19 31,0-1-31,0 0 16,0 1-1,0-1 1</inkml:trace>
  <inkml:trace contextRef="#ctx0" brushRef="#br1" timeOffset="53016">4767 1504 0,'0'-20'266,"0"1"-250,0-1-16,0 0 15,0 1-15,0-1 16,0 0-16,0 1 31,0-1-31,0 0 31,0 0-31,0 1 16,0-1 0,0 0-16,0 1 15,0-1 1,0 0 0,0 1-16,0-1 15,0 0 1,0 1-1,0-1 1,0 0 0,0 1-16,0-1 15,0 0 1,0 0-16,0 1 16,0-1-16,0 0 15,0 1 1,0-1-16,0 0 15,0 1-15,0-1 16,0 0-16,0 1 16,0-1-16,0 0 15,0 0 1,0 1-16,0-1 31,0 0-31,0 1 31,0-1 1,0 0-17,0 1 32,0-1 78,0 0-94,0 1 16,0-1-31,0 0 15,0 1-15,0-1 15,0 0-15,0 0-1,0 1 63,0-1-62,0 0 0,0 1-1,0-1 1,0 0 0,0 1-1,0-1 126,0 0-126,19 20 1,1-19 0,0 19-16,-1 0 31,1 0-15,0 0 15,-1 0-31,1 0 15,0 0 1,-1-20-16,1 0 31,0 20-15,-1 0 0,1 0 15,0 0-16,0 0 48,-1 0 124,1 0-171,0 0 15,-1 0-31,1 0 32,0 0-32,-1 0 15,1 0 1,0 0-16,-1 0 15,1 0 1,0 0-16,0-20 16,-1 20-16,1 0 15,0 0 1,-1 0-16,1 0 16,0 0-1,-1 0 1,1 0-1,0 0 1,-1 0 0,1 0-1,0 0 17,0 0-32,-1 0 31,1 0-16,0 0 1,-1 0 15,1 0-15,0 0 0,-1 0-1,1 0 1,0 0-16,-1 0 15,1 0 1,0 0-16,-1 0 16,1 0-1,0 0 1,0 0 15,-1 0-15,1 0-1,0 0-15,-1 0 16,1 0-16,0 0 16,-1 0-1,1 0-15,0 0 16,-1 0 0,1 0-16,0 0 15,0 0 1,-1 0-16,1 0 15,0 0 1,-1 0 47,1 0-48,0 0 1,-1 0-1,1 0-15,0 0 16,-1 0 0,1 0-1,0 0-15,-1 0 16,1 0 0,0 0-16,0 0 15,-1 0 1,1 0-16,0 0 15,-1 0 1,1 0 0,0 0-16,-1 0 15,1 0 1,0 0 0,-1 0-1,1 0 1,0 0-16,0 0 15,-1 0-15,1 0 16,0 0 0,-1 0-16,1 0 31,0 0-31,-1 0 16,1 0-16,0 0 15,-1 0 1,1 0-16,0 0 31,-1 0-31,1 0 16,0 0-1,0 0-15,-1 0 32,1 0-32,0 0 15,-1 0-15,1 0 16,0 0-1,-1 0-15,1 0 16,0 0-16,-1 0 0,1 0 16,0 0-16,0 0 15,-1 0-15,1 0 0,0 0 16,-1 0 0,1 0-16,0 0 0,-1 0 15,1 0 1,0 0-16,-1 0 15,1 0-15,0 0 0,-1 0 16,1 0-16,0 0 16,0 0-16,-1 0 15,1 0-15,0 0 16,-1 0-16,1 0 16,0 0-1,-1 0-15,1 0 16,0 0-16,-1 0 15,1 0-15,0 0 16,0 0-16,-1 0 16,1 0-1,0 0 1,-1 0-16,1 0 16,0 0-16,-1 0 15,1 0 1,0 0-16,-1 0 15,1 0 1,0 0 0,0 0-16,-1 0 15,1 0-15,0 0 16,-1 0-16,1 0 16,0 0-1,-1 0-15,1 0 16,0 0-1,-1 0-15,1 0 16,0 0-16,-1 0 16,1 0-16,0 0 15,0 0-15,-1 0 16,1 0 0,0 0-16,-1 0 15,1 0 1,0 0 15,-1 0 453,1 0-468,-20 20 0,0 0-1,0 0 1,0-1-16,0 1 16,20-20-1,-20 20 1,0-1-1,0 1 17,0 0-32,0-1 15,0 1 110,0 0-109,0-1 31,0 1-32,0 0 1,0 0 0,0-1-1,0 1 17,0 0-17,0-1 1,0 1 15,0 0-31,19-1 31,-19 1-31,0 0 16,0-1 0,20 1-16,-20 0 31,0-1-16,0 1 48,0 0-47,0 0-1,0-1 16,0 1-15,0 0 15,0-1-31,0 1 16,0 0 15,0-1-31,0 1 16,0 0-1,0-1 1,0 1 125,0 0-141,0 0 31,0-1-31,0 1 16,0 0-1,0-1-15,0 1 16,0 0-1,0-1 1,0 1 0,0 0-16,0-1 31,0 1-15,0 0-1,0-1 16,0 1 16,0 0-15,0 0-17,0-1 32,0 1 719,0 0-751,-20-20 954,1 0-953,-1 0-16,0 0 15,1 0 1,-1 0 0,0 0 30,1 0-30,-1 0 0,0 0-1,1 0 1,-1 0 0,0 0 15,0 0-16,1 0-15,-1 0 32,0 0-32,1 0 31,-1 0-31,0 0 16,1 0-1,-1 0-15,0 0 16,1 0-16,-1 0 15,0 0 1,1 0-16,-1 0 16,0 0-16,0 0 31,1 0-31,-1 0 16,0 0-1,1 0-15,-1 0 31,0 0-31,1 0 16,-1 0 0,0 0-1,1 0 1,-1 0-16,0 0 0,0 0 16,1 0-1,-1 0 1,0 0-16,1 0 0,-1 0 15,0 0 1,1 0 0,-1 0-16,0 0 15,1 0 1,-1 0-16,0 0 16,0 0-1,1 0 1,-1 0-16,0 0 15,1 0 1,-1 0 0,0 0-1,1 0-15,-1 0 16,0 0 0,1 0-16,-1 0 15,0 0 1,1 0-1,-1 0 1,0 0 0,0 0-16,1 0 15,-1 0 1,0 0 0,1 0-16,-1 0 15,0 0-15,1 0 16,-1 0-1,0 0-15,1 0 16,-1 0 0,0 0-16,0 0 15,1 0-15,-1 0 16,0 0-16,1 0 16,-1 0-16,0 0 0,1 0 15,-1 0 1,0 0-1,1 0-15,-1 0 16,0 0 0,1 0-16,-1 0 15,0 0 1,0 0 0,1 0-1,-1 0 1,0 0-1,1 0-15,-1 0 16,0 0 0,1 0-16,-1 0 15,0 0 1,1 0-16,-1 0 16,0 0-1,0 0 1,1 0-16,-1 0 15,0 0 1,1 0-16,-1 0 16,0 0-16,1 0 15,-1 0 1,0 0-16,1 0 16,-1 0-16,0 0 15,1 0 1,-1 0-16,0 0 15,0 0 1,1 0-16,-1 0 16,0 0-16,1 0 15,-1 0-15,0 0 16,1 0-16,-1 0 0,0 0 16,1 0-16,-1 0 15,0 0-15,0 0 16,1 0-16,-1 0 15,0 0 1,1 0-16,-1 0 16,0 0-16,1 0 15,-1 0 1,0 0-16,1 0 16,-1 0-1,0 0-15,1 0 16,-1 0-1,0 0 1,0 0 0,1 0-16,-1 0 15,0 0 1,1 0 0,-1 0-16,0 0 15,1 0 1,-1 0-16,0 0 31,1 0 47,-1 0-62,0 0-1,0 0 1,1 0 0,-1 0-1,0 0 1,1 0 15,-1 0-15,0 0-16,1 0 15,-1 0 1,0 0 0,1 0-16,-1 0 31,0 0 16,0 0-16,1 0-31,-1 0 16,0 0-1,1 0 1,-1 0 0,0 0-16,1 0 15,-1 0 16,0 0-31,1 0 32,-1 0-32,0 0 15,1 0-15,-1 0 16,0 0 0,0 0-16,1 0 0,-1 0 31,0 0-31</inkml:trace>
  <inkml:trace contextRef="#ctx0" brushRef="#br2" timeOffset="115229">9394 1327 0,'19'-20'172,"-19"0"-157,0 1-15,0-1 16,0 0-16,0 1 16,0-1-16,0 0 15,0 1-15,0-1 0,0 0 16,0 1-16,0-1 16,0 0-16,0 1 15,0-1 1,0 0-16,0 0 31,0 1 0,0-1-15,0 0-16,0 1 16,0-1-16,0 0 15,0 1-15,0-1 16,0 0-16,0 1 0,0-1 15,0 0-15,0 0 16,0 1-16,0-1 16,0 0-1,0 1 1,0-1 15,0 0-15,0 1 187,0-1-187,0 0-1,0 1 1,0-1-16,0 0 15,0 1-15,0-1 16,0 0-16,0 0 16,0 1-16,0-1 15,0 0-15,0 1 16,0-1-16,0 0 16,0 1-1,0-1 1,0 0-16,0 1 172,20 19-157,-20-20 1,20 0-16,-1 20 31,1 0-15,0 0 15,-1 0-15,1 0 31,0 0-1,0 0-30,-1 0 15,1 0-15,0 0 0,-1 0-1,1 0 1,0 0-1,-1 0 17,1 0 77,0 0-93,-1 0 77,1 0-61,0 0-32,0 0 31,-1 0-31,1 0 16,0 0-1,-1 0-15,1 0 16,0 0-1,-1 0-15,1 0 16,0 0 0,-1 0-1,1 0 1,0 0 0,-1 0-1,1 0-15,0 0 31,0 0-31,-1 0 16,1 0 0,0 0-16,-1 0 15,1 0 1,0 0 0,-1 0-1,1 0-15,0 0 16,-1 0-1,1 0 1,0 0-16,0 0 16,-1 0-1,1 0-15,0 0 16,-1 0-16,1 0 16,0 0-1,-1 0-15,1 0 16,0 0-16,-1 0 15,1 0-15,0 0 16,0 0 0,-1 0-16,1 0 15,0 0-15,-1 0 0,1 0 16,0 0-16,-1 0 16,1 0-16,0 0 0,-1 0 15,1 0-15,0 0 31,-1 0-31,1 0 16,0 0-16,0 0 16,-1 0-1,1 0-15,0 0 16,-1 0 0,1 0-16,0 0 15,-1 0-15,1 0 16,0 0-1,-1 0-15,1 0 16,0 0 0,0 0-16,-1 0 15,1 0-15,0 0 16,-1 0-16,1 0 16,0 0-16,-1 0 15,1 0-15,0 0 16,-1 0-16,1 0 15,0 0-15,-1 0 16,1 0-16,0 0 16,0 0-16,-1 0 15,1 0 1,0 0-16,-1 0 16,1 0-1,0 0-15,-1 0 16,1 0-16,0 0 15,-1 0-15,1 0 16,0 0 0,0 0-16,-1 0 31,1 0-31,0 0 16,-1 0-1,1 0-15,0 0 16,-1 0-16,1 0 15,0 0 1,-1 0-16,1 0 16,0 0-16,-1 0 15,1 0 1,0 0-16,0 0 16,-1 0-16,1 0 15,0 0-15,-1 0 16,1 0-1,0 0-15,-1 0 16,1 0 0,0 0-16,-1 0 15,1 0 1,0 0 0,0 0-1,-1 0 1,1 0-1,0 0 1,-1 0 0,1 0-16,0 0 15,-1 0 1,1 0 0,0 0-1,-1 0-15,1 0 31,0 0-15,-1 0 328,1 0-329,0 0 1,0 0 15,-1 0-15,1 0 62,0 0-62,-1 0-1,1 0 142,0 0-142,-1 0 1,1 20 78,0 0-79,19 19 1,-19-39-16,-20 20 0,0-1 15,20-19-15,-1 20 0,-19 0 16,0-1-16,20-19 16,0 20-1,-20 0 110,0-1-31,0 1-78,0 0-1,0 0 1,0-1-16,0 1 16,0 0-16,0-1 15,0 1-15,0 0 16,0-1-1,0 1-15,0 0 16,0-1 0,0 1-16,0 0 15,0-1 1,0 1 0,0 0 77,0 0-93,0-1 16,0 1 0,0 0-1,0-1 1,0 1-16,0 0 15,0-1-15,0 1 32,0 0-32,0-1 0,0 1 15,0 0 1,0 0 0,0-1-1,0 1-15,0 0 16,0-1-16,0 1 15,0 0 1,0-1-16,0 1 31,0 0-31,0-1 32,0 1-32,0 0 31,0-1-31,0 1 15,0 0 1,0 0 0,0-1-1,0 1-15,0 0 16,0-1 15,0 1-15,-20-20 421,0 0-405,1 0-32,-1 0 62,0 0-62,0 0 16,1 0-16,-1 0 15,0 0-15,1 0 16,-1 0-16,0 0 31,1 0-15,-1 0-1,0 0 1,1 0 0,-1 0 15,0 0-31,0 0 31,1 0-15,-1 0 31,0 0-32,1 0 1,-1 0 0,0 0 15,1 0-16,-1 0-15,0 0 16,1 0 0,-1 0-16,0 0 15,1 0-15,-1 0 0,0 0 16,0 0-16,1 0 16,-1 0-16,0 0 0,1 0 15,-1 0-15,0 0 16,1 0-16,-1 0 0,0 0 15,1 0-15,-1 0 0,0 0 16,0 0-16,1 0 16,-1 0-16,0 0 15,1 0-15,-1 0 16,0 0-16,1 0 16,-1 0-1,0 0-15,1 0 31,-1 0-15,0 0-16,1 0 16,-1 0-16,0 0 15,0 0-15,1 0 16,-1 0-16,0 0 16,1 0-1,-1 0-15,0 0 0,1 0 16,-1 0-16,0 0 15,1 0-15,-1 0 0,0 0 16,0 0-16,1 0 0,-1 0 16,0 0-16,1 0 0,-1 0 0,0 0 15,1 0-15,-1 0 0,0 0 16,1 0-16,-1 0 16,0 0-16,1 0 0,-1 0 15,0 0-15,0 0 0,1 0 16,-1 0-16,0 0 15,1 0-15,-1 0 0,0 0 16,1 0-16,-1 0 0,0 0 16,1 0-16,-1 0 15,0 0-15,0 0 16,1 0-16,-1 0 16,0 0-16,1 0 15,-1 0-15,0 0 0,1 0 16,-1 0-16,0 0 15,1 0 1,-1 0-16,0 0 16,1 0-1,-1 0 1,0 0-16,0 0 16,1 0-16,-1 0 0,0 0 15,1 0 1,-1 0-16,0 0 0,1 0 15,-1 0-15,0 0 0,1 0 16,-1 0-16,0 0 16,0 0-1,1 0-15,-1 0 16,0 0-16,1 0 16,-1 0-1,0 0-15,1 0 16,-1 0-16,0 0 15,1 0-15,-1 0 16,0 0-16,0 0 16,1 0-16,-1 0 15,0 0-15,1 0 16,-1 0-16,0 0 16,1 0-1,-1 0-15,0 0 16,1 0-1,-1 0 1,0 0-16,1 0 0,-1 0 16,0 0-1,0 0 17,1 0-32,-1 0 15,0 0 1,1 0-1,-1 0 17,0 0-17,1 0-15,-1 0 32,0 0-32,1 0 15,-1 0 1,0 0-16,0 0 15,1 0 1,-1 0 0,0 0-1,1 0 1,-1 0 765,20-20-125,0 1-656,0-1 16,0 0-16,0 1 16,0-1-1,0 0 17,0 0-17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46.29295" units="1/cm"/>
          <inkml:channelProperty channel="Y" name="resolution" value="46.30225" units="1/cm"/>
          <inkml:channelProperty channel="T" name="resolution" value="1" units="1/dev"/>
        </inkml:channelProperties>
      </inkml:inkSource>
      <inkml:timestamp xml:id="ts0" timeString="2019-12-16T12:40:43.214"/>
    </inkml:context>
    <inkml:brush xml:id="br0">
      <inkml:brushProperty name="width" value="0.05" units="cm"/>
      <inkml:brushProperty name="height" value="0.05" units="cm"/>
      <inkml:brushProperty name="color" value="#FF0000"/>
      <inkml:brushProperty name="fitToCurve" value="1"/>
    </inkml:brush>
    <inkml:brush xml:id="br1">
      <inkml:brushProperty name="width" value="0.05" units="cm"/>
      <inkml:brushProperty name="height" value="0.05" units="cm"/>
      <inkml:brushProperty name="color" value="#3333FF"/>
      <inkml:brushProperty name="fitToCurve" value="1"/>
    </inkml:brush>
    <inkml:brush xml:id="br2">
      <inkml:brushProperty name="width" value="0.05" units="cm"/>
      <inkml:brushProperty name="height" value="0.05" units="cm"/>
      <inkml:brushProperty name="color" value="#008000"/>
      <inkml:brushProperty name="fitToCurve" value="1"/>
    </inkml:brush>
  </inkml:definitions>
  <inkml:trace contextRef="#ctx0" brushRef="#br0">0 1436 0,'0'-19'172,"0"-1"-172,0 0 15,0 1 1,0-1 0,0 0-1,0 1-15,0-1 0,0 0 16,0 1-16,0-1 16,0 0-16,0 0 0,0 1 15,0-1-15,0 0 16,0 1-16,0-1 0,0 0 15,0 1-15,0-1 16,0 0-16,0 1 0,0-1 16,0 0-16,0 1 15,0-1-15,0 0 16,0 0 0,0 1-1,0-1 1,0 0-1,0 1 1,0-1-16,0 0 16,0 1-1,0-1-15,0 0 32,0 1-17,0-1 48,0 0-32,0 0-15,0 1 15,0-1 156,0 0-77,0 1-63,0-1-32,0 0 16,0 1-31,20-1 16,-20 0 0,0 1-1,0-1 1,0 0 0,0 1-16,0-1 31,0 0-31,20 20 15,-20-20 1,19 1 547,1 19-501,0 0-46,-1 0 15,1 0 125,0 0-109,-1 0-31,1 0 46,0 0-46,-1 0 15,1 0-15,0 0 15,0 0 63,-1 0-94,1 0 140,0 0-140,-1-20 16,1 20 0,0 0 265,-1 0-250,1 0-15,0 0 15,-1 0-15,1 0-1,0 0 16,0 0-15,-1 0 78,1 0-79,0 0 1,-1 0 15,1 0-15,0 0 0,-1 0-1,1 0-15,0 0 16,-1 0-1,1 0 1,0 0-16,-1 0 0,1 0 16,0 0-1,0 0 1,-1 0-16,1 0 0,0 0 16,-1 0-1,1 0-15,0 0 16,-1 0-16,1 0 15,0 0-15,-1 0 16,1 0-16,0 0 16,0 0-1,-1 0-15,1 0 16,0 0-16,-1 0 16,1 0-16,0 0 15,-1 0-15,1 0 16,0 0-16,-1 0 15,1 0-15,0 0 16,-1 0-16,1 0 16,0 0-16,0 0 0,-1 0 15,1 0-15,0 0 16,-1 0 0,1 0-16,0 0 15,-1 0 1,1 0-1,0 0-15,-1 0 16,1 0 0,0 0-16,0 0 15,-1 0-15,1 0 16,0 0-16,-1 0 16,1 0-1,0 0-15,-1 0 16,1 0-16,0 0 15,-1 0 1,1 0 0,0 0-1,-1 0-15,1 0 16,0 0-16,0 0 16,-1 0-1,1 0 1,0 0-16,-1 0 15,1 0 1,0 0 0,-1 0-16,1 0 15,0 0 1,-1 0-16,1 0 16,0 0-1,0 0 1,-1 0-1,1 0 1,0 0 0,-1 0-1,1 0 1,0 0 0,-1 0-16,1 0 31,0 0-31,-1 0 15,1 0-15,0 0 16,-1 0-16,1 0 16,0 0-16,0 0 15,-1 0-15,1 0 16,0 0-16,-1 0 16,1 0-16,0 0 0,-1 0 15,1 0-15,0 0 16,-1 0-16,1 0 0,0 0 15,0 0 1,-1 0-16,1 0 16,0 0-16,-1 0 15,1 0-15,0 0 16,-1 0-16,1 0 16,0 0-1,-1 0-15,1 0 16,0 0-16,0 0 15,-1 0-15,1 0 0,0 0 32,-1 0-32,1 0 15,0 0 1,-1 0-16,1 0 16,0 0-1,-1 0 1,1 0-1,0 0 1,-1 0 0,1 0-16,0 0 15,0 0 1,-1 0-16,1 0 0,0 0 16,-1 0-1,1 0-15,0 0 0,-1 0 16,1 0-16,0 0 15,-1 0 1,1 0 93,0 0 16,0 0-62,-1 0 812,1 0-734,0 0-110,-1 0-16,1 0 1,0 0 15,-1 0 16,1 0-16,0 0-31,-1 0 0,1 0 16,0 0 0,-1 0 15,1 0-31,0 20 16,0-1-1,-1-19 1,1 20 187,-20 0-187,0 0-16,0-1 15,0 1 1,0 0-16,0-1 15,0 1-15,0 0 16,0-1 0,0 1-16,0 0 15,0-1 1,0 1-16,0 0 0,0-1 16,0 1-1,0 0 1,0 0-1,0-1 235,0 1-218,0 0-32,0-1 31,0 1-31,0 0 16,0-1 15,0 1-31,0 0 31,0-1-31,0 1 16,0 0-16,0 0 15,0-1 1,0 1 0,0 0-16,0-1 15,0 1 1,0 0-1,0-1 1,0 1-16,0 0 16,0-1-1,0 1 1,0 0-16,0-1 16,0 1-1,0 0 1,0 0-1,0-1 1,0 1 0,0 0-1,0-1 1,0 1 78,0 0-79,0-1 1,0 1-16,0 0 16,0-1 15,0 1-16,0 0 1,0 0 0,0-1 202,-20-19-155,1 0-47,-1 0-1,0 0-15,0 0 31,1 0-31,-1 0 16,0 0 0,1 0-1,-1 0 1,0 0 0,1 0-16,-1 0 15,0 0 1,1 0-1,-1 0 1,0 0 0,1 0 15,-1 0-31,0 0 31,0 0-15,1 0-1,-1 0 1,0 0-16,1 0 16,-1 0-16,0 0 15,1 0-15,-1 0 16,0 0 0,1 0-16,-1 0 15,0 0-15,0 0 0,1 0 16,-1 0-16,0 0 0,1 0 15,-1 0-15,0 0 16,1 0 0,-1 0-16,0 0 15,1 0-15,-1 0 16,0 0-16,1 0 16,-1 0-1,0 0 1,0 0-1,1 0-15,-1 0 16,0 0 0,1 0-16,-1 0 15,0 0-15,1 0 16,-1 0-16,0 0 0,1 0 16,-1 0-16,0 0 15,0 0-15,1 0 16,-1 0-16,0 0 0,1 0 15,-1 0-15,0 0 16,1 0-16,-1 0 0,0 0 16,1 0-16,-1 0 15,0 0-15,0 0 0,1 0 16,-1 0 0,0 0-16,1 0 0,-1 0 15,0 0-15,1 0 16,-1 0-16,0 0 15,1 0-15,-1 0 16,0 0-16,1 0 16,-1 0-16,0 0 0,0 0 15,1 0-15,-1 0 0,0 0 16,1 0-16,-1 0 0,0 0 16,1 0-16,-1 0 15,0 0 1,1 0-16,-1 0 15,0 0-15,0 0 16,1 0-16,-1 0 16,0 0-16,1 0 15,-1 0-15,0 0 16,1 0-16,-1 0 0,0 0 16,1 0-16,-1 0 31,0 0-31,1 0 15,-1 0 1,0 0-16,0 0 16,1 0-1,-1 0-15,0 0 16,1 0-16,-1 0 16,0 0-16,1 0 15,-1 0-15,0 0 0,1 0 16,-1 0-16,0 0 15,0 0-15,1 0 0,-1 0 16,0 0-16,1 0 0,-1 0 0,0 0 16,1 0-16,-1 0 0,0 0 15,1 0-15,-1 0 0,0 0 16,1 0-16,-1 0 16,0 0-16,0 0 15,1 0-15,-1 0 0,0 0 31,1 0-31,-1 0 0,0 0 16,1 0 0,-1 0-16,0 0 15,1 0 1,-1 0-16,0 0 16,0 0 15,1 0-31,-1 0 15,0 0 1,1 0-16,-1 0 16,0 0-16,1 0 15,-1 0 1,0 0-16,1 0 16,-1 0-16,0 0 0,1 0 15,-1 0-15,0 0 16,0 0-16,1 0 15,-1 0 1,0 0 0,1 0-1,-1 0 1,0 0-16,1 0 16,-1 0-16,0 0 15,1 0-15,-1 0 16,0 0-1,0 0-15,1 0 16,-1 0-16,0 0 31,1 0 1,-1 0 358,0 0-390,1 0 16,-1 0-1,0 0-15,1 0 16,-1 0-16</inkml:trace>
  <inkml:trace contextRef="#ctx0" brushRef="#br1" timeOffset="61730">4765 1515 0,'0'-19'204,"0"-1"-189,0 0-15,0 0 16,0 1-16,0-1 15,0 0-15,0 1 16,0-1-16,0 0 16,0 1-16,0-1 0,0 0 15,0 1-15,0-1 16,0 0-16,0 0 0,0 1 16,0-1-1,0 0-15,0 1 16,0-1-1,0 0 1,0 1 0,0-1-1,0 0 1,0 1 93,0-1-93,0 0-16,0 1 16,0-1-1,0 0-15,0 0 0,0 1 16,0-1-16,0 0 0,0 1 0,0-1 15,0-19-15,0 19 0,0 0 0,0 1 16,0-1-16,0 0 0,0 0 0,0 1 0,0-1 16,0 0-16,0 1 0,0-21 0,0 21 15,0-1-15,0 0 0,0 1 16,0-1-16,0 0 0,0 1 0,0-1 16,0 0-1,0 0-15,0 1 688,20 19-673,0 0 1,-1 0 0,1 0-1,0 0 1,-1 0-16,1 0 15,0 0 1,-1 0-16,1 0 16,0 0-1,-1 0 1,1 0-16,0 0 0,-1 0 16,1 0-1,0 0 1,0 0-1,-1 0 1,1 0 15,0 0-31,-1 0 32,1 0-17,0 0 1,-1 0-1,1 0 1,0 0 0,-1 0-1,1 0-15,0 0 16,0 0 0,-1 0-1,1 0-15,0 0 16,-1 0-1,1 0-15,0 0 16,-1 0 0,1 0-1,0 0-15,-1 0 0,1 0 16,0 0-16,0 0 16,-1 0-16,1 0 15,0 0-15,-1 0 16,1 0-16,0 0 0,-1 0 15,1 0-15,0 0 0,-1 0 16,1 0-16,0 0 0,-1 0 16,1 0-16,0 0 15,0 0-15,-1 0 16,1 0 0,0 0-16,-1 0 15,1 0-15,0 0 16,-1 0-16,1 0 0,0 0 15,-1 0-15,1 0 0,0 0 0,0 0 16,-1 0-16,1 0 16,0 0-16,-1 0 15,1 0-15,0 0 16,-1 0-16,1 0 16,0 0-16,-1 0 0,1 0 15,0 0 1,-1 0-16,1 0 15,0 0-15,0 0 16,-1 0 0,1 0-1,0 0-15,-1 0 0,1 0 16,0 0 0,-1 0-16,1 0 15,0 0 1,-1 0-16,1 0 0,0 0 15,0 0-15,-1 0 16,1 0 0,0 0-16,-1 0 15,1 0-15,0 0 0,-1 0 16,1 0-16,0 0 16,-1 0-16,1 0 15,0 0-15,-1 0 16,1 0-1,0 0-15,0 0 16,-1 0-16,1 0 16,0 0-16,-1 0 15,1 0 1,0 0 0,-1 0-16,1 0 15,0 0-15,-1 0 16,1 0-16,0 0 15,0 0 1,-1 0-16,1 0 16,0 0-1,-1 0 1,1 0-16,0 0 16,-1 0 15,1 0-31,0 0 31,-1 0-15,1 0-1,0 0 1,-1 0-16,1 0 16,0 0-16,0 0 15,-1 0-15,1 0 0,0 0 16,-1 0-16,1 0 15,0 0-15,-1 0 16,1 0-16,0 0 16,-1 0-16,1 0 0,0 0 0,0 0 15,-1 0-15,1 0 16,0 0-16,-1 0 0,1 0 16,0 0-16,-1 0 15,1 0-15,0 0 0,-1 0 16,1 0-1,0 0-15,0 0 16,-1 0-16,1 0 0,0 0 16,-1 0-16,1 0 15,0 0-15,-1 0 16,1 0-16,0 0 16,-1 0-16,1 0 15,0 0 1,-1 0-16,1 0 15,0 0 17,0 0 155,-1 0-156,1 0-31,0 0 16,-1 0-16,1 0 16,0 0-16,-1 0 15,1 0-15,0 0 16,-1 0 0,1 0-1,0 0 1,0 0 15,-1 0 672,-19 19-672,0 1-15,0 0-16,0 0 31,0-1-31,0 1 32,0 0-32,0-1 15,0 1 16,0 0-31,0-1 47,0 1-31,0 0 31,0-1 62,0 1-62,0 0-16,0-1 79,0 1-95,0 0 1,0 0 0,0-1 15,0 1-16,0 0 126,0-1-125,0 1-1,0 0 1,0-1 0,0 1 15,0 0-31,0-1 15,0 1 17,0 0-17,0 0 1,0-1 0,0 1-1,0 0 1,0-1-1,0 1 1,0 0 0,0-1 31,0 1 78,0 0-110,0-1 1,0 1-1,0 0 1,0-1 15,0 1-15,0 0 0,0 0-1,0-1 1,0 1-1,0 0-15,0-1 32,0 1-32,0 0 15,0-1 1,0 1 0,0 0-1,0-1 1,0 1-1,0 0 1,0 0-16,0-1 31,0 1-15,0 0 15,0-1 1204,-19-19-1032,-1 0-188,0 0 1,0 0 0,1 0-1,-1 0 1,0 0-1,1 0-15,-1 0 16,0 0 0,1 0-1,-1 0 1,0 0-16,1 0 16,-1 0-1,0 0-15,0 0 16,1 0-16,-1 0 15,0 0 1,1 0-16,-1 0 188,0 0-188,1 0 15,-1 0 1,0 0-16,1 0 15,-1 0-15,0 0 16,1 0-16,-1 0 0,0 0 16,0 0-16,1 0 15,-1 0 1,0 0-16,1 0 16,-1 0-16,0 0 15,1 0 1,-1 0-16,0 0 15,1 0-15,-1 0 16,0 0-16,0 0 16,1 0-16,-1 0 15,0 0 110,1 0-109,-1 0 0,0 0-1,1 0 1,-1 0-1,0 0-15,1 0 16,-1 0-16,0 0 0,0 0 16,1 0-16,-1 0 15,0 0-15,1 0 16,-1 0-16,0 0 16,1 0-16,-1 0 15,0 0-15,1 0 16,-1 0-1,0 0 1,1 0 0,-1 0-1,0 0 17,0 0-32,1 0 31,-1 0-31,0 0 31,1 0-15,-1 0-16,0 0 15,1 0-15,-1 0 16,0 0-16,1 0 16,-1 0-16,0 0 0,0 0 15,1 0-15,-1 0 0,0 0 16,1 0-16,-1 0 15,0 0-15,1 0 0,-1 0 16,0 0-16,1 0 16,-1 0-16,0 0 15,1 0-15,-1 0 16,0 0-16,0 0 16,1 0-16,-1 0 15,0 0-15,1 0 0,-1 0 16,0 0-16,1 0 15,-1 0-15,0 0 0,1 0 16,-1 0-16,0 0 16,0 0-16,1 0 15,-1 0-15,0 0 16,1 0-16,-1 0 16,0 0-1,1 0-15,-1 0 16,0 0-1,1 0-15,-1 0 16,0 0 0,1 0-1,-1 0-15,0 0 16,0 0-16,1 0 16,-1 0-1,0 0-15,1 0 16,-1 0-1,0 0-15,1 0 16,-1 0-16,0 0 16,1 0-1,-1 0-15,0 0 16,0 0 0,1 0-1,-1 0-15,0 0 16,1 0-1,-1 0-15,0 0 16,1 0 0,-1 0-1,0 0 1,1 0-16,-1 0 16,0 0-1,1 0-15,-1 0 16,0 0 15,0 0-15,1 0-1,-1 0 1,0 0 0,1 0-16,-1 0 15,0 0-15,1 0 16,-1 0-1,0 0-15,1 0 16,-1 0-16,0 0 16,0 0-16,1 0 0,-1 0 15,0 0-15,1 0 16,-1 0-16,0 0 16,1 0-1,-1 0-15,0 0 16,1 0-16,-1 0 0,0 0 31,0 0-31,1 0 31,-1 0-15,0 0 281,1 0 109,-1 0-390,0 0-16,1 0 15,-1 0-15,0 0 16,1 0 0,-1 0 2702,0 0-2718,1 0 0,19-19 16,-20 19-16,0 0 16,0 0 15,1 0 0,-1 0-15,0 0-1,1 0-15,19 19 16,-20-19-16,0 20 0,1-20 0,-1 0 16,40 0 624,-1 0-530,21 0-95,-21 0-15,1 0 16,0 0-16,-1 0 0,1 0 15,0 0-15,0 0 0,-1 0 16,1 0-16,0 0 0</inkml:trace>
  <inkml:trace contextRef="#ctx0" brushRef="#br2" timeOffset="141035">9314 1535 0,'0'-20'312,"0"1"-296,0-1-1,0 0 1,0 0 0,0 1-1,0-1 1,0 0 0,0 1-16,0-1 15,0 0-15,0 1 16,0-1-16,0 0 0,0 1 15,0-1-15,0 0 16,0 0-16,0 1 16,0-1-16,0 0 15,0 1 1,0-1-16,0 0 0,0 1 16,0-1-16,0 0 15,0 1-15,0-1 16,0 0-16,0 1 15,0-1-15,0 0 16,0 0-16,0 1 0,0-1 16,0 0-1,0 1-15,0-1 0,0 0 16,0 1-16,0-1 16,0 0-16,0 1 15,0-1 1,0 0-16,0 0 15,0 1-15,0-1 16,0 0-16,0 1 16,0-1-16,0 0 0,0 1 15,0-1 1,0 0-16,0 1 16,0-1-16,0 0 0,0 1 15,0-1-15,0 0 0,0 0 16,0 1-16,0-1 0,0 0 15,0 1-15,0-1 0,0 0 16,0 1-16,0-1 0,0 0 16,0 1-1,19-1 673,1 20-673,0 0 1,-1 0 15,1 0-15,0 0 46,-1 0-46,1 0-16,0 0 31,-1 0-31,1 0 32,0 0-17,-1 0 1,1 0-1,0 0 64,0 0-33,-1 0 64,1 0 30,0 0-124,-1 0 0,1 0 15,0 0-31,-1 0 31,1 0-31,0 0 31,-1 0-15,1 0 0,0 0 15,0 0-15,-1 0-16,1 0 31,0 0-16,-1 0 17,1 0-17,0 0-15,-1 0 32,1 0-17,0 0 1,-1 0-16,1 0 15,0 0 1,-1 0 0,1 0-1,0 0 1,0 0 0,-1 0-1,1 0 1,0 0-1,-1 0 1,1 0 0,0 0-16,-1 0 15,1 0 1,0 0 0,-1 0-1,1 0 1,0 0-16,0 0 15,-1 0 1,1 0 0,0 0-16,-1 0 15,1 0-15,0 0 16,-1 0-16,1 0 16,0 0-16,-1 0 15,1 0-15,0 0 16,0 0-16,-1 0 15,1 0 1,0 0-16,-1 0 31,1 0-31,0 0 16,-1 0-16,1 0 16,0 0-1,-1 0-15,1 0 16,0 0-1,-1 0-15,1 0 16,0 0 0,0 20-1,-1-20-15,1 19 16,0-19 0,-1 0-16,1 20 15,0-20 1,-1 20-16,-19-1 15,20-19 1,0 0-16,-1 0 16,-19 20-16,20-20 15,0 20-15,0-20 16,-1 0 0,1 19-16,0 1 15,-1 0 1,1-20-1,0 0-15,-1 0 0,-19 19 16,20-19-16,0 20 16,-1-20-1,1 0-15,0 20 16,-1 0 0,1-20-16,0 0 15,0 19 1,-1-19-16,1 0 15,0 0-15,-1 0 32,1 20-32,0-20 2687,-1 0-2546,1 0-126,19-39 1,-19 19-16,0 20 16,0 0-1,-1 0 173,1 0-173,0 0 1,-1 0 0,1-20-1,0 20 220,-1 0-220,1 0 79,0-20-78,-1 20-16,1 0 31,0 0-15,-1 0-1,1 0 1,-20-19-16,20 19 15,0 0 1,-1 0 0,1 0-1,0 0 1,-1 0 0,1 0-16,0 0 15,-1 0 1,1 0-1,0 0 142,-1 0-142,1 0 1,0 0 0,0 0-1,-1 0 1,1 0-16,0 0 0,-1 0 15,1 0-15,0 0 16,-1 0-16,1 0 16,0 0-16,-1 0 15,1 0-15,0 0 16,-1 0-16,1 0 16,0 0-1,0 0 1,-1 0-16,1 0 15,0 0 1,-1 0-16,1 0 16,0 0 265,-1 0-265,1 0-1,0 0-15,-1 0 63,1 0-63,0 19 15,0 1 329,-20 0-328,0 0-16,0-1 15,0 1 1,0 0-16,0-1 16,0 1-1,0 0 1,0-1 15,0 1-31,0 0 31,0-1-31,0 1 16,0 0 0,0-1-16,0 1 15,0 0-15,0 0 16,0-1-1,0 1-15,0 0 32,0-1-32,0 1 15,0 0 1,0-1-16,0 1 31,0 0-31,0-1 31,0 1-15,0 0 0,0 0 15,0-1-15,0 1-1,0 0-15,0-1 0,0 1 16,0 0-1,0-1 1,0 1 0,0 0-16,0-1 31,0 1-31,0 0 31,0-1-15,0 1-1,0 0 1,0 0 0,0-1-1,0 1 1,0 0 0,0-1-1,0 1 1,0 0-1,0-1 1,0 1-16,0 0 16,0-1-1,0 1 1063,-20-20-1062,0 0 15,0 0-15,1 0 0,-1 0-1,0 0 1,1 0 15,-1 0 63,0 0-63,1 0-15,-1 0-16,0 0 31,1 0 110,-1 0-126,0 0 1,0 0 15,1 0-15,-1 0-1,0 0 1,1 20-16,-1-20 16,0 0-16,1 0 0,-1 0 15,0 20-15,1-20 16,-1 0-1,0 0 1,1 0 15,-1 0-15,0 0 15,0 0-15,1 0-1,-1 0 17,0 0-32,1 0 31,-1 0-15,0 0-1,1 0 1,-1 0-1,0 0 1,1 0 0,-1 0-1,0 0 1,0 0-16,1 0 16,-1 0-16,0 0 31,1 0 0,-1 0 0,0 0 1,1 0-17,-1 0 1,0 0-1,1 0-15,-1 0 32,0 0-32,1 0 15,-1 0 1,0 0-16,0 0 16,1 0-1,-1 0 1,0 0-16,1 0 0,-1 0 15,0 0-15,1 0 16,-1 0-16,0 0 0,1 0 16,-1 0-16,0 0 15,0 0-15,1 0 0,-1 0 16,0 0-16,1 0 16,-1 0-16,0 0 15,1 0-15,-1 0 0,0 0 16,1 0-16,-1 0 15,0 0-15,1 0 0,-1 0 16,0 0 0,0 0-1,1 0-15,-1 0 0,0 0 16,1 0-16,-1 0 16,0 0-1,1 0-15,-1 0 16,0 0-16,1 0 15,-1 0 1,0 0-16,0 0 16,1 0-16,-1 0 15,0 0-15,1 0 0,-1 0 16,0 0-16,1 0 16,-1 0-16,0 0 15,1 0-15,-1 0 0,0 0 16,1 0-16,-1 0 15,0 0-15,0 0 16,1 0-16,-1 0 16,0 0-1,1 0-15,-1 0 16,0 0 0,1 0-16,-1 0 15,0 0-15,1 0 0,-1 0 16,-20 0-16,21 0 15,-1-20-15,-19 0 16,19 20 0,0 0-16,1 0 15,-1 0-15,0 0 16,1 0-16,-1 0 16,0 0-16,0 0 15,1 0-15,-1 0 16,0 0-16,1 0 15,-1 0-15,0 0 16,1 0-16,-1 0 16,0 0-16,1 0 15,-1 0 1,0 0-16,1 0 16,-1 0-16,0 0 15,0 0 1,1 0-16,-1 0 15,0 0 1,1 0 0,-1 0-16,0 0 0,1 0 15,-1 0-15,0 0 16,1 0-16,-1 0 0,0 0 16,0 0-1,1 0 1,-1 0-16,0 0 31,1 0-15,-1 0 140,0 0-140,1 0 77,-1 0-61,0 0-32,1 0 15,-1 0 16,0 0 48,1 0-64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46.29295" units="1/cm"/>
          <inkml:channelProperty channel="Y" name="resolution" value="46.30225" units="1/cm"/>
          <inkml:channelProperty channel="T" name="resolution" value="1" units="1/dev"/>
        </inkml:channelProperties>
      </inkml:inkSource>
      <inkml:timestamp xml:id="ts0" timeString="2019-12-16T12:43:06.284"/>
    </inkml:context>
    <inkml:brush xml:id="br0">
      <inkml:brushProperty name="width" value="0.05" units="cm"/>
      <inkml:brushProperty name="height" value="0.05" units="cm"/>
      <inkml:brushProperty name="color" value="#008000"/>
      <inkml:brushProperty name="fitToCurve" value="1"/>
    </inkml:brush>
  </inkml:definitions>
  <inkml:trace contextRef="#ctx0" brushRef="#br0">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7A7FB66-D5BC-45AD-8046-2A358396D403}" type="datetimeFigureOut">
              <a:rPr lang="th-TH" smtClean="0"/>
              <a:pPr/>
              <a:t>22/12/62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EBBFD578-5356-45C7-A596-C1A85C8C598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0008582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11BDF-5443-4C68-915E-FB07B81CE419}" type="slidenum">
              <a:rPr lang="th-TH" smtClean="0"/>
              <a:pPr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584831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85813"/>
            <a:ext cx="5130800" cy="3849687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333" y="4872694"/>
            <a:ext cx="5186098" cy="455795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th-TH"/>
          </a:p>
        </p:txBody>
      </p:sp>
    </p:spTree>
    <p:extLst>
      <p:ext uri="{BB962C8B-B14F-4D97-AF65-F5344CB8AC3E}">
        <p14:creationId xmlns:p14="http://schemas.microsoft.com/office/powerpoint/2010/main" xmlns="" val="3884760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52475" y="836613"/>
            <a:ext cx="5575300" cy="4181475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7207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h-TH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2299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11BDF-5443-4C68-915E-FB07B81CE419}" type="slidenum">
              <a:rPr lang="th-TH" smtClean="0"/>
              <a:pPr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221137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9103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FD578-5356-45C7-A596-C1A85C8C5984}" type="slidenum">
              <a:rPr lang="th-TH" smtClean="0"/>
              <a:pPr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539363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52475" y="836613"/>
            <a:ext cx="5575300" cy="4181475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0898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52475" y="836613"/>
            <a:ext cx="5575300" cy="4181475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801120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 txBox="1">
            <a:spLocks noGrp="1" noChangeArrowheads="1"/>
          </p:cNvSpPr>
          <p:nvPr/>
        </p:nvSpPr>
        <p:spPr bwMode="auto">
          <a:xfrm>
            <a:off x="4024096" y="9722557"/>
            <a:ext cx="3078317" cy="51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949" tIns="50475" rIns="100949" bIns="50475" anchor="b"/>
          <a:lstStyle>
            <a:lvl1pPr defTabSz="465138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 defTabSz="465138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defTabSz="465138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defTabSz="465138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defTabSz="465138" eaLnBrk="0" hangingPunct="0">
              <a:spcBef>
                <a:spcPct val="30000"/>
              </a:spcBef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057ACA5D-CA0C-488F-A1F0-5B17F84586A8}" type="slidenum">
              <a:rPr lang="en-US" altLang="th-TH" sz="13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ngsana New" pitchFamily="18" charset="-34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th-TH" altLang="th-TH" sz="1300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Angsana New" pitchFamily="18" charset="-34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85813"/>
            <a:ext cx="5130800" cy="3848100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7333" y="4872694"/>
            <a:ext cx="5186098" cy="455795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th-TH"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0910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4022447" y="9720928"/>
            <a:ext cx="3079968" cy="51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491" tIns="49746" rIns="99491" bIns="49746" anchor="b"/>
          <a:lstStyle/>
          <a:p>
            <a:pPr algn="r"/>
            <a:fld id="{93F87293-85C5-47DB-A85F-7452F7C6C394}" type="slidenum">
              <a:rPr lang="en-US" sz="1300"/>
              <a:pPr algn="r"/>
              <a:t>41</a:t>
            </a:fld>
            <a:endParaRPr lang="en-US" sz="13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4925" cy="3836988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31629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FD578-5356-45C7-A596-C1A85C8C5984}" type="slidenum">
              <a:rPr lang="th-TH" smtClean="0"/>
              <a:pPr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026981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FD578-5356-45C7-A596-C1A85C8C5984}" type="slidenum">
              <a:rPr lang="th-TH" smtClean="0"/>
              <a:pPr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731361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FD578-5356-45C7-A596-C1A85C8C5984}" type="slidenum">
              <a:rPr lang="th-TH" smtClean="0"/>
              <a:pPr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407540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th-TH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6581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th-TH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9833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5175"/>
            <a:ext cx="5110162" cy="3833813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363" y="4873368"/>
            <a:ext cx="5211340" cy="494745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th-TH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7707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xmlns="" id="{DCAF52F1-6DAB-45B8-94B8-45B7836638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xmlns="" id="{380C67A1-EC96-4005-9C2F-D324FC2EA4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4925" cy="3836988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xmlns="" val="354579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Kraisid Tontisirin 2007, Mahidol University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41469-BF66-478F-9E09-10F0679245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761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Kraisid Tontisirin 2007, Mahidol University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25C84-BE08-4769-BBF0-40FBA22E79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637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Kraisid Tontisirin 2007, Mahidol University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9EACC-D2FD-4DA2-8CB8-62392363EC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1723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3EE19-184F-4C50-96B5-83302A24A518}" type="datetimeFigureOut">
              <a:rPr lang="en-US" smtClean="0">
                <a:solidFill>
                  <a:prstClr val="black"/>
                </a:solidFill>
              </a:rPr>
              <a:pPr>
                <a:defRPr/>
              </a:pPr>
              <a:t>12/22/2019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C1223-E393-4F4D-A803-8AC0758A751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9155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FF05B-F4CB-46C1-9AEB-CD6C292D8B8E}" type="datetimeFigureOut">
              <a:rPr lang="en-US"/>
              <a:pPr>
                <a:defRPr/>
              </a:pPr>
              <a:t>12/22/2019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133C4-74D1-410C-BAA3-6EB33B858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4108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DECB8-2BDE-45C4-8EC1-66EA40FEB1B7}" type="datetimeFigureOut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22/12/62</a:t>
            </a:fld>
            <a:endParaRPr lang="th-TH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CE29-79FD-48C8-9212-3A6A4EAD604F}" type="slidenum">
              <a:rPr lang="th-TH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4307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Kraisid Tontisirin 2007, Mahidol University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4822F-03BE-4E9C-82DC-37C907F728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480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Kraisid Tontisirin 2007, Mahidol University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8B809-382D-48CC-9045-1E992F1480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94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Kraisid Tontisirin 2007, Mahidol University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73B3D-ADCC-4E03-B601-CBA83B263A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8272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Kraisid Tontisirin 2007, Mahidol University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8E84C-58B6-4E56-9A0B-F210ADAF76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833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Kraisid Tontisirin 2007, Mahidol University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6B5C5-211A-4D43-8705-E24A95FA3F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359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Kraisid Tontisirin 2007, Mahidol University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A63C8-2A87-4FF3-B098-7B1D810F6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4560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Kraisid Tontisirin 2007, Mahidol University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DF42E-D434-43F5-B4BC-DFAC5567B6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951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Kraisid Tontisirin 2007, Mahidol University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6FA9D-7E6E-46B0-B059-07D84D6A87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3706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colorTemperature colorTemp="6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/>
              <a:t>Click to edit Master text styles</a:t>
            </a:r>
          </a:p>
          <a:p>
            <a:pPr lvl="1"/>
            <a:r>
              <a:rPr lang="en-US" altLang="th-TH"/>
              <a:t>Second level</a:t>
            </a:r>
          </a:p>
          <a:p>
            <a:pPr lvl="2"/>
            <a:r>
              <a:rPr lang="en-US" altLang="th-TH"/>
              <a:t>Third level</a:t>
            </a:r>
          </a:p>
          <a:p>
            <a:pPr lvl="3"/>
            <a:r>
              <a:rPr lang="en-US" altLang="th-TH"/>
              <a:t>Fourth level</a:t>
            </a:r>
          </a:p>
          <a:p>
            <a:pPr lvl="4"/>
            <a:r>
              <a:rPr lang="en-US" altLang="th-TH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154613" y="6570663"/>
            <a:ext cx="3989387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CC0099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Kraisid Tontisirin 2007, Mahidol University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23988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3B0158-38DC-4C12-8B60-35F1832A60D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171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60" r:id="rId12"/>
    <p:sldLayoutId id="2147483763" r:id="rId13"/>
    <p:sldLayoutId id="2147483764" r:id="rId1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30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2.xml"/><Relationship Id="rId11" Type="http://schemas.openxmlformats.org/officeDocument/2006/relationships/image" Target="../media/image34.emf"/><Relationship Id="rId5" Type="http://schemas.openxmlformats.org/officeDocument/2006/relationships/image" Target="../media/image31.emf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oleObject" Target="../embeddings/oleObject1.bin"/><Relationship Id="rId7" Type="http://schemas.openxmlformats.org/officeDocument/2006/relationships/hyperlink" Target="http://www.google.co.th/imgres?imgurl=http://www.rakbankerd.com/kaset/Animal/1545_5.jpg&amp;imgrefurl=http://www.rakbankerd.com/agriculture/open.php?id=1545&amp;s=tblanimal&amp;usg=__bLSxxoxU543dAPE8an5UhRWr-OA=&amp;h=350&amp;w=600&amp;sz=37&amp;hl=th&amp;start=273&amp;zoom=1&amp;itbs=1&amp;tbnid=9DXKxlc4PdRVHM:&amp;tbnh=79&amp;tbnw=135&amp;prev=/images?q=%E0%B8%99%E0%B8%B2%E0%B8%82%E0%B9%89%E0%B8%B2%E0%B8%A7&amp;start=260&amp;hl=th&amp;sa=N&amp;gbv=2&amp;ndsp=20&amp;tbs=isch:1&amp;ei=ZrZQTZGwF8zPrQfFtMWeCA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5.jpeg"/><Relationship Id="rId4" Type="http://schemas.openxmlformats.org/officeDocument/2006/relationships/image" Target="../media/image41.jpeg"/><Relationship Id="rId9" Type="http://schemas.openxmlformats.org/officeDocument/2006/relationships/hyperlink" Target="http://www.google.co.th/imgres?imgurl=http://www.oknation.net/blog/home/blog_data/448/10448/images/DSC02378.jpg&amp;imgrefurl=http://www.oknation.net/blog/print.php?id=108736&amp;usg=__zB3RrXvSiXS3WXThbCxG725qKAM=&amp;h=299&amp;w=450&amp;sz=67&amp;hl=th&amp;start=22&amp;zoom=1&amp;itbs=1&amp;tbnid=txz4M2t2SPJtqM:&amp;tbnh=84&amp;tbnw=127&amp;prev=/images?q=%E0%B8%AA%E0%B8%A3%E0%B8%B0%E0%B8%81%E0%B8%B1%E0%B8%81%E0%B9%80%E0%B8%81%E0%B9%87%E0%B8%9A%E0%B8%99%E0%B9%89%E0%B8%B3&amp;start=20&amp;hl=th&amp;sa=N&amp;gbv=2&amp;ndsp=20&amp;tbs=isch:1&amp;ei=BLhQTbKIDcm8rAfmm9STCA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/>
          <p:cNvSpPr/>
          <p:nvPr/>
        </p:nvSpPr>
        <p:spPr>
          <a:xfrm>
            <a:off x="-3548" y="-29931"/>
            <a:ext cx="9147547" cy="2378811"/>
          </a:xfrm>
          <a:prstGeom prst="rect">
            <a:avLst/>
          </a:prstGeom>
          <a:solidFill>
            <a:schemeClr val="accent4">
              <a:lumMod val="60000"/>
              <a:lumOff val="40000"/>
              <a:alpha val="4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641" y="4949579"/>
            <a:ext cx="4487979" cy="1919691"/>
          </a:xfrm>
          <a:prstGeom prst="rect">
            <a:avLst/>
          </a:prstGeom>
          <a:solidFill>
            <a:schemeClr val="accent2">
              <a:lumMod val="40000"/>
              <a:lumOff val="60000"/>
              <a:alpha val="4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503620" y="2348880"/>
            <a:ext cx="4640379" cy="2600700"/>
          </a:xfrm>
          <a:prstGeom prst="rect">
            <a:avLst/>
          </a:prstGeom>
          <a:solidFill>
            <a:schemeClr val="accent2">
              <a:lumMod val="40000"/>
              <a:lumOff val="60000"/>
              <a:alpha val="4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179512" y="404664"/>
            <a:ext cx="8826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3333FF"/>
                </a:solidFill>
              </a:rPr>
              <a:t>Sustainable Highland Development:</a:t>
            </a:r>
          </a:p>
          <a:p>
            <a:pPr algn="ctr"/>
            <a:r>
              <a:rPr lang="en-US" sz="4000" dirty="0">
                <a:solidFill>
                  <a:srgbClr val="3333FF"/>
                </a:solidFill>
              </a:rPr>
              <a:t>Health cares and nutrition 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373216"/>
            <a:ext cx="4503619" cy="1484784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-36512" y="3356992"/>
            <a:ext cx="3923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11125">
              <a:buFont typeface="Arial" panose="020B0604020202020204" pitchFamily="34" charset="0"/>
              <a:buChar char="•"/>
            </a:pPr>
            <a:r>
              <a:rPr lang="en-US" altLang="th-TH" sz="1600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Senator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649571" y="5013176"/>
            <a:ext cx="4475938" cy="113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th-TH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9pPr>
          </a:lstStyle>
          <a:p>
            <a:pPr algn="ctr"/>
            <a:r>
              <a:rPr lang="en-US" sz="1600" i="1" dirty="0">
                <a:solidFill>
                  <a:srgbClr val="3333FF"/>
                </a:solidFill>
              </a:rPr>
              <a:t>Presentation at the International Conference .. On Sustainable Highland Development: The  Royal </a:t>
            </a:r>
            <a:r>
              <a:rPr lang="en-US" altLang="th-TH" sz="1600" i="1" dirty="0">
                <a:solidFill>
                  <a:srgbClr val="3333FF"/>
                </a:solidFill>
                <a:latin typeface="+mn-lt"/>
                <a:cs typeface="+mn-cs"/>
              </a:rPr>
              <a:t> Project Model. </a:t>
            </a:r>
          </a:p>
          <a:p>
            <a:endParaRPr lang="en-US" altLang="th-TH" sz="1600" i="1" dirty="0">
              <a:solidFill>
                <a:srgbClr val="3333FF"/>
              </a:solidFill>
              <a:latin typeface="+mn-lt"/>
              <a:cs typeface="+mn-cs"/>
            </a:endParaRPr>
          </a:p>
          <a:p>
            <a:r>
              <a:rPr lang="en-US" altLang="th-TH" sz="1600" i="1" dirty="0">
                <a:solidFill>
                  <a:srgbClr val="3333FF"/>
                </a:solidFill>
                <a:latin typeface="+mn-lt"/>
                <a:cs typeface="+mn-cs"/>
              </a:rPr>
              <a:t>        Royal Park </a:t>
            </a:r>
            <a:r>
              <a:rPr lang="en-US" altLang="th-TH" sz="1600" i="1" dirty="0" err="1">
                <a:solidFill>
                  <a:srgbClr val="3333FF"/>
                </a:solidFill>
                <a:latin typeface="+mn-lt"/>
                <a:cs typeface="+mn-cs"/>
              </a:rPr>
              <a:t>Rajapruek</a:t>
            </a:r>
            <a:r>
              <a:rPr lang="en-US" altLang="th-TH" sz="1600" i="1" dirty="0">
                <a:solidFill>
                  <a:srgbClr val="3333FF"/>
                </a:solidFill>
                <a:latin typeface="+mn-lt"/>
                <a:cs typeface="+mn-cs"/>
              </a:rPr>
              <a:t>, </a:t>
            </a:r>
            <a:r>
              <a:rPr lang="en-US" altLang="th-TH" sz="1600" i="1" dirty="0" err="1">
                <a:solidFill>
                  <a:srgbClr val="3333FF"/>
                </a:solidFill>
                <a:latin typeface="+mn-lt"/>
                <a:cs typeface="+mn-cs"/>
              </a:rPr>
              <a:t>Chaing</a:t>
            </a:r>
            <a:r>
              <a:rPr lang="en-US" altLang="th-TH" sz="1600" i="1" dirty="0">
                <a:solidFill>
                  <a:srgbClr val="3333FF"/>
                </a:solidFill>
                <a:latin typeface="+mn-lt"/>
                <a:cs typeface="+mn-cs"/>
              </a:rPr>
              <a:t> Mai</a:t>
            </a:r>
          </a:p>
          <a:p>
            <a:r>
              <a:rPr lang="en-US" altLang="th-TH" sz="1600" i="1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cs typeface="+mn-cs"/>
              </a:rPr>
              <a:t>                 </a:t>
            </a:r>
          </a:p>
          <a:p>
            <a:r>
              <a:rPr lang="en-US" altLang="th-TH" sz="1600" i="1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cs typeface="+mn-cs"/>
              </a:rPr>
              <a:t>                   22-24 December 2019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91244" y="2895327"/>
            <a:ext cx="2944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th-TH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ngsana New" pitchFamily="18" charset="-34"/>
              </a:defRPr>
            </a:lvl9pPr>
          </a:lstStyle>
          <a:p>
            <a:r>
              <a:rPr lang="en-US" altLang="th-TH" sz="2400" b="1" dirty="0" err="1">
                <a:solidFill>
                  <a:srgbClr val="7030A0"/>
                </a:solidFill>
                <a:latin typeface="+mn-lt"/>
                <a:cs typeface="+mn-cs"/>
              </a:rPr>
              <a:t>Kraisid</a:t>
            </a:r>
            <a:r>
              <a:rPr lang="en-US" altLang="th-TH" sz="2400" b="1" dirty="0">
                <a:solidFill>
                  <a:srgbClr val="7030A0"/>
                </a:solidFill>
                <a:latin typeface="+mn-lt"/>
                <a:cs typeface="+mn-cs"/>
              </a:rPr>
              <a:t>  </a:t>
            </a:r>
            <a:r>
              <a:rPr lang="en-US" altLang="th-TH" sz="2400" b="1" dirty="0" err="1">
                <a:solidFill>
                  <a:srgbClr val="7030A0"/>
                </a:solidFill>
                <a:latin typeface="+mn-lt"/>
                <a:cs typeface="+mn-cs"/>
              </a:rPr>
              <a:t>Tontisirin</a:t>
            </a:r>
            <a:r>
              <a:rPr lang="en-US" altLang="th-TH" sz="2400" b="1" dirty="0">
                <a:solidFill>
                  <a:srgbClr val="7030A0"/>
                </a:solidFill>
                <a:latin typeface="+mn-lt"/>
                <a:cs typeface="+mn-cs"/>
              </a:rPr>
              <a:t>  </a:t>
            </a:r>
            <a:endParaRPr lang="th-TH" altLang="th-TH" sz="2400" b="1" dirty="0">
              <a:solidFill>
                <a:srgbClr val="7030A0"/>
              </a:solidFill>
              <a:latin typeface="+mn-lt"/>
              <a:cs typeface="+mn-cs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-36512" y="3617729"/>
            <a:ext cx="47525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11125">
              <a:buFont typeface="Arial" panose="020B0604020202020204" pitchFamily="34" charset="0"/>
              <a:buChar char="•"/>
            </a:pPr>
            <a:r>
              <a:rPr lang="en-US" altLang="th-TH" sz="1600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Professor emeritus, Mahidol University</a:t>
            </a:r>
          </a:p>
          <a:p>
            <a:pPr marL="285750" indent="-111125">
              <a:buFont typeface="Arial" panose="020B0604020202020204" pitchFamily="34" charset="0"/>
              <a:buChar char="•"/>
            </a:pPr>
            <a:r>
              <a:rPr lang="en-US" altLang="th-TH" sz="1600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Chairman of Nutrition Development Foundation</a:t>
            </a:r>
          </a:p>
          <a:p>
            <a:pPr marL="285750" indent="-111125">
              <a:buFont typeface="Arial" panose="020B0604020202020204" pitchFamily="34" charset="0"/>
              <a:buChar char="•"/>
            </a:pPr>
            <a:endParaRPr lang="en-US" altLang="th-TH" sz="1600" b="1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85750" indent="-111125">
              <a:buFont typeface="Arial" panose="020B0604020202020204" pitchFamily="34" charset="0"/>
              <a:buChar char="•"/>
            </a:pPr>
            <a:endParaRPr lang="en-US" altLang="th-TH" sz="1600" b="1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026" name="Picture 2" descr="http://www.rta.mi.th/21610u/Picture/Pict_popieng/24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8F8F6"/>
              </a:clrFrom>
              <a:clrTo>
                <a:srgbClr val="F8F8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3620" y="2302283"/>
            <a:ext cx="4621889" cy="260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293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06" y="476672"/>
            <a:ext cx="4354403" cy="288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477925"/>
            <a:ext cx="4176464" cy="2919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645024"/>
            <a:ext cx="4329481" cy="28083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1680" y="44624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FF"/>
                </a:solidFill>
              </a:rPr>
              <a:t>The Royal project: food processing/factory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6298" y="3645024"/>
            <a:ext cx="4182206" cy="28083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36096" y="6453336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CC00FF"/>
                </a:solidFill>
              </a:rPr>
              <a:t>Doi</a:t>
            </a:r>
            <a:r>
              <a:rPr lang="en-US" sz="1800" dirty="0">
                <a:solidFill>
                  <a:srgbClr val="CC00FF"/>
                </a:solidFill>
              </a:rPr>
              <a:t> </a:t>
            </a:r>
            <a:r>
              <a:rPr lang="en-US" sz="1800" dirty="0" err="1">
                <a:solidFill>
                  <a:srgbClr val="CC00FF"/>
                </a:solidFill>
              </a:rPr>
              <a:t>Kham:Gift</a:t>
            </a:r>
            <a:r>
              <a:rPr lang="en-US" sz="1800" dirty="0">
                <a:solidFill>
                  <a:srgbClr val="CC00FF"/>
                </a:solidFill>
              </a:rPr>
              <a:t> set online order</a:t>
            </a:r>
          </a:p>
        </p:txBody>
      </p:sp>
    </p:spTree>
    <p:extLst>
      <p:ext uri="{BB962C8B-B14F-4D97-AF65-F5344CB8AC3E}">
        <p14:creationId xmlns:p14="http://schemas.microsoft.com/office/powerpoint/2010/main" xmlns="" val="4202099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E77865-0EB0-4D50-A01D-E67986D7A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The Royal Project Foundation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31F4C4-A4F5-428F-821D-011D14C29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The goals of the Royal Project Foundation are:</a:t>
            </a:r>
          </a:p>
          <a:p>
            <a:r>
              <a:rPr lang="en-US" dirty="0">
                <a:solidFill>
                  <a:srgbClr val="CC00FF"/>
                </a:solidFill>
              </a:rPr>
              <a:t>To help hill tribes achieve a better life</a:t>
            </a:r>
          </a:p>
          <a:p>
            <a:r>
              <a:rPr lang="en-US" dirty="0"/>
              <a:t>To prevent the destruction of natural resources</a:t>
            </a:r>
          </a:p>
          <a:p>
            <a:r>
              <a:rPr lang="en-US" dirty="0">
                <a:solidFill>
                  <a:srgbClr val="CC00FF"/>
                </a:solidFill>
              </a:rPr>
              <a:t>To stop opium growing</a:t>
            </a:r>
          </a:p>
          <a:p>
            <a:r>
              <a:rPr lang="en-US" dirty="0"/>
              <a:t>To care for make best use of the soil in each area</a:t>
            </a:r>
          </a:p>
          <a:p>
            <a:r>
              <a:rPr lang="en-US" dirty="0">
                <a:solidFill>
                  <a:srgbClr val="CC00FF"/>
                </a:solidFill>
              </a:rPr>
              <a:t>To increase the amount of alternative agriculture for the benefit of Thailand's economy</a:t>
            </a:r>
          </a:p>
          <a:p>
            <a:endParaRPr lang="en-US" dirty="0">
              <a:solidFill>
                <a:srgbClr val="CC00FF"/>
              </a:solidFill>
            </a:endParaRPr>
          </a:p>
          <a:p>
            <a:pPr marL="0" indent="0" algn="ctr">
              <a:buNone/>
            </a:pPr>
            <a:r>
              <a:rPr lang="en-US" dirty="0"/>
              <a:t>    There are 38 development centers spread across five provinces in northern Thailand</a:t>
            </a:r>
          </a:p>
        </p:txBody>
      </p:sp>
      <p:sp>
        <p:nvSpPr>
          <p:cNvPr id="4" name="Rectangle 3"/>
          <p:cNvSpPr/>
          <p:nvPr/>
        </p:nvSpPr>
        <p:spPr>
          <a:xfrm>
            <a:off x="35496" y="6525344"/>
            <a:ext cx="33123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Source: the Royal Project Foundation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734117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Kraisid Tontisirin 2007, Mahidol University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0"/>
            <a:ext cx="9073008" cy="6791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46" y="6402814"/>
            <a:ext cx="3592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CC"/>
                </a:solidFill>
              </a:rPr>
              <a:t>Source: the Royal Project Foundation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3688" y="-27384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Strategies and actions of the Royal project</a:t>
            </a:r>
          </a:p>
        </p:txBody>
      </p:sp>
    </p:spTree>
    <p:extLst>
      <p:ext uri="{BB962C8B-B14F-4D97-AF65-F5344CB8AC3E}">
        <p14:creationId xmlns:p14="http://schemas.microsoft.com/office/powerpoint/2010/main" xmlns="" val="1082381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rgbClr val="0000CC"/>
                </a:solidFill>
              </a:rPr>
              <a:t>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052736"/>
            <a:ext cx="6768752" cy="5328592"/>
          </a:xfrm>
        </p:spPr>
        <p:txBody>
          <a:bodyPr/>
          <a:lstStyle/>
          <a:p>
            <a:r>
              <a:rPr lang="en-US" sz="2000" dirty="0">
                <a:solidFill>
                  <a:srgbClr val="9900CC"/>
                </a:solidFill>
              </a:rPr>
              <a:t>To 288 villages 168,445 people</a:t>
            </a:r>
            <a:r>
              <a:rPr lang="en-US" sz="2000" dirty="0"/>
              <a:t> living in the highland </a:t>
            </a:r>
            <a:r>
              <a:rPr lang="en-US" sz="2000" dirty="0">
                <a:solidFill>
                  <a:srgbClr val="9900CC"/>
                </a:solidFill>
              </a:rPr>
              <a:t>through its 38  development centers in 5 Northern provinces</a:t>
            </a:r>
            <a:r>
              <a:rPr lang="en-US" sz="2000" dirty="0"/>
              <a:t>; Chiang Mai, Lampung, Chiang Rai, </a:t>
            </a:r>
            <a:r>
              <a:rPr lang="en-US" sz="2000" dirty="0" err="1"/>
              <a:t>Phayao</a:t>
            </a:r>
            <a:r>
              <a:rPr lang="en-US" sz="2000" dirty="0"/>
              <a:t>, and Mae Hong Son.</a:t>
            </a:r>
          </a:p>
          <a:p>
            <a:r>
              <a:rPr lang="en-US" sz="2000" dirty="0"/>
              <a:t>The </a:t>
            </a:r>
            <a:r>
              <a:rPr lang="en-US" sz="2000" dirty="0">
                <a:solidFill>
                  <a:srgbClr val="9900CC"/>
                </a:solidFill>
              </a:rPr>
              <a:t>expansion to other highland areas </a:t>
            </a:r>
            <a:r>
              <a:rPr lang="en-US" sz="2000" dirty="0"/>
              <a:t>in Chiang Rai, Mae Hong Son, </a:t>
            </a:r>
            <a:r>
              <a:rPr lang="en-US" sz="2000" dirty="0" err="1"/>
              <a:t>Tak</a:t>
            </a:r>
            <a:r>
              <a:rPr lang="en-US" sz="2000" dirty="0"/>
              <a:t>, Nan,  Kamphaeng </a:t>
            </a:r>
            <a:r>
              <a:rPr lang="en-US" sz="2000" dirty="0" err="1"/>
              <a:t>Phet</a:t>
            </a:r>
            <a:r>
              <a:rPr lang="en-US" sz="2000" dirty="0"/>
              <a:t> and Kanchanaburi.</a:t>
            </a:r>
          </a:p>
          <a:p>
            <a:r>
              <a:rPr lang="en-US" sz="2000" dirty="0"/>
              <a:t>The successful outcomes: raising incomes, </a:t>
            </a:r>
            <a:r>
              <a:rPr lang="en-US" sz="2000" dirty="0">
                <a:solidFill>
                  <a:srgbClr val="9900CC"/>
                </a:solidFill>
              </a:rPr>
              <a:t>improvement quality of life of </a:t>
            </a:r>
            <a:r>
              <a:rPr lang="en-US" sz="2000" dirty="0"/>
              <a:t>people and communities, </a:t>
            </a:r>
            <a:r>
              <a:rPr lang="en-US" sz="2000" dirty="0">
                <a:solidFill>
                  <a:srgbClr val="9900CC"/>
                </a:solidFill>
              </a:rPr>
              <a:t>crop replacement</a:t>
            </a:r>
            <a:r>
              <a:rPr lang="en-US" sz="2000" dirty="0"/>
              <a:t>, strengthening of people and communities and the </a:t>
            </a:r>
            <a:r>
              <a:rPr lang="en-US" sz="2000" dirty="0">
                <a:solidFill>
                  <a:srgbClr val="9900CC"/>
                </a:solidFill>
              </a:rPr>
              <a:t>restoration of watershed forests in the highlands, scaling up in others areas and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9900CC"/>
                </a:solidFill>
              </a:rPr>
              <a:t>technical cooperation with many countries </a:t>
            </a:r>
            <a:r>
              <a:rPr lang="en-US" sz="2000" dirty="0"/>
              <a:t>in highland development with Taiwan ROC, Lao PDR, Myanmar and Bhutan.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999075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00CC"/>
                </a:solidFill>
              </a:rPr>
              <a:t>Key success factors of the Royal Project in highland as business model</a:t>
            </a:r>
            <a:endParaRPr lang="en-US" sz="4800" dirty="0">
              <a:solidFill>
                <a:srgbClr val="0000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600200"/>
            <a:ext cx="6336704" cy="4525963"/>
          </a:xfrm>
        </p:spPr>
        <p:txBody>
          <a:bodyPr/>
          <a:lstStyle/>
          <a:p>
            <a:r>
              <a:rPr lang="en-US" dirty="0">
                <a:solidFill>
                  <a:srgbClr val="CC00FF"/>
                </a:solidFill>
              </a:rPr>
              <a:t>The Royal Brand</a:t>
            </a:r>
          </a:p>
          <a:p>
            <a:r>
              <a:rPr lang="en-US" dirty="0"/>
              <a:t>Create Shared Values: social issues and business values</a:t>
            </a:r>
          </a:p>
          <a:p>
            <a:r>
              <a:rPr lang="en-US" dirty="0">
                <a:solidFill>
                  <a:srgbClr val="CC00FF"/>
                </a:solidFill>
              </a:rPr>
              <a:t>Multi stakeholders for actions and social enterprises. .co-venturing business</a:t>
            </a:r>
          </a:p>
          <a:p>
            <a:r>
              <a:rPr lang="en-US" dirty="0"/>
              <a:t>Management principle with active people participation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3648" y="558924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56048" y="574164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9512" y="652534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https://www.youtube.com/watch?v=ACFKH-02v74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76256" y="321297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82593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 descr="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18"/>
          <p:cNvSpPr>
            <a:spLocks/>
          </p:cNvSpPr>
          <p:nvPr/>
        </p:nvSpPr>
        <p:spPr bwMode="gray">
          <a:xfrm>
            <a:off x="1200150" y="260648"/>
            <a:ext cx="7289962" cy="1287085"/>
          </a:xfrm>
          <a:custGeom>
            <a:avLst/>
            <a:gdLst/>
            <a:ahLst/>
            <a:cxnLst>
              <a:cxn ang="0">
                <a:pos x="266" y="42"/>
              </a:cxn>
              <a:cxn ang="0">
                <a:pos x="107" y="103"/>
              </a:cxn>
              <a:cxn ang="0">
                <a:pos x="69" y="200"/>
              </a:cxn>
              <a:cxn ang="0">
                <a:pos x="38" y="235"/>
              </a:cxn>
              <a:cxn ang="0">
                <a:pos x="15" y="332"/>
              </a:cxn>
              <a:cxn ang="0">
                <a:pos x="38" y="447"/>
              </a:cxn>
              <a:cxn ang="0">
                <a:pos x="198" y="587"/>
              </a:cxn>
              <a:cxn ang="0">
                <a:pos x="568" y="655"/>
              </a:cxn>
              <a:cxn ang="0">
                <a:pos x="928" y="699"/>
              </a:cxn>
              <a:cxn ang="0">
                <a:pos x="1751" y="746"/>
              </a:cxn>
              <a:cxn ang="0">
                <a:pos x="2388" y="739"/>
              </a:cxn>
              <a:cxn ang="0">
                <a:pos x="2624" y="761"/>
              </a:cxn>
              <a:cxn ang="0">
                <a:pos x="3030" y="737"/>
              </a:cxn>
              <a:cxn ang="0">
                <a:pos x="3707" y="640"/>
              </a:cxn>
              <a:cxn ang="0">
                <a:pos x="4057" y="579"/>
              </a:cxn>
              <a:cxn ang="0">
                <a:pos x="4225" y="526"/>
              </a:cxn>
              <a:cxn ang="0">
                <a:pos x="4331" y="508"/>
              </a:cxn>
              <a:cxn ang="0">
                <a:pos x="4225" y="491"/>
              </a:cxn>
              <a:cxn ang="0">
                <a:pos x="4346" y="526"/>
              </a:cxn>
              <a:cxn ang="0">
                <a:pos x="4643" y="455"/>
              </a:cxn>
              <a:cxn ang="0">
                <a:pos x="4849" y="341"/>
              </a:cxn>
              <a:cxn ang="0">
                <a:pos x="4674" y="279"/>
              </a:cxn>
              <a:cxn ang="0">
                <a:pos x="4110" y="297"/>
              </a:cxn>
              <a:cxn ang="0">
                <a:pos x="4293" y="297"/>
              </a:cxn>
              <a:cxn ang="0">
                <a:pos x="4651" y="200"/>
              </a:cxn>
              <a:cxn ang="0">
                <a:pos x="4514" y="147"/>
              </a:cxn>
              <a:cxn ang="0">
                <a:pos x="3920" y="174"/>
              </a:cxn>
              <a:cxn ang="0">
                <a:pos x="3966" y="147"/>
              </a:cxn>
              <a:cxn ang="0">
                <a:pos x="3578" y="121"/>
              </a:cxn>
              <a:cxn ang="0">
                <a:pos x="3159" y="165"/>
              </a:cxn>
              <a:cxn ang="0">
                <a:pos x="2260" y="187"/>
              </a:cxn>
              <a:cxn ang="0">
                <a:pos x="1880" y="175"/>
              </a:cxn>
              <a:cxn ang="0">
                <a:pos x="1460" y="175"/>
              </a:cxn>
              <a:cxn ang="0">
                <a:pos x="967" y="130"/>
              </a:cxn>
              <a:cxn ang="0">
                <a:pos x="746" y="59"/>
              </a:cxn>
              <a:cxn ang="0">
                <a:pos x="472" y="6"/>
              </a:cxn>
              <a:cxn ang="0">
                <a:pos x="306" y="4"/>
              </a:cxn>
            </a:cxnLst>
            <a:rect l="0" t="0" r="r" b="b"/>
            <a:pathLst>
              <a:path w="4864" h="769">
                <a:moveTo>
                  <a:pt x="306" y="4"/>
                </a:moveTo>
                <a:cubicBezTo>
                  <a:pt x="265" y="21"/>
                  <a:pt x="307" y="25"/>
                  <a:pt x="266" y="42"/>
                </a:cubicBezTo>
                <a:cubicBezTo>
                  <a:pt x="228" y="27"/>
                  <a:pt x="225" y="21"/>
                  <a:pt x="167" y="42"/>
                </a:cubicBezTo>
                <a:cubicBezTo>
                  <a:pt x="141" y="52"/>
                  <a:pt x="142" y="90"/>
                  <a:pt x="107" y="103"/>
                </a:cubicBezTo>
                <a:cubicBezTo>
                  <a:pt x="84" y="130"/>
                  <a:pt x="69" y="156"/>
                  <a:pt x="46" y="182"/>
                </a:cubicBezTo>
                <a:cubicBezTo>
                  <a:pt x="53" y="188"/>
                  <a:pt x="61" y="196"/>
                  <a:pt x="69" y="200"/>
                </a:cubicBezTo>
                <a:cubicBezTo>
                  <a:pt x="76" y="204"/>
                  <a:pt x="94" y="200"/>
                  <a:pt x="91" y="209"/>
                </a:cubicBezTo>
                <a:cubicBezTo>
                  <a:pt x="89" y="218"/>
                  <a:pt x="47" y="232"/>
                  <a:pt x="38" y="235"/>
                </a:cubicBezTo>
                <a:cubicBezTo>
                  <a:pt x="20" y="298"/>
                  <a:pt x="37" y="278"/>
                  <a:pt x="0" y="306"/>
                </a:cubicBezTo>
                <a:cubicBezTo>
                  <a:pt x="5" y="314"/>
                  <a:pt x="11" y="322"/>
                  <a:pt x="15" y="332"/>
                </a:cubicBezTo>
                <a:cubicBezTo>
                  <a:pt x="27" y="345"/>
                  <a:pt x="65" y="366"/>
                  <a:pt x="69" y="385"/>
                </a:cubicBezTo>
                <a:cubicBezTo>
                  <a:pt x="71" y="398"/>
                  <a:pt x="28" y="428"/>
                  <a:pt x="38" y="447"/>
                </a:cubicBezTo>
                <a:cubicBezTo>
                  <a:pt x="28" y="480"/>
                  <a:pt x="110" y="494"/>
                  <a:pt x="129" y="499"/>
                </a:cubicBezTo>
                <a:cubicBezTo>
                  <a:pt x="157" y="521"/>
                  <a:pt x="162" y="579"/>
                  <a:pt x="198" y="587"/>
                </a:cubicBezTo>
                <a:cubicBezTo>
                  <a:pt x="275" y="607"/>
                  <a:pt x="321" y="631"/>
                  <a:pt x="400" y="635"/>
                </a:cubicBezTo>
                <a:cubicBezTo>
                  <a:pt x="471" y="643"/>
                  <a:pt x="513" y="654"/>
                  <a:pt x="568" y="655"/>
                </a:cubicBezTo>
                <a:cubicBezTo>
                  <a:pt x="628" y="661"/>
                  <a:pt x="700" y="664"/>
                  <a:pt x="760" y="671"/>
                </a:cubicBezTo>
                <a:cubicBezTo>
                  <a:pt x="817" y="693"/>
                  <a:pt x="869" y="677"/>
                  <a:pt x="928" y="699"/>
                </a:cubicBezTo>
                <a:cubicBezTo>
                  <a:pt x="1070" y="753"/>
                  <a:pt x="1355" y="693"/>
                  <a:pt x="1355" y="693"/>
                </a:cubicBezTo>
                <a:cubicBezTo>
                  <a:pt x="1539" y="731"/>
                  <a:pt x="1520" y="737"/>
                  <a:pt x="1751" y="746"/>
                </a:cubicBezTo>
                <a:cubicBezTo>
                  <a:pt x="1912" y="769"/>
                  <a:pt x="1924" y="727"/>
                  <a:pt x="2228" y="743"/>
                </a:cubicBezTo>
                <a:cubicBezTo>
                  <a:pt x="2298" y="752"/>
                  <a:pt x="2337" y="736"/>
                  <a:pt x="2388" y="739"/>
                </a:cubicBezTo>
                <a:cubicBezTo>
                  <a:pt x="2439" y="742"/>
                  <a:pt x="2496" y="758"/>
                  <a:pt x="2535" y="762"/>
                </a:cubicBezTo>
                <a:cubicBezTo>
                  <a:pt x="2574" y="766"/>
                  <a:pt x="2586" y="753"/>
                  <a:pt x="2624" y="761"/>
                </a:cubicBezTo>
                <a:cubicBezTo>
                  <a:pt x="2654" y="767"/>
                  <a:pt x="2674" y="747"/>
                  <a:pt x="2710" y="746"/>
                </a:cubicBezTo>
                <a:cubicBezTo>
                  <a:pt x="2816" y="740"/>
                  <a:pt x="2923" y="740"/>
                  <a:pt x="3030" y="737"/>
                </a:cubicBezTo>
                <a:cubicBezTo>
                  <a:pt x="3165" y="698"/>
                  <a:pt x="3192" y="700"/>
                  <a:pt x="3372" y="693"/>
                </a:cubicBezTo>
                <a:cubicBezTo>
                  <a:pt x="3491" y="677"/>
                  <a:pt x="3585" y="649"/>
                  <a:pt x="3707" y="640"/>
                </a:cubicBezTo>
                <a:cubicBezTo>
                  <a:pt x="3778" y="612"/>
                  <a:pt x="3647" y="661"/>
                  <a:pt x="3814" y="623"/>
                </a:cubicBezTo>
                <a:cubicBezTo>
                  <a:pt x="3939" y="593"/>
                  <a:pt x="3882" y="589"/>
                  <a:pt x="4057" y="579"/>
                </a:cubicBezTo>
                <a:cubicBezTo>
                  <a:pt x="4154" y="551"/>
                  <a:pt x="4197" y="549"/>
                  <a:pt x="4316" y="543"/>
                </a:cubicBezTo>
                <a:cubicBezTo>
                  <a:pt x="4293" y="535"/>
                  <a:pt x="4233" y="529"/>
                  <a:pt x="4225" y="526"/>
                </a:cubicBezTo>
                <a:cubicBezTo>
                  <a:pt x="4217" y="523"/>
                  <a:pt x="4240" y="518"/>
                  <a:pt x="4247" y="517"/>
                </a:cubicBezTo>
                <a:cubicBezTo>
                  <a:pt x="4275" y="513"/>
                  <a:pt x="4303" y="511"/>
                  <a:pt x="4331" y="508"/>
                </a:cubicBezTo>
                <a:cubicBezTo>
                  <a:pt x="4303" y="505"/>
                  <a:pt x="4275" y="504"/>
                  <a:pt x="4247" y="499"/>
                </a:cubicBezTo>
                <a:cubicBezTo>
                  <a:pt x="4240" y="498"/>
                  <a:pt x="4221" y="499"/>
                  <a:pt x="4225" y="491"/>
                </a:cubicBezTo>
                <a:cubicBezTo>
                  <a:pt x="4230" y="480"/>
                  <a:pt x="4245" y="485"/>
                  <a:pt x="4255" y="482"/>
                </a:cubicBezTo>
                <a:cubicBezTo>
                  <a:pt x="4318" y="494"/>
                  <a:pt x="4297" y="507"/>
                  <a:pt x="4346" y="526"/>
                </a:cubicBezTo>
                <a:cubicBezTo>
                  <a:pt x="4398" y="511"/>
                  <a:pt x="4453" y="470"/>
                  <a:pt x="4506" y="464"/>
                </a:cubicBezTo>
                <a:cubicBezTo>
                  <a:pt x="4552" y="460"/>
                  <a:pt x="4598" y="458"/>
                  <a:pt x="4643" y="455"/>
                </a:cubicBezTo>
                <a:cubicBezTo>
                  <a:pt x="4690" y="420"/>
                  <a:pt x="4742" y="423"/>
                  <a:pt x="4795" y="411"/>
                </a:cubicBezTo>
                <a:cubicBezTo>
                  <a:pt x="4834" y="382"/>
                  <a:pt x="4813" y="403"/>
                  <a:pt x="4849" y="341"/>
                </a:cubicBezTo>
                <a:cubicBezTo>
                  <a:pt x="4854" y="332"/>
                  <a:pt x="4864" y="314"/>
                  <a:pt x="4864" y="314"/>
                </a:cubicBezTo>
                <a:cubicBezTo>
                  <a:pt x="4803" y="279"/>
                  <a:pt x="4742" y="285"/>
                  <a:pt x="4674" y="279"/>
                </a:cubicBezTo>
                <a:cubicBezTo>
                  <a:pt x="4490" y="287"/>
                  <a:pt x="4499" y="279"/>
                  <a:pt x="4384" y="306"/>
                </a:cubicBezTo>
                <a:cubicBezTo>
                  <a:pt x="4293" y="303"/>
                  <a:pt x="4202" y="303"/>
                  <a:pt x="4110" y="297"/>
                </a:cubicBezTo>
                <a:cubicBezTo>
                  <a:pt x="4103" y="297"/>
                  <a:pt x="4126" y="288"/>
                  <a:pt x="4133" y="288"/>
                </a:cubicBezTo>
                <a:cubicBezTo>
                  <a:pt x="4187" y="288"/>
                  <a:pt x="4240" y="294"/>
                  <a:pt x="4293" y="297"/>
                </a:cubicBezTo>
                <a:cubicBezTo>
                  <a:pt x="4391" y="282"/>
                  <a:pt x="4444" y="268"/>
                  <a:pt x="4552" y="262"/>
                </a:cubicBezTo>
                <a:cubicBezTo>
                  <a:pt x="4601" y="247"/>
                  <a:pt x="4610" y="232"/>
                  <a:pt x="4651" y="200"/>
                </a:cubicBezTo>
                <a:cubicBezTo>
                  <a:pt x="4609" y="188"/>
                  <a:pt x="4562" y="193"/>
                  <a:pt x="4521" y="174"/>
                </a:cubicBezTo>
                <a:cubicBezTo>
                  <a:pt x="4514" y="171"/>
                  <a:pt x="4516" y="156"/>
                  <a:pt x="4514" y="147"/>
                </a:cubicBezTo>
                <a:cubicBezTo>
                  <a:pt x="4141" y="166"/>
                  <a:pt x="4291" y="156"/>
                  <a:pt x="4065" y="174"/>
                </a:cubicBezTo>
                <a:cubicBezTo>
                  <a:pt x="4015" y="182"/>
                  <a:pt x="3972" y="194"/>
                  <a:pt x="3920" y="174"/>
                </a:cubicBezTo>
                <a:cubicBezTo>
                  <a:pt x="3911" y="171"/>
                  <a:pt x="3935" y="160"/>
                  <a:pt x="3943" y="156"/>
                </a:cubicBezTo>
                <a:cubicBezTo>
                  <a:pt x="3951" y="152"/>
                  <a:pt x="3958" y="150"/>
                  <a:pt x="3966" y="147"/>
                </a:cubicBezTo>
                <a:cubicBezTo>
                  <a:pt x="3918" y="110"/>
                  <a:pt x="3968" y="135"/>
                  <a:pt x="3935" y="77"/>
                </a:cubicBezTo>
                <a:cubicBezTo>
                  <a:pt x="3812" y="86"/>
                  <a:pt x="3702" y="113"/>
                  <a:pt x="3578" y="121"/>
                </a:cubicBezTo>
                <a:cubicBezTo>
                  <a:pt x="3524" y="128"/>
                  <a:pt x="3477" y="135"/>
                  <a:pt x="3425" y="156"/>
                </a:cubicBezTo>
                <a:cubicBezTo>
                  <a:pt x="3342" y="188"/>
                  <a:pt x="3248" y="162"/>
                  <a:pt x="3159" y="165"/>
                </a:cubicBezTo>
                <a:cubicBezTo>
                  <a:pt x="2928" y="254"/>
                  <a:pt x="2813" y="169"/>
                  <a:pt x="2544" y="191"/>
                </a:cubicBezTo>
                <a:cubicBezTo>
                  <a:pt x="2445" y="200"/>
                  <a:pt x="2305" y="198"/>
                  <a:pt x="2260" y="187"/>
                </a:cubicBezTo>
                <a:cubicBezTo>
                  <a:pt x="2172" y="153"/>
                  <a:pt x="2149" y="194"/>
                  <a:pt x="2056" y="195"/>
                </a:cubicBezTo>
                <a:cubicBezTo>
                  <a:pt x="1964" y="187"/>
                  <a:pt x="1913" y="188"/>
                  <a:pt x="1880" y="175"/>
                </a:cubicBezTo>
                <a:cubicBezTo>
                  <a:pt x="1790" y="181"/>
                  <a:pt x="1677" y="212"/>
                  <a:pt x="1591" y="191"/>
                </a:cubicBezTo>
                <a:cubicBezTo>
                  <a:pt x="1548" y="181"/>
                  <a:pt x="1503" y="186"/>
                  <a:pt x="1460" y="175"/>
                </a:cubicBezTo>
                <a:cubicBezTo>
                  <a:pt x="1435" y="185"/>
                  <a:pt x="1426" y="155"/>
                  <a:pt x="1401" y="165"/>
                </a:cubicBezTo>
                <a:cubicBezTo>
                  <a:pt x="1252" y="156"/>
                  <a:pt x="1118" y="135"/>
                  <a:pt x="967" y="130"/>
                </a:cubicBezTo>
                <a:cubicBezTo>
                  <a:pt x="926" y="125"/>
                  <a:pt x="836" y="116"/>
                  <a:pt x="799" y="103"/>
                </a:cubicBezTo>
                <a:cubicBezTo>
                  <a:pt x="798" y="103"/>
                  <a:pt x="754" y="62"/>
                  <a:pt x="746" y="59"/>
                </a:cubicBezTo>
                <a:cubicBezTo>
                  <a:pt x="686" y="39"/>
                  <a:pt x="609" y="39"/>
                  <a:pt x="548" y="33"/>
                </a:cubicBezTo>
                <a:cubicBezTo>
                  <a:pt x="523" y="22"/>
                  <a:pt x="497" y="17"/>
                  <a:pt x="472" y="6"/>
                </a:cubicBezTo>
                <a:cubicBezTo>
                  <a:pt x="441" y="9"/>
                  <a:pt x="411" y="11"/>
                  <a:pt x="381" y="15"/>
                </a:cubicBezTo>
                <a:cubicBezTo>
                  <a:pt x="353" y="15"/>
                  <a:pt x="325" y="0"/>
                  <a:pt x="306" y="4"/>
                </a:cubicBezTo>
                <a:close/>
              </a:path>
            </a:pathLst>
          </a:custGeom>
          <a:solidFill>
            <a:srgbClr val="FFFFFF">
              <a:alpha val="58039"/>
            </a:srgb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>
              <a:solidFill>
                <a:schemeClr val="lt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17538" y="567779"/>
            <a:ext cx="7524750" cy="9890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th-TH" sz="4000" b="1" kern="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Batang" pitchFamily="18" charset="-127"/>
                <a:cs typeface="Tahoma" pitchFamily="34" charset="0"/>
              </a:rPr>
              <a:t>Presentation  Outline</a:t>
            </a:r>
          </a:p>
        </p:txBody>
      </p:sp>
      <p:sp>
        <p:nvSpPr>
          <p:cNvPr id="7" name="วงรี 6"/>
          <p:cNvSpPr/>
          <p:nvPr/>
        </p:nvSpPr>
        <p:spPr>
          <a:xfrm>
            <a:off x="906849" y="2420888"/>
            <a:ext cx="203200" cy="188686"/>
          </a:xfrm>
          <a:prstGeom prst="ellipse">
            <a:avLst/>
          </a:prstGeom>
          <a:gradFill flip="none" rotWithShape="1">
            <a:gsLst>
              <a:gs pos="0">
                <a:srgbClr val="8A3CC4">
                  <a:shade val="30000"/>
                  <a:satMod val="115000"/>
                </a:srgbClr>
              </a:gs>
              <a:gs pos="50000">
                <a:srgbClr val="8A3CC4">
                  <a:shade val="67500"/>
                  <a:satMod val="115000"/>
                </a:srgbClr>
              </a:gs>
              <a:gs pos="100000">
                <a:srgbClr val="8A3CC4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b="1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194583" y="1556792"/>
            <a:ext cx="7841913" cy="417677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4300"/>
              </a:lnSpc>
              <a:buFontTx/>
              <a:buNone/>
            </a:pPr>
            <a:endParaRPr lang="en-US" altLang="th-TH" sz="2800" kern="0" dirty="0">
              <a:latin typeface="Tahoma" pitchFamily="34" charset="0"/>
              <a:ea typeface="Batang" pitchFamily="18" charset="-127"/>
              <a:cs typeface="Tahoma" pitchFamily="34" charset="0"/>
            </a:endParaRPr>
          </a:p>
          <a:p>
            <a:pPr>
              <a:lnSpc>
                <a:spcPts val="4300"/>
              </a:lnSpc>
              <a:buFontTx/>
              <a:buNone/>
            </a:pPr>
            <a:r>
              <a:rPr lang="en-US" altLang="th-TH" sz="2800" kern="0" dirty="0">
                <a:latin typeface="Tahoma" pitchFamily="34" charset="0"/>
                <a:ea typeface="Batang" pitchFamily="18" charset="-127"/>
                <a:cs typeface="Tahoma" pitchFamily="34" charset="0"/>
              </a:rPr>
              <a:t>The Royal Highland Development Project</a:t>
            </a:r>
          </a:p>
          <a:p>
            <a:pPr>
              <a:lnSpc>
                <a:spcPts val="4300"/>
              </a:lnSpc>
              <a:buFontTx/>
              <a:buNone/>
            </a:pPr>
            <a:r>
              <a:rPr lang="en-US" altLang="th-TH" sz="2800" kern="0" dirty="0">
                <a:solidFill>
                  <a:srgbClr val="CC00FF"/>
                </a:solidFill>
                <a:latin typeface="Tahoma" pitchFamily="34" charset="0"/>
                <a:ea typeface="Batang" pitchFamily="18" charset="-127"/>
                <a:cs typeface="Tahoma" pitchFamily="34" charset="0"/>
              </a:rPr>
              <a:t>Alleviation of food insecurity and under-nutrition</a:t>
            </a:r>
          </a:p>
          <a:p>
            <a:pPr>
              <a:lnSpc>
                <a:spcPts val="4300"/>
              </a:lnSpc>
              <a:buFontTx/>
              <a:buNone/>
            </a:pPr>
            <a:r>
              <a:rPr lang="en-US" altLang="th-TH" sz="2800" kern="0" dirty="0">
                <a:solidFill>
                  <a:srgbClr val="CC00FF"/>
                </a:solidFill>
                <a:latin typeface="Tahoma" pitchFamily="34" charset="0"/>
                <a:ea typeface="Batang" pitchFamily="18" charset="-127"/>
                <a:cs typeface="Tahoma" pitchFamily="34" charset="0"/>
              </a:rPr>
              <a:t>in Thailand</a:t>
            </a:r>
          </a:p>
          <a:p>
            <a:pPr>
              <a:lnSpc>
                <a:spcPts val="4300"/>
              </a:lnSpc>
              <a:buFontTx/>
              <a:buNone/>
            </a:pPr>
            <a:r>
              <a:rPr lang="en-US" altLang="th-TH" sz="2800" kern="0" dirty="0">
                <a:latin typeface="Tahoma" pitchFamily="34" charset="0"/>
                <a:ea typeface="Batang" pitchFamily="18" charset="-127"/>
                <a:cs typeface="Tahoma" pitchFamily="34" charset="0"/>
              </a:rPr>
              <a:t>Sustainable health and nutrition cares</a:t>
            </a:r>
          </a:p>
          <a:p>
            <a:pPr>
              <a:lnSpc>
                <a:spcPts val="4300"/>
              </a:lnSpc>
              <a:buFontTx/>
              <a:buNone/>
            </a:pPr>
            <a:r>
              <a:rPr lang="en-US" altLang="th-TH" sz="2800" kern="0" dirty="0">
                <a:latin typeface="Tahoma" pitchFamily="34" charset="0"/>
                <a:ea typeface="Batang" pitchFamily="18" charset="-127"/>
                <a:cs typeface="Tahoma" pitchFamily="34" charset="0"/>
              </a:rPr>
              <a:t>Conclusion</a:t>
            </a:r>
          </a:p>
        </p:txBody>
      </p:sp>
      <p:sp>
        <p:nvSpPr>
          <p:cNvPr id="14" name="วงรี 10"/>
          <p:cNvSpPr/>
          <p:nvPr/>
        </p:nvSpPr>
        <p:spPr>
          <a:xfrm>
            <a:off x="915357" y="4365104"/>
            <a:ext cx="203200" cy="188686"/>
          </a:xfrm>
          <a:prstGeom prst="ellipse">
            <a:avLst/>
          </a:prstGeom>
          <a:gradFill flip="none" rotWithShape="1">
            <a:gsLst>
              <a:gs pos="0">
                <a:srgbClr val="8A3CC4">
                  <a:shade val="30000"/>
                  <a:satMod val="115000"/>
                </a:srgbClr>
              </a:gs>
              <a:gs pos="50000">
                <a:srgbClr val="8A3CC4">
                  <a:shade val="67500"/>
                  <a:satMod val="115000"/>
                </a:srgbClr>
              </a:gs>
              <a:gs pos="100000">
                <a:srgbClr val="8A3CC4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b="1"/>
          </a:p>
        </p:txBody>
      </p:sp>
      <p:sp>
        <p:nvSpPr>
          <p:cNvPr id="16" name="ตัวแทนหมายเลขภาพนิ่ง 15"/>
          <p:cNvSpPr>
            <a:spLocks noGrp="1"/>
          </p:cNvSpPr>
          <p:nvPr>
            <p:ph type="sldNum" sz="quarter" idx="12"/>
          </p:nvPr>
        </p:nvSpPr>
        <p:spPr>
          <a:xfrm>
            <a:off x="4386709" y="6343650"/>
            <a:ext cx="653888" cy="47625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-</a:t>
            </a:r>
            <a:fld id="{2FF53407-A9E9-4060-88DC-0FBC031FEE89}" type="slidenum">
              <a:rPr lang="en-US" smtClean="0">
                <a:solidFill>
                  <a:srgbClr val="000000"/>
                </a:solidFill>
              </a:rPr>
              <a:pPr algn="ctr">
                <a:defRPr/>
              </a:pPr>
              <a:t>15</a:t>
            </a:fld>
            <a:r>
              <a:rPr lang="en-US" dirty="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12" name="วงรี 6"/>
          <p:cNvSpPr/>
          <p:nvPr/>
        </p:nvSpPr>
        <p:spPr>
          <a:xfrm>
            <a:off x="912416" y="3024290"/>
            <a:ext cx="203200" cy="188686"/>
          </a:xfrm>
          <a:prstGeom prst="ellipse">
            <a:avLst/>
          </a:prstGeom>
          <a:gradFill flip="none" rotWithShape="1">
            <a:gsLst>
              <a:gs pos="0">
                <a:srgbClr val="8A3CC4">
                  <a:shade val="30000"/>
                  <a:satMod val="115000"/>
                </a:srgbClr>
              </a:gs>
              <a:gs pos="50000">
                <a:srgbClr val="8A3CC4">
                  <a:shade val="67500"/>
                  <a:satMod val="115000"/>
                </a:srgbClr>
              </a:gs>
              <a:gs pos="100000">
                <a:srgbClr val="8A3CC4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b="1"/>
          </a:p>
        </p:txBody>
      </p:sp>
      <p:sp>
        <p:nvSpPr>
          <p:cNvPr id="13" name="วงรี 6">
            <a:extLst>
              <a:ext uri="{FF2B5EF4-FFF2-40B4-BE49-F238E27FC236}">
                <a16:creationId xmlns:a16="http://schemas.microsoft.com/office/drawing/2014/main" xmlns="" id="{2CF504D4-9131-4FE6-A633-BF76B13B67E3}"/>
              </a:ext>
            </a:extLst>
          </p:cNvPr>
          <p:cNvSpPr/>
          <p:nvPr/>
        </p:nvSpPr>
        <p:spPr>
          <a:xfrm>
            <a:off x="899592" y="4968506"/>
            <a:ext cx="203200" cy="188686"/>
          </a:xfrm>
          <a:prstGeom prst="ellipse">
            <a:avLst/>
          </a:prstGeom>
          <a:gradFill flip="none" rotWithShape="1">
            <a:gsLst>
              <a:gs pos="0">
                <a:srgbClr val="8A3CC4">
                  <a:shade val="30000"/>
                  <a:satMod val="115000"/>
                </a:srgbClr>
              </a:gs>
              <a:gs pos="50000">
                <a:srgbClr val="8A3CC4">
                  <a:shade val="67500"/>
                  <a:satMod val="115000"/>
                </a:srgbClr>
              </a:gs>
              <a:gs pos="100000">
                <a:srgbClr val="8A3CC4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b="1"/>
          </a:p>
        </p:txBody>
      </p:sp>
    </p:spTree>
    <p:extLst>
      <p:ext uri="{BB962C8B-B14F-4D97-AF65-F5344CB8AC3E}">
        <p14:creationId xmlns:p14="http://schemas.microsoft.com/office/powerpoint/2010/main" xmlns="" val="2473611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ChangeArrowheads="1"/>
          </p:cNvSpPr>
          <p:nvPr/>
        </p:nvSpPr>
        <p:spPr bwMode="auto">
          <a:xfrm>
            <a:off x="587375" y="5744418"/>
            <a:ext cx="8037513" cy="9969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200">
              <a:solidFill>
                <a:srgbClr val="000000"/>
              </a:solidFill>
            </a:endParaRPr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7448755" y="1052736"/>
            <a:ext cx="187577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th-TH" sz="1800" b="1" dirty="0">
                <a:solidFill>
                  <a:srgbClr val="333399"/>
                </a:solidFill>
                <a:cs typeface="Angsana New" pitchFamily="18" charset="-34"/>
              </a:rPr>
              <a:t> Promotion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th-TH" sz="1800" b="1" dirty="0">
                <a:solidFill>
                  <a:srgbClr val="333399"/>
                </a:solidFill>
                <a:cs typeface="Angsana New" pitchFamily="18" charset="-34"/>
              </a:rPr>
              <a:t> Prevention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th-TH" sz="1800" b="1" dirty="0">
                <a:solidFill>
                  <a:srgbClr val="333399"/>
                </a:solidFill>
                <a:cs typeface="Angsana New" pitchFamily="18" charset="-34"/>
              </a:rPr>
              <a:t> Treatment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th-TH" sz="1800" b="1" dirty="0">
                <a:solidFill>
                  <a:srgbClr val="333399"/>
                </a:solidFill>
                <a:cs typeface="Angsana New" pitchFamily="18" charset="-34"/>
              </a:rPr>
              <a:t> Rehabilitation</a:t>
            </a:r>
            <a:endParaRPr lang="th-TH" altLang="th-TH" sz="1800" b="1" dirty="0">
              <a:solidFill>
                <a:srgbClr val="333399"/>
              </a:solidFill>
              <a:cs typeface="Angsana New" pitchFamily="18" charset="-34"/>
            </a:endParaRPr>
          </a:p>
        </p:txBody>
      </p:sp>
      <p:sp>
        <p:nvSpPr>
          <p:cNvPr id="23559" name="Text Box 5"/>
          <p:cNvSpPr txBox="1">
            <a:spLocks noChangeArrowheads="1"/>
          </p:cNvSpPr>
          <p:nvPr/>
        </p:nvSpPr>
        <p:spPr bwMode="auto">
          <a:xfrm>
            <a:off x="10558463" y="20367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th-TH" altLang="th-TH" sz="1800">
              <a:solidFill>
                <a:srgbClr val="000000"/>
              </a:solidFill>
            </a:endParaRPr>
          </a:p>
        </p:txBody>
      </p:sp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1797050" y="849313"/>
            <a:ext cx="1431925" cy="13509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200">
              <a:solidFill>
                <a:srgbClr val="000000"/>
              </a:solidFill>
            </a:endParaRPr>
          </a:p>
        </p:txBody>
      </p:sp>
      <p:sp>
        <p:nvSpPr>
          <p:cNvPr id="3" name="AutoShape 7"/>
          <p:cNvSpPr>
            <a:spLocks noChangeArrowheads="1"/>
          </p:cNvSpPr>
          <p:nvPr/>
        </p:nvSpPr>
        <p:spPr bwMode="auto">
          <a:xfrm rot="5400000">
            <a:off x="2954338" y="1306512"/>
            <a:ext cx="1157288" cy="411163"/>
          </a:xfrm>
          <a:prstGeom prst="triangle">
            <a:avLst>
              <a:gd name="adj" fmla="val 50000"/>
            </a:avLst>
          </a:prstGeom>
          <a:gradFill rotWithShape="1">
            <a:gsLst>
              <a:gs pos="46000">
                <a:srgbClr val="FF3300"/>
              </a:gs>
              <a:gs pos="100000">
                <a:srgbClr val="D0EAE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200">
              <a:solidFill>
                <a:srgbClr val="000000"/>
              </a:solidFill>
            </a:endParaRPr>
          </a:p>
        </p:txBody>
      </p:sp>
      <p:sp>
        <p:nvSpPr>
          <p:cNvPr id="23566" name="Text Box 8"/>
          <p:cNvSpPr txBox="1">
            <a:spLocks noChangeArrowheads="1"/>
          </p:cNvSpPr>
          <p:nvPr/>
        </p:nvSpPr>
        <p:spPr bwMode="auto">
          <a:xfrm>
            <a:off x="2001838" y="1258888"/>
            <a:ext cx="12271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th-TH" sz="2800" b="1">
                <a:solidFill>
                  <a:srgbClr val="000000"/>
                </a:solidFill>
                <a:cs typeface="Angsana New" pitchFamily="18" charset="-34"/>
              </a:rPr>
              <a:t>Food</a:t>
            </a:r>
            <a:endParaRPr lang="th-TH" altLang="th-TH" sz="2800" b="1">
              <a:solidFill>
                <a:srgbClr val="000000"/>
              </a:solidFill>
              <a:cs typeface="Angsana New" pitchFamily="18" charset="-34"/>
            </a:endParaRPr>
          </a:p>
        </p:txBody>
      </p:sp>
      <p:sp>
        <p:nvSpPr>
          <p:cNvPr id="23561" name="Oval 9"/>
          <p:cNvSpPr>
            <a:spLocks noChangeArrowheads="1"/>
          </p:cNvSpPr>
          <p:nvPr/>
        </p:nvSpPr>
        <p:spPr bwMode="auto">
          <a:xfrm>
            <a:off x="3738563" y="411163"/>
            <a:ext cx="1787525" cy="230663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D1D1EF"/>
              </a:gs>
              <a:gs pos="100000">
                <a:srgbClr val="9966FF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200">
              <a:solidFill>
                <a:srgbClr val="000000"/>
              </a:solidFill>
            </a:endParaRPr>
          </a:p>
        </p:txBody>
      </p:sp>
      <p:sp>
        <p:nvSpPr>
          <p:cNvPr id="23570" name="Text Box 10"/>
          <p:cNvSpPr txBox="1">
            <a:spLocks noChangeArrowheads="1"/>
          </p:cNvSpPr>
          <p:nvPr/>
        </p:nvSpPr>
        <p:spPr bwMode="auto">
          <a:xfrm>
            <a:off x="3805238" y="1257300"/>
            <a:ext cx="19097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th-TH" sz="2800" b="1">
                <a:solidFill>
                  <a:srgbClr val="000000"/>
                </a:solidFill>
                <a:cs typeface="Angsana New" pitchFamily="18" charset="-34"/>
              </a:rPr>
              <a:t>Nutrition</a:t>
            </a:r>
            <a:endParaRPr lang="th-TH" altLang="th-TH" sz="2800" b="1">
              <a:solidFill>
                <a:srgbClr val="000000"/>
              </a:solidFill>
              <a:cs typeface="Angsana New" pitchFamily="18" charset="-34"/>
            </a:endParaRPr>
          </a:p>
        </p:txBody>
      </p:sp>
      <p:sp>
        <p:nvSpPr>
          <p:cNvPr id="23563" name="AutoShape 11"/>
          <p:cNvSpPr>
            <a:spLocks noChangeArrowheads="1"/>
          </p:cNvSpPr>
          <p:nvPr/>
        </p:nvSpPr>
        <p:spPr bwMode="auto">
          <a:xfrm>
            <a:off x="6088063" y="906463"/>
            <a:ext cx="1431925" cy="13509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200">
              <a:solidFill>
                <a:srgbClr val="000000"/>
              </a:solidFill>
            </a:endParaRPr>
          </a:p>
        </p:txBody>
      </p:sp>
      <p:sp>
        <p:nvSpPr>
          <p:cNvPr id="23574" name="Text Box 12"/>
          <p:cNvSpPr txBox="1">
            <a:spLocks noChangeArrowheads="1"/>
          </p:cNvSpPr>
          <p:nvPr/>
        </p:nvSpPr>
        <p:spPr bwMode="auto">
          <a:xfrm>
            <a:off x="6199188" y="1300163"/>
            <a:ext cx="1651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th-TH" sz="2800" b="1">
                <a:solidFill>
                  <a:srgbClr val="000000"/>
                </a:solidFill>
                <a:cs typeface="Angsana New" pitchFamily="18" charset="-34"/>
              </a:rPr>
              <a:t>Health</a:t>
            </a:r>
            <a:endParaRPr lang="th-TH" altLang="th-TH" sz="2800" b="1">
              <a:solidFill>
                <a:srgbClr val="000000"/>
              </a:solidFill>
              <a:cs typeface="Angsana New" pitchFamily="18" charset="-34"/>
            </a:endParaRPr>
          </a:p>
        </p:txBody>
      </p:sp>
      <p:sp>
        <p:nvSpPr>
          <p:cNvPr id="23565" name="AutoShape 13"/>
          <p:cNvSpPr>
            <a:spLocks noChangeArrowheads="1"/>
          </p:cNvSpPr>
          <p:nvPr/>
        </p:nvSpPr>
        <p:spPr bwMode="auto">
          <a:xfrm rot="5400000">
            <a:off x="5208588" y="1347787"/>
            <a:ext cx="1157288" cy="411163"/>
          </a:xfrm>
          <a:prstGeom prst="triangle">
            <a:avLst>
              <a:gd name="adj" fmla="val 50000"/>
            </a:avLst>
          </a:prstGeom>
          <a:gradFill rotWithShape="1">
            <a:gsLst>
              <a:gs pos="46000">
                <a:srgbClr val="FF3300"/>
              </a:gs>
              <a:gs pos="100000">
                <a:srgbClr val="D0EAE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200">
              <a:solidFill>
                <a:srgbClr val="000000"/>
              </a:solidFill>
            </a:endParaRPr>
          </a:p>
        </p:txBody>
      </p:sp>
      <p:sp>
        <p:nvSpPr>
          <p:cNvPr id="23578" name="Text Box 14"/>
          <p:cNvSpPr txBox="1">
            <a:spLocks noChangeArrowheads="1"/>
          </p:cNvSpPr>
          <p:nvPr/>
        </p:nvSpPr>
        <p:spPr bwMode="auto">
          <a:xfrm>
            <a:off x="57150" y="1092200"/>
            <a:ext cx="1930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th-TH" sz="1800" b="1">
                <a:solidFill>
                  <a:srgbClr val="333399"/>
                </a:solidFill>
                <a:cs typeface="Angsana New" pitchFamily="18" charset="-34"/>
              </a:rPr>
              <a:t> Agriculture/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th-TH" sz="1800" b="1">
                <a:solidFill>
                  <a:srgbClr val="333399"/>
                </a:solidFill>
                <a:cs typeface="Angsana New" pitchFamily="18" charset="-34"/>
              </a:rPr>
              <a:t> Food supply/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th-TH" sz="1800" b="1">
                <a:solidFill>
                  <a:srgbClr val="333399"/>
                </a:solidFill>
                <a:cs typeface="Angsana New" pitchFamily="18" charset="-34"/>
              </a:rPr>
              <a:t> Service</a:t>
            </a:r>
            <a:endParaRPr lang="th-TH" altLang="th-TH" sz="1800" b="1">
              <a:solidFill>
                <a:srgbClr val="333399"/>
              </a:solidFill>
              <a:cs typeface="Angsana New" pitchFamily="18" charset="-34"/>
            </a:endParaRPr>
          </a:p>
        </p:txBody>
      </p:sp>
      <p:sp>
        <p:nvSpPr>
          <p:cNvPr id="23580" name="Rectangle 16"/>
          <p:cNvSpPr>
            <a:spLocks noChangeArrowheads="1"/>
          </p:cNvSpPr>
          <p:nvPr/>
        </p:nvSpPr>
        <p:spPr bwMode="auto">
          <a:xfrm>
            <a:off x="819150" y="5945906"/>
            <a:ext cx="75596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th-TH" sz="3200" b="1" i="1" dirty="0">
                <a:solidFill>
                  <a:srgbClr val="333399"/>
                </a:solidFill>
                <a:cs typeface="Angsana New" pitchFamily="18" charset="-34"/>
              </a:rPr>
              <a:t>Good nutrition &amp; Well-being for all</a:t>
            </a:r>
            <a:endParaRPr lang="th-TH" altLang="th-TH" sz="3200" b="1" i="1" dirty="0">
              <a:solidFill>
                <a:srgbClr val="333399"/>
              </a:solidFill>
              <a:cs typeface="Angsana New" pitchFamily="18" charset="-34"/>
            </a:endParaRPr>
          </a:p>
        </p:txBody>
      </p:sp>
      <p:sp>
        <p:nvSpPr>
          <p:cNvPr id="23569" name="AutoShape 17"/>
          <p:cNvSpPr>
            <a:spLocks noChangeArrowheads="1"/>
          </p:cNvSpPr>
          <p:nvPr/>
        </p:nvSpPr>
        <p:spPr bwMode="auto">
          <a:xfrm rot="10800000">
            <a:off x="3775075" y="4461742"/>
            <a:ext cx="1635125" cy="479425"/>
          </a:xfrm>
          <a:prstGeom prst="triangle">
            <a:avLst>
              <a:gd name="adj" fmla="val 50000"/>
            </a:avLst>
          </a:prstGeom>
          <a:gradFill rotWithShape="1">
            <a:gsLst>
              <a:gs pos="46000">
                <a:srgbClr val="FF3300"/>
              </a:gs>
              <a:gs pos="100000">
                <a:srgbClr val="D0EAE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200">
              <a:solidFill>
                <a:srgbClr val="000000"/>
              </a:solidFill>
            </a:endParaRPr>
          </a:p>
        </p:txBody>
      </p:sp>
      <p:sp>
        <p:nvSpPr>
          <p:cNvPr id="4" name="Freeform 18"/>
          <p:cNvSpPr>
            <a:spLocks/>
          </p:cNvSpPr>
          <p:nvPr/>
        </p:nvSpPr>
        <p:spPr bwMode="gray">
          <a:xfrm>
            <a:off x="3059832" y="4944839"/>
            <a:ext cx="3534229" cy="860425"/>
          </a:xfrm>
          <a:custGeom>
            <a:avLst/>
            <a:gdLst>
              <a:gd name="T0" fmla="*/ 266 w 4864"/>
              <a:gd name="T1" fmla="*/ 42 h 769"/>
              <a:gd name="T2" fmla="*/ 107 w 4864"/>
              <a:gd name="T3" fmla="*/ 103 h 769"/>
              <a:gd name="T4" fmla="*/ 69 w 4864"/>
              <a:gd name="T5" fmla="*/ 200 h 769"/>
              <a:gd name="T6" fmla="*/ 38 w 4864"/>
              <a:gd name="T7" fmla="*/ 235 h 769"/>
              <a:gd name="T8" fmla="*/ 15 w 4864"/>
              <a:gd name="T9" fmla="*/ 332 h 769"/>
              <a:gd name="T10" fmla="*/ 38 w 4864"/>
              <a:gd name="T11" fmla="*/ 447 h 769"/>
              <a:gd name="T12" fmla="*/ 198 w 4864"/>
              <a:gd name="T13" fmla="*/ 587 h 769"/>
              <a:gd name="T14" fmla="*/ 568 w 4864"/>
              <a:gd name="T15" fmla="*/ 655 h 769"/>
              <a:gd name="T16" fmla="*/ 928 w 4864"/>
              <a:gd name="T17" fmla="*/ 699 h 769"/>
              <a:gd name="T18" fmla="*/ 1751 w 4864"/>
              <a:gd name="T19" fmla="*/ 746 h 769"/>
              <a:gd name="T20" fmla="*/ 2388 w 4864"/>
              <a:gd name="T21" fmla="*/ 739 h 769"/>
              <a:gd name="T22" fmla="*/ 2624 w 4864"/>
              <a:gd name="T23" fmla="*/ 761 h 769"/>
              <a:gd name="T24" fmla="*/ 3030 w 4864"/>
              <a:gd name="T25" fmla="*/ 737 h 769"/>
              <a:gd name="T26" fmla="*/ 3707 w 4864"/>
              <a:gd name="T27" fmla="*/ 640 h 769"/>
              <a:gd name="T28" fmla="*/ 4057 w 4864"/>
              <a:gd name="T29" fmla="*/ 579 h 769"/>
              <a:gd name="T30" fmla="*/ 4225 w 4864"/>
              <a:gd name="T31" fmla="*/ 526 h 769"/>
              <a:gd name="T32" fmla="*/ 4331 w 4864"/>
              <a:gd name="T33" fmla="*/ 508 h 769"/>
              <a:gd name="T34" fmla="*/ 4225 w 4864"/>
              <a:gd name="T35" fmla="*/ 491 h 769"/>
              <a:gd name="T36" fmla="*/ 4346 w 4864"/>
              <a:gd name="T37" fmla="*/ 526 h 769"/>
              <a:gd name="T38" fmla="*/ 4643 w 4864"/>
              <a:gd name="T39" fmla="*/ 455 h 769"/>
              <a:gd name="T40" fmla="*/ 4849 w 4864"/>
              <a:gd name="T41" fmla="*/ 341 h 769"/>
              <a:gd name="T42" fmla="*/ 4674 w 4864"/>
              <a:gd name="T43" fmla="*/ 279 h 769"/>
              <a:gd name="T44" fmla="*/ 4110 w 4864"/>
              <a:gd name="T45" fmla="*/ 297 h 769"/>
              <a:gd name="T46" fmla="*/ 4293 w 4864"/>
              <a:gd name="T47" fmla="*/ 297 h 769"/>
              <a:gd name="T48" fmla="*/ 4651 w 4864"/>
              <a:gd name="T49" fmla="*/ 200 h 769"/>
              <a:gd name="T50" fmla="*/ 4514 w 4864"/>
              <a:gd name="T51" fmla="*/ 147 h 769"/>
              <a:gd name="T52" fmla="*/ 3920 w 4864"/>
              <a:gd name="T53" fmla="*/ 174 h 769"/>
              <a:gd name="T54" fmla="*/ 3966 w 4864"/>
              <a:gd name="T55" fmla="*/ 147 h 769"/>
              <a:gd name="T56" fmla="*/ 3578 w 4864"/>
              <a:gd name="T57" fmla="*/ 121 h 769"/>
              <a:gd name="T58" fmla="*/ 3159 w 4864"/>
              <a:gd name="T59" fmla="*/ 165 h 769"/>
              <a:gd name="T60" fmla="*/ 2260 w 4864"/>
              <a:gd name="T61" fmla="*/ 187 h 769"/>
              <a:gd name="T62" fmla="*/ 1880 w 4864"/>
              <a:gd name="T63" fmla="*/ 175 h 769"/>
              <a:gd name="T64" fmla="*/ 1460 w 4864"/>
              <a:gd name="T65" fmla="*/ 175 h 769"/>
              <a:gd name="T66" fmla="*/ 967 w 4864"/>
              <a:gd name="T67" fmla="*/ 130 h 769"/>
              <a:gd name="T68" fmla="*/ 746 w 4864"/>
              <a:gd name="T69" fmla="*/ 59 h 769"/>
              <a:gd name="T70" fmla="*/ 472 w 4864"/>
              <a:gd name="T71" fmla="*/ 6 h 769"/>
              <a:gd name="T72" fmla="*/ 306 w 4864"/>
              <a:gd name="T73" fmla="*/ 4 h 7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4864"/>
              <a:gd name="T112" fmla="*/ 0 h 769"/>
              <a:gd name="T113" fmla="*/ 4864 w 4864"/>
              <a:gd name="T114" fmla="*/ 769 h 76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4864" h="769">
                <a:moveTo>
                  <a:pt x="306" y="4"/>
                </a:moveTo>
                <a:cubicBezTo>
                  <a:pt x="265" y="21"/>
                  <a:pt x="307" y="25"/>
                  <a:pt x="266" y="42"/>
                </a:cubicBezTo>
                <a:cubicBezTo>
                  <a:pt x="228" y="27"/>
                  <a:pt x="225" y="21"/>
                  <a:pt x="167" y="42"/>
                </a:cubicBezTo>
                <a:cubicBezTo>
                  <a:pt x="141" y="52"/>
                  <a:pt x="142" y="90"/>
                  <a:pt x="107" y="103"/>
                </a:cubicBezTo>
                <a:cubicBezTo>
                  <a:pt x="84" y="130"/>
                  <a:pt x="69" y="156"/>
                  <a:pt x="46" y="182"/>
                </a:cubicBezTo>
                <a:cubicBezTo>
                  <a:pt x="53" y="188"/>
                  <a:pt x="61" y="196"/>
                  <a:pt x="69" y="200"/>
                </a:cubicBezTo>
                <a:cubicBezTo>
                  <a:pt x="76" y="204"/>
                  <a:pt x="94" y="200"/>
                  <a:pt x="91" y="209"/>
                </a:cubicBezTo>
                <a:cubicBezTo>
                  <a:pt x="89" y="218"/>
                  <a:pt x="47" y="232"/>
                  <a:pt x="38" y="235"/>
                </a:cubicBezTo>
                <a:cubicBezTo>
                  <a:pt x="20" y="298"/>
                  <a:pt x="37" y="278"/>
                  <a:pt x="0" y="306"/>
                </a:cubicBezTo>
                <a:cubicBezTo>
                  <a:pt x="5" y="314"/>
                  <a:pt x="11" y="322"/>
                  <a:pt x="15" y="332"/>
                </a:cubicBezTo>
                <a:cubicBezTo>
                  <a:pt x="27" y="345"/>
                  <a:pt x="65" y="366"/>
                  <a:pt x="69" y="385"/>
                </a:cubicBezTo>
                <a:cubicBezTo>
                  <a:pt x="71" y="398"/>
                  <a:pt x="28" y="428"/>
                  <a:pt x="38" y="447"/>
                </a:cubicBezTo>
                <a:cubicBezTo>
                  <a:pt x="28" y="480"/>
                  <a:pt x="110" y="494"/>
                  <a:pt x="129" y="499"/>
                </a:cubicBezTo>
                <a:cubicBezTo>
                  <a:pt x="157" y="521"/>
                  <a:pt x="162" y="579"/>
                  <a:pt x="198" y="587"/>
                </a:cubicBezTo>
                <a:cubicBezTo>
                  <a:pt x="275" y="607"/>
                  <a:pt x="321" y="631"/>
                  <a:pt x="400" y="635"/>
                </a:cubicBezTo>
                <a:cubicBezTo>
                  <a:pt x="471" y="643"/>
                  <a:pt x="513" y="654"/>
                  <a:pt x="568" y="655"/>
                </a:cubicBezTo>
                <a:cubicBezTo>
                  <a:pt x="628" y="661"/>
                  <a:pt x="700" y="664"/>
                  <a:pt x="760" y="671"/>
                </a:cubicBezTo>
                <a:cubicBezTo>
                  <a:pt x="817" y="693"/>
                  <a:pt x="869" y="677"/>
                  <a:pt x="928" y="699"/>
                </a:cubicBezTo>
                <a:cubicBezTo>
                  <a:pt x="1070" y="753"/>
                  <a:pt x="1355" y="693"/>
                  <a:pt x="1355" y="693"/>
                </a:cubicBezTo>
                <a:cubicBezTo>
                  <a:pt x="1539" y="731"/>
                  <a:pt x="1520" y="737"/>
                  <a:pt x="1751" y="746"/>
                </a:cubicBezTo>
                <a:cubicBezTo>
                  <a:pt x="1912" y="769"/>
                  <a:pt x="1924" y="727"/>
                  <a:pt x="2228" y="743"/>
                </a:cubicBezTo>
                <a:cubicBezTo>
                  <a:pt x="2298" y="752"/>
                  <a:pt x="2337" y="736"/>
                  <a:pt x="2388" y="739"/>
                </a:cubicBezTo>
                <a:cubicBezTo>
                  <a:pt x="2439" y="742"/>
                  <a:pt x="2496" y="758"/>
                  <a:pt x="2535" y="762"/>
                </a:cubicBezTo>
                <a:cubicBezTo>
                  <a:pt x="2574" y="766"/>
                  <a:pt x="2586" y="753"/>
                  <a:pt x="2624" y="761"/>
                </a:cubicBezTo>
                <a:cubicBezTo>
                  <a:pt x="2654" y="767"/>
                  <a:pt x="2674" y="747"/>
                  <a:pt x="2710" y="746"/>
                </a:cubicBezTo>
                <a:cubicBezTo>
                  <a:pt x="2816" y="740"/>
                  <a:pt x="2923" y="740"/>
                  <a:pt x="3030" y="737"/>
                </a:cubicBezTo>
                <a:cubicBezTo>
                  <a:pt x="3165" y="698"/>
                  <a:pt x="3192" y="700"/>
                  <a:pt x="3372" y="693"/>
                </a:cubicBezTo>
                <a:cubicBezTo>
                  <a:pt x="3491" y="677"/>
                  <a:pt x="3585" y="649"/>
                  <a:pt x="3707" y="640"/>
                </a:cubicBezTo>
                <a:cubicBezTo>
                  <a:pt x="3778" y="612"/>
                  <a:pt x="3647" y="661"/>
                  <a:pt x="3814" y="623"/>
                </a:cubicBezTo>
                <a:cubicBezTo>
                  <a:pt x="3939" y="593"/>
                  <a:pt x="3882" y="589"/>
                  <a:pt x="4057" y="579"/>
                </a:cubicBezTo>
                <a:cubicBezTo>
                  <a:pt x="4154" y="551"/>
                  <a:pt x="4197" y="549"/>
                  <a:pt x="4316" y="543"/>
                </a:cubicBezTo>
                <a:cubicBezTo>
                  <a:pt x="4293" y="535"/>
                  <a:pt x="4233" y="529"/>
                  <a:pt x="4225" y="526"/>
                </a:cubicBezTo>
                <a:cubicBezTo>
                  <a:pt x="4217" y="523"/>
                  <a:pt x="4240" y="518"/>
                  <a:pt x="4247" y="517"/>
                </a:cubicBezTo>
                <a:cubicBezTo>
                  <a:pt x="4275" y="513"/>
                  <a:pt x="4303" y="511"/>
                  <a:pt x="4331" y="508"/>
                </a:cubicBezTo>
                <a:cubicBezTo>
                  <a:pt x="4303" y="505"/>
                  <a:pt x="4275" y="504"/>
                  <a:pt x="4247" y="499"/>
                </a:cubicBezTo>
                <a:cubicBezTo>
                  <a:pt x="4240" y="498"/>
                  <a:pt x="4221" y="499"/>
                  <a:pt x="4225" y="491"/>
                </a:cubicBezTo>
                <a:cubicBezTo>
                  <a:pt x="4230" y="480"/>
                  <a:pt x="4245" y="485"/>
                  <a:pt x="4255" y="482"/>
                </a:cubicBezTo>
                <a:cubicBezTo>
                  <a:pt x="4318" y="494"/>
                  <a:pt x="4297" y="507"/>
                  <a:pt x="4346" y="526"/>
                </a:cubicBezTo>
                <a:cubicBezTo>
                  <a:pt x="4398" y="511"/>
                  <a:pt x="4453" y="470"/>
                  <a:pt x="4506" y="464"/>
                </a:cubicBezTo>
                <a:cubicBezTo>
                  <a:pt x="4552" y="460"/>
                  <a:pt x="4598" y="458"/>
                  <a:pt x="4643" y="455"/>
                </a:cubicBezTo>
                <a:cubicBezTo>
                  <a:pt x="4690" y="420"/>
                  <a:pt x="4742" y="423"/>
                  <a:pt x="4795" y="411"/>
                </a:cubicBezTo>
                <a:cubicBezTo>
                  <a:pt x="4834" y="382"/>
                  <a:pt x="4813" y="403"/>
                  <a:pt x="4849" y="341"/>
                </a:cubicBezTo>
                <a:cubicBezTo>
                  <a:pt x="4854" y="332"/>
                  <a:pt x="4864" y="314"/>
                  <a:pt x="4864" y="314"/>
                </a:cubicBezTo>
                <a:cubicBezTo>
                  <a:pt x="4803" y="279"/>
                  <a:pt x="4742" y="285"/>
                  <a:pt x="4674" y="279"/>
                </a:cubicBezTo>
                <a:cubicBezTo>
                  <a:pt x="4490" y="287"/>
                  <a:pt x="4499" y="279"/>
                  <a:pt x="4384" y="306"/>
                </a:cubicBezTo>
                <a:cubicBezTo>
                  <a:pt x="4293" y="303"/>
                  <a:pt x="4202" y="303"/>
                  <a:pt x="4110" y="297"/>
                </a:cubicBezTo>
                <a:cubicBezTo>
                  <a:pt x="4103" y="297"/>
                  <a:pt x="4126" y="288"/>
                  <a:pt x="4133" y="288"/>
                </a:cubicBezTo>
                <a:cubicBezTo>
                  <a:pt x="4187" y="288"/>
                  <a:pt x="4240" y="294"/>
                  <a:pt x="4293" y="297"/>
                </a:cubicBezTo>
                <a:cubicBezTo>
                  <a:pt x="4391" y="282"/>
                  <a:pt x="4444" y="268"/>
                  <a:pt x="4552" y="262"/>
                </a:cubicBezTo>
                <a:cubicBezTo>
                  <a:pt x="4601" y="247"/>
                  <a:pt x="4610" y="232"/>
                  <a:pt x="4651" y="200"/>
                </a:cubicBezTo>
                <a:cubicBezTo>
                  <a:pt x="4609" y="188"/>
                  <a:pt x="4562" y="193"/>
                  <a:pt x="4521" y="174"/>
                </a:cubicBezTo>
                <a:cubicBezTo>
                  <a:pt x="4514" y="171"/>
                  <a:pt x="4516" y="156"/>
                  <a:pt x="4514" y="147"/>
                </a:cubicBezTo>
                <a:cubicBezTo>
                  <a:pt x="4141" y="166"/>
                  <a:pt x="4291" y="156"/>
                  <a:pt x="4065" y="174"/>
                </a:cubicBezTo>
                <a:cubicBezTo>
                  <a:pt x="4015" y="182"/>
                  <a:pt x="3972" y="194"/>
                  <a:pt x="3920" y="174"/>
                </a:cubicBezTo>
                <a:cubicBezTo>
                  <a:pt x="3911" y="171"/>
                  <a:pt x="3935" y="160"/>
                  <a:pt x="3943" y="156"/>
                </a:cubicBezTo>
                <a:cubicBezTo>
                  <a:pt x="3951" y="152"/>
                  <a:pt x="3958" y="150"/>
                  <a:pt x="3966" y="147"/>
                </a:cubicBezTo>
                <a:cubicBezTo>
                  <a:pt x="3918" y="110"/>
                  <a:pt x="3968" y="135"/>
                  <a:pt x="3935" y="77"/>
                </a:cubicBezTo>
                <a:cubicBezTo>
                  <a:pt x="3812" y="86"/>
                  <a:pt x="3702" y="113"/>
                  <a:pt x="3578" y="121"/>
                </a:cubicBezTo>
                <a:cubicBezTo>
                  <a:pt x="3524" y="128"/>
                  <a:pt x="3477" y="135"/>
                  <a:pt x="3425" y="156"/>
                </a:cubicBezTo>
                <a:cubicBezTo>
                  <a:pt x="3342" y="188"/>
                  <a:pt x="3248" y="162"/>
                  <a:pt x="3159" y="165"/>
                </a:cubicBezTo>
                <a:cubicBezTo>
                  <a:pt x="2928" y="254"/>
                  <a:pt x="2813" y="169"/>
                  <a:pt x="2544" y="191"/>
                </a:cubicBezTo>
                <a:cubicBezTo>
                  <a:pt x="2445" y="200"/>
                  <a:pt x="2305" y="198"/>
                  <a:pt x="2260" y="187"/>
                </a:cubicBezTo>
                <a:cubicBezTo>
                  <a:pt x="2172" y="153"/>
                  <a:pt x="2149" y="194"/>
                  <a:pt x="2056" y="195"/>
                </a:cubicBezTo>
                <a:cubicBezTo>
                  <a:pt x="1964" y="187"/>
                  <a:pt x="1913" y="188"/>
                  <a:pt x="1880" y="175"/>
                </a:cubicBezTo>
                <a:cubicBezTo>
                  <a:pt x="1790" y="181"/>
                  <a:pt x="1677" y="212"/>
                  <a:pt x="1591" y="191"/>
                </a:cubicBezTo>
                <a:cubicBezTo>
                  <a:pt x="1548" y="181"/>
                  <a:pt x="1503" y="186"/>
                  <a:pt x="1460" y="175"/>
                </a:cubicBezTo>
                <a:cubicBezTo>
                  <a:pt x="1435" y="185"/>
                  <a:pt x="1426" y="155"/>
                  <a:pt x="1401" y="165"/>
                </a:cubicBezTo>
                <a:cubicBezTo>
                  <a:pt x="1252" y="156"/>
                  <a:pt x="1118" y="135"/>
                  <a:pt x="967" y="130"/>
                </a:cubicBezTo>
                <a:cubicBezTo>
                  <a:pt x="926" y="125"/>
                  <a:pt x="836" y="116"/>
                  <a:pt x="799" y="103"/>
                </a:cubicBezTo>
                <a:cubicBezTo>
                  <a:pt x="798" y="103"/>
                  <a:pt x="754" y="62"/>
                  <a:pt x="746" y="59"/>
                </a:cubicBezTo>
                <a:cubicBezTo>
                  <a:pt x="686" y="39"/>
                  <a:pt x="609" y="39"/>
                  <a:pt x="548" y="33"/>
                </a:cubicBezTo>
                <a:cubicBezTo>
                  <a:pt x="523" y="22"/>
                  <a:pt x="497" y="17"/>
                  <a:pt x="472" y="6"/>
                </a:cubicBezTo>
                <a:cubicBezTo>
                  <a:pt x="441" y="9"/>
                  <a:pt x="411" y="11"/>
                  <a:pt x="381" y="15"/>
                </a:cubicBezTo>
                <a:cubicBezTo>
                  <a:pt x="353" y="15"/>
                  <a:pt x="325" y="0"/>
                  <a:pt x="306" y="4"/>
                </a:cubicBezTo>
                <a:close/>
              </a:path>
            </a:pathLst>
          </a:custGeom>
          <a:gradFill flip="none" rotWithShape="1">
            <a:gsLst>
              <a:gs pos="0">
                <a:schemeClr val="hlink"/>
              </a:gs>
              <a:gs pos="100000">
                <a:srgbClr val="DEF1F2"/>
              </a:gs>
            </a:gsLst>
            <a:lin ang="5400000" scaled="1"/>
            <a:tileRect/>
          </a:gradFill>
          <a:ln w="9525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200">
              <a:solidFill>
                <a:srgbClr val="000000"/>
              </a:solidFill>
            </a:endParaRPr>
          </a:p>
        </p:txBody>
      </p:sp>
      <p:sp>
        <p:nvSpPr>
          <p:cNvPr id="23587" name="Rectangle 19"/>
          <p:cNvSpPr>
            <a:spLocks noChangeArrowheads="1"/>
          </p:cNvSpPr>
          <p:nvPr/>
        </p:nvSpPr>
        <p:spPr bwMode="auto">
          <a:xfrm>
            <a:off x="3203575" y="5142135"/>
            <a:ext cx="26420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th-TH" sz="2800" b="1" dirty="0">
                <a:solidFill>
                  <a:srgbClr val="000000"/>
                </a:solidFill>
                <a:cs typeface="Angsana New" pitchFamily="18" charset="-34"/>
              </a:rPr>
              <a:t>Ultimate goals</a:t>
            </a:r>
            <a:endParaRPr lang="th-TH" altLang="th-TH" sz="2800" b="1" dirty="0">
              <a:solidFill>
                <a:srgbClr val="000000"/>
              </a:solidFill>
              <a:cs typeface="Angsana New" pitchFamily="18" charset="-34"/>
            </a:endParaRP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57150" y="2580000"/>
            <a:ext cx="897934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2400" b="1" dirty="0">
                <a:cs typeface="Angsana New" pitchFamily="18" charset="-34"/>
              </a:rPr>
              <a:t>Nutrition is a link between food and health, </a:t>
            </a:r>
          </a:p>
          <a:p>
            <a:pPr algn="ctr">
              <a:lnSpc>
                <a:spcPts val="3300"/>
              </a:lnSpc>
            </a:pPr>
            <a:r>
              <a:rPr lang="en-US" sz="2400" b="1" dirty="0">
                <a:cs typeface="Angsana New" pitchFamily="18" charset="-34"/>
              </a:rPr>
              <a:t>regarding the fulfillment of energy, protein and micronutrient </a:t>
            </a:r>
          </a:p>
          <a:p>
            <a:pPr algn="ctr">
              <a:lnSpc>
                <a:spcPts val="3300"/>
              </a:lnSpc>
            </a:pPr>
            <a:r>
              <a:rPr lang="en-US" sz="2400" b="1" dirty="0">
                <a:cs typeface="Angsana New" pitchFamily="18" charset="-34"/>
              </a:rPr>
              <a:t> requirements and non-nutrients from food in human life course</a:t>
            </a:r>
            <a:endParaRPr lang="th-TH" sz="2400" b="1" dirty="0">
              <a:cs typeface="Angsana New" pitchFamily="18" charset="-34"/>
            </a:endParaRPr>
          </a:p>
        </p:txBody>
      </p:sp>
      <p:sp>
        <p:nvSpPr>
          <p:cNvPr id="25" name="ตัวแทนหมายเลขภาพนิ่ง 15"/>
          <p:cNvSpPr>
            <a:spLocks noGrp="1"/>
          </p:cNvSpPr>
          <p:nvPr>
            <p:ph type="sldNum" sz="quarter" idx="12"/>
          </p:nvPr>
        </p:nvSpPr>
        <p:spPr>
          <a:xfrm>
            <a:off x="4499992" y="6553150"/>
            <a:ext cx="653888" cy="47625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-</a:t>
            </a:r>
            <a:fld id="{2FF53407-A9E9-4060-88DC-0FBC031FEE89}" type="slidenum">
              <a:rPr lang="en-US" smtClean="0">
                <a:solidFill>
                  <a:srgbClr val="000000"/>
                </a:solidFill>
              </a:rPr>
              <a:pPr algn="ctr">
                <a:defRPr/>
              </a:pPr>
              <a:t>16</a:t>
            </a:fld>
            <a:r>
              <a:rPr lang="en-US" dirty="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587232" y="6682755"/>
            <a:ext cx="28813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th-TH" sz="1000" dirty="0" err="1">
                <a:solidFill>
                  <a:srgbClr val="CC0099"/>
                </a:solidFill>
              </a:rPr>
              <a:t>Kraisid</a:t>
            </a:r>
            <a:r>
              <a:rPr lang="en-US" altLang="th-TH" sz="1000" dirty="0">
                <a:solidFill>
                  <a:srgbClr val="CC0099"/>
                </a:solidFill>
              </a:rPr>
              <a:t> </a:t>
            </a:r>
            <a:r>
              <a:rPr lang="en-US" altLang="th-TH" sz="1000" dirty="0" err="1">
                <a:solidFill>
                  <a:srgbClr val="CC0099"/>
                </a:solidFill>
              </a:rPr>
              <a:t>Tontisirin</a:t>
            </a:r>
            <a:r>
              <a:rPr lang="en-US" altLang="th-TH" sz="1000" dirty="0">
                <a:solidFill>
                  <a:srgbClr val="CC0099"/>
                </a:solidFill>
              </a:rPr>
              <a:t>, </a:t>
            </a:r>
            <a:r>
              <a:rPr lang="en-US" altLang="th-TH" sz="1000" dirty="0" err="1">
                <a:solidFill>
                  <a:srgbClr val="CC0099"/>
                </a:solidFill>
              </a:rPr>
              <a:t>Mahidol</a:t>
            </a:r>
            <a:r>
              <a:rPr lang="en-US" altLang="th-TH" sz="1000" dirty="0">
                <a:solidFill>
                  <a:srgbClr val="CC0099"/>
                </a:solidFill>
              </a:rPr>
              <a:t> University</a:t>
            </a:r>
          </a:p>
        </p:txBody>
      </p:sp>
    </p:spTree>
    <p:extLst>
      <p:ext uri="{BB962C8B-B14F-4D97-AF65-F5344CB8AC3E}">
        <p14:creationId xmlns:p14="http://schemas.microsoft.com/office/powerpoint/2010/main" xmlns="" val="3006197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03848" y="404664"/>
            <a:ext cx="6091237" cy="55006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  <a:defRPr/>
            </a:pPr>
            <a:endParaRPr lang="en-US" sz="2400" kern="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 </a:t>
            </a:r>
          </a:p>
          <a:p>
            <a:pPr>
              <a:spcBef>
                <a:spcPts val="0"/>
              </a:spcBef>
              <a:defRPr/>
            </a:pPr>
            <a:r>
              <a:rPr lang="en-US" sz="2400" kern="0" dirty="0">
                <a:solidFill>
                  <a:srgbClr val="CC00FF"/>
                </a:solidFill>
                <a:latin typeface="Tahoma" pitchFamily="34" charset="0"/>
                <a:cs typeface="Tahoma" pitchFamily="34" charset="0"/>
              </a:rPr>
              <a:t>Population of 68.3 m.</a:t>
            </a:r>
          </a:p>
          <a:p>
            <a:pPr>
              <a:spcBef>
                <a:spcPts val="0"/>
              </a:spcBef>
              <a:defRPr/>
            </a:pP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Area of 514,000 sq. kilometers</a:t>
            </a:r>
          </a:p>
          <a:p>
            <a:pPr>
              <a:spcBef>
                <a:spcPts val="0"/>
              </a:spcBef>
              <a:defRPr/>
            </a:pPr>
            <a:r>
              <a:rPr lang="en-US" sz="2400" kern="0" dirty="0">
                <a:solidFill>
                  <a:srgbClr val="CC00FF"/>
                </a:solidFill>
                <a:latin typeface="Tahoma" pitchFamily="34" charset="0"/>
                <a:cs typeface="Tahoma" pitchFamily="34" charset="0"/>
              </a:rPr>
              <a:t>Success in reduction of maternal and child malnutrition since the eighty under the Poverty Alleviation Plan (PAP</a:t>
            </a: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)</a:t>
            </a:r>
          </a:p>
          <a:p>
            <a:pPr>
              <a:spcBef>
                <a:spcPts val="0"/>
              </a:spcBef>
              <a:defRPr/>
            </a:pP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Currently facing with double burden of malnutrition (DBM), a coexistence of 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   under and over nutrition, and related 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   non-communicable diseases (NCDs)</a:t>
            </a:r>
          </a:p>
          <a:p>
            <a:pPr>
              <a:spcBef>
                <a:spcPts val="0"/>
              </a:spcBef>
              <a:defRPr/>
            </a:pP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Thailand has been a major food exporter</a:t>
            </a:r>
          </a:p>
          <a:p>
            <a:pPr>
              <a:spcBef>
                <a:spcPts val="0"/>
              </a:spcBef>
              <a:defRPr/>
            </a:pPr>
            <a:r>
              <a:rPr lang="en-US" sz="2400" kern="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Mountain areas confine mainly in the Northern Region  </a:t>
            </a:r>
          </a:p>
          <a:p>
            <a:pPr>
              <a:spcBef>
                <a:spcPts val="0"/>
              </a:spcBef>
              <a:defRPr/>
            </a:pPr>
            <a:endParaRPr lang="en-US" sz="2800" kern="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>
              <a:spcBef>
                <a:spcPts val="0"/>
              </a:spcBef>
              <a:defRPr/>
            </a:pPr>
            <a:endParaRPr lang="en-US" sz="2800" kern="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>
              <a:spcBef>
                <a:spcPts val="0"/>
              </a:spcBef>
              <a:defRPr/>
            </a:pPr>
            <a:endParaRPr lang="en-US" sz="2800" kern="0" dirty="0">
              <a:solidFill>
                <a:schemeClr val="tx2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221" name="Picture 4" descr="Thaila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" y="595313"/>
            <a:ext cx="3071813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6876256" y="6639163"/>
            <a:ext cx="228793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th-TH" sz="1000" dirty="0">
                <a:solidFill>
                  <a:srgbClr val="C00000"/>
                </a:solidFill>
              </a:rPr>
              <a:t>Kraisid </a:t>
            </a:r>
            <a:r>
              <a:rPr lang="en-US" altLang="th-TH" sz="1000" dirty="0" err="1">
                <a:solidFill>
                  <a:srgbClr val="C00000"/>
                </a:solidFill>
              </a:rPr>
              <a:t>Tontisirin</a:t>
            </a:r>
            <a:r>
              <a:rPr lang="en-US" altLang="th-TH" sz="1000" dirty="0">
                <a:solidFill>
                  <a:srgbClr val="C00000"/>
                </a:solidFill>
              </a:rPr>
              <a:t>, </a:t>
            </a:r>
            <a:r>
              <a:rPr lang="en-US" altLang="th-TH" sz="1000" dirty="0" err="1">
                <a:solidFill>
                  <a:srgbClr val="C00000"/>
                </a:solidFill>
              </a:rPr>
              <a:t>Mahidol</a:t>
            </a:r>
            <a:r>
              <a:rPr lang="en-US" altLang="th-TH" sz="1000" dirty="0">
                <a:solidFill>
                  <a:srgbClr val="C00000"/>
                </a:solidFill>
              </a:rPr>
              <a:t> University</a:t>
            </a:r>
          </a:p>
        </p:txBody>
      </p:sp>
      <p:sp>
        <p:nvSpPr>
          <p:cNvPr id="6" name="ตัวยึดหมายเลขภาพนิ่ง 5"/>
          <p:cNvSpPr txBox="1">
            <a:spLocks noGrp="1"/>
          </p:cNvSpPr>
          <p:nvPr/>
        </p:nvSpPr>
        <p:spPr bwMode="auto">
          <a:xfrm>
            <a:off x="8143875" y="6408738"/>
            <a:ext cx="542925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4C5318D2-E2B1-4921-9032-E2D19E1125CC}" type="slidenum">
              <a:rPr lang="en-US" sz="1400">
                <a:latin typeface="+mn-lt"/>
                <a:cs typeface="+mn-cs"/>
              </a:rPr>
              <a:pPr algn="r">
                <a:defRPr/>
              </a:pPr>
              <a:t>17</a:t>
            </a:fld>
            <a:endParaRPr lang="th-TH" sz="1400" dirty="0"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03696" y="404664"/>
            <a:ext cx="1755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3333FF"/>
                </a:solidFill>
              </a:rPr>
              <a:t>Thailand</a:t>
            </a:r>
          </a:p>
        </p:txBody>
      </p:sp>
    </p:spTree>
    <p:extLst>
      <p:ext uri="{BB962C8B-B14F-4D97-AF65-F5344CB8AC3E}">
        <p14:creationId xmlns:p14="http://schemas.microsoft.com/office/powerpoint/2010/main" xmlns="" val="1052950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CC"/>
                </a:solidFill>
                <a:latin typeface="Century Gothic" panose="020B0502020202020204" pitchFamily="34" charset="0"/>
              </a:rPr>
              <a:t>Great progress in reducing hunger in Thailand*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7" y="1823807"/>
            <a:ext cx="4516550" cy="47545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 panose="020B0604020202020204" pitchFamily="34" charset="0"/>
              </a:rPr>
              <a:t>Hunger fell from 35% to 7% </a:t>
            </a:r>
            <a:r>
              <a:rPr lang="en-US" sz="2000" dirty="0">
                <a:cs typeface="Arial" panose="020B0604020202020204" pitchFamily="34" charset="0"/>
              </a:rPr>
              <a:t>(1990-2015) or </a:t>
            </a:r>
            <a:r>
              <a:rPr lang="en-US" sz="2400" dirty="0">
                <a:cs typeface="Arial" panose="020B0604020202020204" pitchFamily="34" charset="0"/>
              </a:rPr>
              <a:t>reduced by 79%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cs typeface="Arial" panose="020B0604020202020204" pitchFamily="34" charset="0"/>
              </a:rPr>
              <a:t>Number of hungry people fell from 20 to 5 million in same period or reduced by 75%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400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>
                <a:cs typeface="Arial" panose="020B0604020202020204" pitchFamily="34" charset="0"/>
              </a:rPr>
              <a:t>Thailand has achieved </a:t>
            </a:r>
            <a:r>
              <a:rPr lang="en-US" sz="2400" dirty="0">
                <a:cs typeface="Arial" panose="020B0604020202020204" pitchFamily="34" charset="0"/>
              </a:rPr>
              <a:t>MDGs</a:t>
            </a:r>
          </a:p>
        </p:txBody>
      </p:sp>
      <p:sp>
        <p:nvSpPr>
          <p:cNvPr id="5" name="Rectangle 4"/>
          <p:cNvSpPr/>
          <p:nvPr/>
        </p:nvSpPr>
        <p:spPr>
          <a:xfrm>
            <a:off x="5410200" y="1823807"/>
            <a:ext cx="31469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Undernourishment in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</a:rPr>
              <a:t>Thailand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5035473" y="6644437"/>
            <a:ext cx="41515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</a:rPr>
              <a:t>Sources: FAO 2017, </a:t>
            </a:r>
            <a:r>
              <a:rPr lang="en-US" sz="1000" dirty="0" err="1"/>
              <a:t>Tontisirin</a:t>
            </a:r>
            <a:r>
              <a:rPr lang="en-US" sz="1000" dirty="0"/>
              <a:t> et al. 2014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64148" y="6553150"/>
            <a:ext cx="2139900" cy="476250"/>
          </a:xfrm>
        </p:spPr>
        <p:txBody>
          <a:bodyPr/>
          <a:lstStyle/>
          <a:p>
            <a:r>
              <a:rPr lang="en-US" dirty="0"/>
              <a:t>-6-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A6BC6286-0517-4096-8B2A-F674C4BFBB48}"/>
              </a:ext>
            </a:extLst>
          </p:cNvPr>
          <p:cNvGraphicFramePr/>
          <p:nvPr>
            <p:extLst/>
          </p:nvPr>
        </p:nvGraphicFramePr>
        <p:xfrm>
          <a:off x="4963887" y="2259105"/>
          <a:ext cx="4045485" cy="3928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7809" y="6695649"/>
            <a:ext cx="4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36512" y="6546830"/>
            <a:ext cx="50129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*</a:t>
            </a:r>
            <a:r>
              <a:rPr lang="en-US" sz="1600">
                <a:solidFill>
                  <a:srgbClr val="CC00FF"/>
                </a:solidFill>
                <a:latin typeface="Century Gothic" panose="020B0502020202020204" pitchFamily="34" charset="0"/>
              </a:rPr>
              <a:t>Slide courtesy from </a:t>
            </a:r>
            <a:r>
              <a:rPr lang="en-US" sz="1600" dirty="0">
                <a:solidFill>
                  <a:srgbClr val="CC00FF"/>
                </a:solidFill>
                <a:latin typeface="Century Gothic" panose="020B0502020202020204" pitchFamily="34" charset="0"/>
              </a:rPr>
              <a:t>IFPRI with some modification</a:t>
            </a:r>
            <a:endParaRPr lang="en-US" sz="1600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305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กลุ่ม 47"/>
          <p:cNvGrpSpPr>
            <a:grpSpLocks/>
          </p:cNvGrpSpPr>
          <p:nvPr/>
        </p:nvGrpSpPr>
        <p:grpSpPr bwMode="auto">
          <a:xfrm>
            <a:off x="174625" y="115888"/>
            <a:ext cx="8751888" cy="973137"/>
            <a:chOff x="563336" y="311151"/>
            <a:chExt cx="8043636" cy="944336"/>
          </a:xfrm>
          <a:solidFill>
            <a:schemeClr val="accent6">
              <a:lumMod val="60000"/>
              <a:lumOff val="40000"/>
              <a:alpha val="34118"/>
            </a:schemeClr>
          </a:solidFill>
        </p:grpSpPr>
        <p:sp>
          <p:nvSpPr>
            <p:cNvPr id="9" name="AutoShape 8"/>
            <p:cNvSpPr>
              <a:spLocks noChangeArrowheads="1"/>
            </p:cNvSpPr>
            <p:nvPr/>
          </p:nvSpPr>
          <p:spPr bwMode="gray">
            <a:xfrm>
              <a:off x="563336" y="311151"/>
              <a:ext cx="8043636" cy="944336"/>
            </a:xfrm>
            <a:prstGeom prst="roundRect">
              <a:avLst>
                <a:gd name="adj" fmla="val 10889"/>
              </a:avLst>
            </a:prstGeom>
            <a:grpFill/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1600">
                <a:solidFill>
                  <a:srgbClr val="000000"/>
                </a:solidFill>
              </a:endParaRPr>
            </a:p>
          </p:txBody>
        </p:sp>
        <p:sp>
          <p:nvSpPr>
            <p:cNvPr id="44039" name="Freeform 9"/>
            <p:cNvSpPr>
              <a:spLocks/>
            </p:cNvSpPr>
            <p:nvPr/>
          </p:nvSpPr>
          <p:spPr bwMode="gray">
            <a:xfrm>
              <a:off x="667901" y="391477"/>
              <a:ext cx="1061639" cy="448458"/>
            </a:xfrm>
            <a:custGeom>
              <a:avLst/>
              <a:gdLst>
                <a:gd name="T0" fmla="*/ 2147483647 w 596"/>
                <a:gd name="T1" fmla="*/ 0 h 598"/>
                <a:gd name="T2" fmla="*/ 0 w 596"/>
                <a:gd name="T3" fmla="*/ 2147483647 h 598"/>
                <a:gd name="T4" fmla="*/ 0 w 596"/>
                <a:gd name="T5" fmla="*/ 2147483647 h 598"/>
                <a:gd name="T6" fmla="*/ 2147483647 w 596"/>
                <a:gd name="T7" fmla="*/ 2147483647 h 598"/>
                <a:gd name="T8" fmla="*/ 2147483647 w 596"/>
                <a:gd name="T9" fmla="*/ 0 h 598"/>
                <a:gd name="T10" fmla="*/ 2147483647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FFFFFF">
                <a:alpha val="4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th-TH" sz="1200">
                <a:solidFill>
                  <a:srgbClr val="000000"/>
                </a:solidFill>
              </a:endParaRPr>
            </a:p>
          </p:txBody>
        </p:sp>
      </p:grpSp>
      <p:pic>
        <p:nvPicPr>
          <p:cNvPr id="44035" name="Picture 2" descr="scn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8" t="9166" r="5521" b="7964"/>
          <a:stretch>
            <a:fillRect/>
          </a:stretch>
        </p:blipFill>
        <p:spPr bwMode="auto">
          <a:xfrm>
            <a:off x="381000" y="1103313"/>
            <a:ext cx="832485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986173" y="117402"/>
            <a:ext cx="7128792" cy="98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ts val="31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altLang="th-TH" sz="3200" dirty="0">
                <a:solidFill>
                  <a:srgbClr val="0000CC"/>
                </a:solidFill>
                <a:latin typeface="Arial Rounded MT Bold" pitchFamily="34" charset="0"/>
              </a:rPr>
              <a:t>Elimination  of  </a:t>
            </a:r>
            <a:r>
              <a:rPr lang="en-US" altLang="th-TH" sz="3200" dirty="0" err="1">
                <a:solidFill>
                  <a:srgbClr val="0000CC"/>
                </a:solidFill>
                <a:latin typeface="Arial Rounded MT Bold" pitchFamily="34" charset="0"/>
              </a:rPr>
              <a:t>undernutrition</a:t>
            </a:r>
            <a:r>
              <a:rPr lang="en-US" altLang="th-TH" sz="3200" dirty="0">
                <a:solidFill>
                  <a:srgbClr val="0000CC"/>
                </a:solidFill>
                <a:latin typeface="Arial Rounded MT Bold" pitchFamily="34" charset="0"/>
              </a:rPr>
              <a:t>: </a:t>
            </a:r>
          </a:p>
          <a:p>
            <a:pPr algn="ctr" eaLnBrk="1" fontAlgn="base" hangingPunct="1">
              <a:lnSpc>
                <a:spcPts val="31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altLang="th-TH" sz="3200" dirty="0">
                <a:solidFill>
                  <a:srgbClr val="0000CC"/>
                </a:solidFill>
                <a:latin typeface="Arial Rounded MT Bold" pitchFamily="34" charset="0"/>
              </a:rPr>
              <a:t>a  global  deficit  and  priorities*</a:t>
            </a:r>
            <a:endParaRPr lang="th-TH" altLang="th-TH" sz="3200" dirty="0">
              <a:solidFill>
                <a:srgbClr val="0000CC"/>
              </a:solidFill>
              <a:latin typeface="Arial Rounded MT Bold" pitchFamily="34" charset="0"/>
            </a:endParaRPr>
          </a:p>
        </p:txBody>
      </p:sp>
      <p:sp>
        <p:nvSpPr>
          <p:cNvPr id="8" name="ตัวแทนหมายเลขภาพนิ่ง 15"/>
          <p:cNvSpPr>
            <a:spLocks noGrp="1"/>
          </p:cNvSpPr>
          <p:nvPr>
            <p:ph type="sldNum" sz="quarter" idx="12"/>
          </p:nvPr>
        </p:nvSpPr>
        <p:spPr>
          <a:xfrm>
            <a:off x="4499992" y="6553150"/>
            <a:ext cx="653888" cy="47625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-</a:t>
            </a:r>
            <a:fld id="{2FF53407-A9E9-4060-88DC-0FBC031FEE89}" type="slidenum">
              <a:rPr lang="en-US" smtClean="0">
                <a:solidFill>
                  <a:srgbClr val="000000"/>
                </a:solidFill>
              </a:rPr>
              <a:pPr algn="ctr">
                <a:defRPr/>
              </a:pPr>
              <a:t>19</a:t>
            </a:fld>
            <a:r>
              <a:rPr lang="en-US" dirty="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732240" y="6583363"/>
            <a:ext cx="239112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th-TH" sz="1000" dirty="0">
                <a:solidFill>
                  <a:srgbClr val="C00000"/>
                </a:solidFill>
              </a:rPr>
              <a:t>Kraisid </a:t>
            </a:r>
            <a:r>
              <a:rPr lang="en-US" altLang="th-TH" sz="1000" dirty="0" err="1">
                <a:solidFill>
                  <a:srgbClr val="C00000"/>
                </a:solidFill>
              </a:rPr>
              <a:t>Tontisirin</a:t>
            </a:r>
            <a:r>
              <a:rPr lang="en-US" altLang="th-TH" sz="1000" dirty="0">
                <a:solidFill>
                  <a:srgbClr val="C00000"/>
                </a:solidFill>
              </a:rPr>
              <a:t>, </a:t>
            </a:r>
            <a:r>
              <a:rPr lang="en-US" altLang="th-TH" sz="1000" dirty="0" err="1">
                <a:solidFill>
                  <a:srgbClr val="C00000"/>
                </a:solidFill>
              </a:rPr>
              <a:t>Mahidol</a:t>
            </a:r>
            <a:r>
              <a:rPr lang="en-US" altLang="th-TH" sz="1000" dirty="0">
                <a:solidFill>
                  <a:srgbClr val="C00000"/>
                </a:solidFill>
              </a:rPr>
              <a:t> University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6512" y="6525344"/>
            <a:ext cx="2480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*From ACC/SCN 1999</a:t>
            </a:r>
          </a:p>
        </p:txBody>
      </p:sp>
    </p:spTree>
    <p:extLst>
      <p:ext uri="{BB962C8B-B14F-4D97-AF65-F5344CB8AC3E}">
        <p14:creationId xmlns:p14="http://schemas.microsoft.com/office/powerpoint/2010/main" xmlns="" val="2385417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 descr="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18"/>
          <p:cNvSpPr>
            <a:spLocks/>
          </p:cNvSpPr>
          <p:nvPr/>
        </p:nvSpPr>
        <p:spPr bwMode="gray">
          <a:xfrm>
            <a:off x="1200150" y="260648"/>
            <a:ext cx="7289962" cy="1287085"/>
          </a:xfrm>
          <a:custGeom>
            <a:avLst/>
            <a:gdLst/>
            <a:ahLst/>
            <a:cxnLst>
              <a:cxn ang="0">
                <a:pos x="266" y="42"/>
              </a:cxn>
              <a:cxn ang="0">
                <a:pos x="107" y="103"/>
              </a:cxn>
              <a:cxn ang="0">
                <a:pos x="69" y="200"/>
              </a:cxn>
              <a:cxn ang="0">
                <a:pos x="38" y="235"/>
              </a:cxn>
              <a:cxn ang="0">
                <a:pos x="15" y="332"/>
              </a:cxn>
              <a:cxn ang="0">
                <a:pos x="38" y="447"/>
              </a:cxn>
              <a:cxn ang="0">
                <a:pos x="198" y="587"/>
              </a:cxn>
              <a:cxn ang="0">
                <a:pos x="568" y="655"/>
              </a:cxn>
              <a:cxn ang="0">
                <a:pos x="928" y="699"/>
              </a:cxn>
              <a:cxn ang="0">
                <a:pos x="1751" y="746"/>
              </a:cxn>
              <a:cxn ang="0">
                <a:pos x="2388" y="739"/>
              </a:cxn>
              <a:cxn ang="0">
                <a:pos x="2624" y="761"/>
              </a:cxn>
              <a:cxn ang="0">
                <a:pos x="3030" y="737"/>
              </a:cxn>
              <a:cxn ang="0">
                <a:pos x="3707" y="640"/>
              </a:cxn>
              <a:cxn ang="0">
                <a:pos x="4057" y="579"/>
              </a:cxn>
              <a:cxn ang="0">
                <a:pos x="4225" y="526"/>
              </a:cxn>
              <a:cxn ang="0">
                <a:pos x="4331" y="508"/>
              </a:cxn>
              <a:cxn ang="0">
                <a:pos x="4225" y="491"/>
              </a:cxn>
              <a:cxn ang="0">
                <a:pos x="4346" y="526"/>
              </a:cxn>
              <a:cxn ang="0">
                <a:pos x="4643" y="455"/>
              </a:cxn>
              <a:cxn ang="0">
                <a:pos x="4849" y="341"/>
              </a:cxn>
              <a:cxn ang="0">
                <a:pos x="4674" y="279"/>
              </a:cxn>
              <a:cxn ang="0">
                <a:pos x="4110" y="297"/>
              </a:cxn>
              <a:cxn ang="0">
                <a:pos x="4293" y="297"/>
              </a:cxn>
              <a:cxn ang="0">
                <a:pos x="4651" y="200"/>
              </a:cxn>
              <a:cxn ang="0">
                <a:pos x="4514" y="147"/>
              </a:cxn>
              <a:cxn ang="0">
                <a:pos x="3920" y="174"/>
              </a:cxn>
              <a:cxn ang="0">
                <a:pos x="3966" y="147"/>
              </a:cxn>
              <a:cxn ang="0">
                <a:pos x="3578" y="121"/>
              </a:cxn>
              <a:cxn ang="0">
                <a:pos x="3159" y="165"/>
              </a:cxn>
              <a:cxn ang="0">
                <a:pos x="2260" y="187"/>
              </a:cxn>
              <a:cxn ang="0">
                <a:pos x="1880" y="175"/>
              </a:cxn>
              <a:cxn ang="0">
                <a:pos x="1460" y="175"/>
              </a:cxn>
              <a:cxn ang="0">
                <a:pos x="967" y="130"/>
              </a:cxn>
              <a:cxn ang="0">
                <a:pos x="746" y="59"/>
              </a:cxn>
              <a:cxn ang="0">
                <a:pos x="472" y="6"/>
              </a:cxn>
              <a:cxn ang="0">
                <a:pos x="306" y="4"/>
              </a:cxn>
            </a:cxnLst>
            <a:rect l="0" t="0" r="r" b="b"/>
            <a:pathLst>
              <a:path w="4864" h="769">
                <a:moveTo>
                  <a:pt x="306" y="4"/>
                </a:moveTo>
                <a:cubicBezTo>
                  <a:pt x="265" y="21"/>
                  <a:pt x="307" y="25"/>
                  <a:pt x="266" y="42"/>
                </a:cubicBezTo>
                <a:cubicBezTo>
                  <a:pt x="228" y="27"/>
                  <a:pt x="225" y="21"/>
                  <a:pt x="167" y="42"/>
                </a:cubicBezTo>
                <a:cubicBezTo>
                  <a:pt x="141" y="52"/>
                  <a:pt x="142" y="90"/>
                  <a:pt x="107" y="103"/>
                </a:cubicBezTo>
                <a:cubicBezTo>
                  <a:pt x="84" y="130"/>
                  <a:pt x="69" y="156"/>
                  <a:pt x="46" y="182"/>
                </a:cubicBezTo>
                <a:cubicBezTo>
                  <a:pt x="53" y="188"/>
                  <a:pt x="61" y="196"/>
                  <a:pt x="69" y="200"/>
                </a:cubicBezTo>
                <a:cubicBezTo>
                  <a:pt x="76" y="204"/>
                  <a:pt x="94" y="200"/>
                  <a:pt x="91" y="209"/>
                </a:cubicBezTo>
                <a:cubicBezTo>
                  <a:pt x="89" y="218"/>
                  <a:pt x="47" y="232"/>
                  <a:pt x="38" y="235"/>
                </a:cubicBezTo>
                <a:cubicBezTo>
                  <a:pt x="20" y="298"/>
                  <a:pt x="37" y="278"/>
                  <a:pt x="0" y="306"/>
                </a:cubicBezTo>
                <a:cubicBezTo>
                  <a:pt x="5" y="314"/>
                  <a:pt x="11" y="322"/>
                  <a:pt x="15" y="332"/>
                </a:cubicBezTo>
                <a:cubicBezTo>
                  <a:pt x="27" y="345"/>
                  <a:pt x="65" y="366"/>
                  <a:pt x="69" y="385"/>
                </a:cubicBezTo>
                <a:cubicBezTo>
                  <a:pt x="71" y="398"/>
                  <a:pt x="28" y="428"/>
                  <a:pt x="38" y="447"/>
                </a:cubicBezTo>
                <a:cubicBezTo>
                  <a:pt x="28" y="480"/>
                  <a:pt x="110" y="494"/>
                  <a:pt x="129" y="499"/>
                </a:cubicBezTo>
                <a:cubicBezTo>
                  <a:pt x="157" y="521"/>
                  <a:pt x="162" y="579"/>
                  <a:pt x="198" y="587"/>
                </a:cubicBezTo>
                <a:cubicBezTo>
                  <a:pt x="275" y="607"/>
                  <a:pt x="321" y="631"/>
                  <a:pt x="400" y="635"/>
                </a:cubicBezTo>
                <a:cubicBezTo>
                  <a:pt x="471" y="643"/>
                  <a:pt x="513" y="654"/>
                  <a:pt x="568" y="655"/>
                </a:cubicBezTo>
                <a:cubicBezTo>
                  <a:pt x="628" y="661"/>
                  <a:pt x="700" y="664"/>
                  <a:pt x="760" y="671"/>
                </a:cubicBezTo>
                <a:cubicBezTo>
                  <a:pt x="817" y="693"/>
                  <a:pt x="869" y="677"/>
                  <a:pt x="928" y="699"/>
                </a:cubicBezTo>
                <a:cubicBezTo>
                  <a:pt x="1070" y="753"/>
                  <a:pt x="1355" y="693"/>
                  <a:pt x="1355" y="693"/>
                </a:cubicBezTo>
                <a:cubicBezTo>
                  <a:pt x="1539" y="731"/>
                  <a:pt x="1520" y="737"/>
                  <a:pt x="1751" y="746"/>
                </a:cubicBezTo>
                <a:cubicBezTo>
                  <a:pt x="1912" y="769"/>
                  <a:pt x="1924" y="727"/>
                  <a:pt x="2228" y="743"/>
                </a:cubicBezTo>
                <a:cubicBezTo>
                  <a:pt x="2298" y="752"/>
                  <a:pt x="2337" y="736"/>
                  <a:pt x="2388" y="739"/>
                </a:cubicBezTo>
                <a:cubicBezTo>
                  <a:pt x="2439" y="742"/>
                  <a:pt x="2496" y="758"/>
                  <a:pt x="2535" y="762"/>
                </a:cubicBezTo>
                <a:cubicBezTo>
                  <a:pt x="2574" y="766"/>
                  <a:pt x="2586" y="753"/>
                  <a:pt x="2624" y="761"/>
                </a:cubicBezTo>
                <a:cubicBezTo>
                  <a:pt x="2654" y="767"/>
                  <a:pt x="2674" y="747"/>
                  <a:pt x="2710" y="746"/>
                </a:cubicBezTo>
                <a:cubicBezTo>
                  <a:pt x="2816" y="740"/>
                  <a:pt x="2923" y="740"/>
                  <a:pt x="3030" y="737"/>
                </a:cubicBezTo>
                <a:cubicBezTo>
                  <a:pt x="3165" y="698"/>
                  <a:pt x="3192" y="700"/>
                  <a:pt x="3372" y="693"/>
                </a:cubicBezTo>
                <a:cubicBezTo>
                  <a:pt x="3491" y="677"/>
                  <a:pt x="3585" y="649"/>
                  <a:pt x="3707" y="640"/>
                </a:cubicBezTo>
                <a:cubicBezTo>
                  <a:pt x="3778" y="612"/>
                  <a:pt x="3647" y="661"/>
                  <a:pt x="3814" y="623"/>
                </a:cubicBezTo>
                <a:cubicBezTo>
                  <a:pt x="3939" y="593"/>
                  <a:pt x="3882" y="589"/>
                  <a:pt x="4057" y="579"/>
                </a:cubicBezTo>
                <a:cubicBezTo>
                  <a:pt x="4154" y="551"/>
                  <a:pt x="4197" y="549"/>
                  <a:pt x="4316" y="543"/>
                </a:cubicBezTo>
                <a:cubicBezTo>
                  <a:pt x="4293" y="535"/>
                  <a:pt x="4233" y="529"/>
                  <a:pt x="4225" y="526"/>
                </a:cubicBezTo>
                <a:cubicBezTo>
                  <a:pt x="4217" y="523"/>
                  <a:pt x="4240" y="518"/>
                  <a:pt x="4247" y="517"/>
                </a:cubicBezTo>
                <a:cubicBezTo>
                  <a:pt x="4275" y="513"/>
                  <a:pt x="4303" y="511"/>
                  <a:pt x="4331" y="508"/>
                </a:cubicBezTo>
                <a:cubicBezTo>
                  <a:pt x="4303" y="505"/>
                  <a:pt x="4275" y="504"/>
                  <a:pt x="4247" y="499"/>
                </a:cubicBezTo>
                <a:cubicBezTo>
                  <a:pt x="4240" y="498"/>
                  <a:pt x="4221" y="499"/>
                  <a:pt x="4225" y="491"/>
                </a:cubicBezTo>
                <a:cubicBezTo>
                  <a:pt x="4230" y="480"/>
                  <a:pt x="4245" y="485"/>
                  <a:pt x="4255" y="482"/>
                </a:cubicBezTo>
                <a:cubicBezTo>
                  <a:pt x="4318" y="494"/>
                  <a:pt x="4297" y="507"/>
                  <a:pt x="4346" y="526"/>
                </a:cubicBezTo>
                <a:cubicBezTo>
                  <a:pt x="4398" y="511"/>
                  <a:pt x="4453" y="470"/>
                  <a:pt x="4506" y="464"/>
                </a:cubicBezTo>
                <a:cubicBezTo>
                  <a:pt x="4552" y="460"/>
                  <a:pt x="4598" y="458"/>
                  <a:pt x="4643" y="455"/>
                </a:cubicBezTo>
                <a:cubicBezTo>
                  <a:pt x="4690" y="420"/>
                  <a:pt x="4742" y="423"/>
                  <a:pt x="4795" y="411"/>
                </a:cubicBezTo>
                <a:cubicBezTo>
                  <a:pt x="4834" y="382"/>
                  <a:pt x="4813" y="403"/>
                  <a:pt x="4849" y="341"/>
                </a:cubicBezTo>
                <a:cubicBezTo>
                  <a:pt x="4854" y="332"/>
                  <a:pt x="4864" y="314"/>
                  <a:pt x="4864" y="314"/>
                </a:cubicBezTo>
                <a:cubicBezTo>
                  <a:pt x="4803" y="279"/>
                  <a:pt x="4742" y="285"/>
                  <a:pt x="4674" y="279"/>
                </a:cubicBezTo>
                <a:cubicBezTo>
                  <a:pt x="4490" y="287"/>
                  <a:pt x="4499" y="279"/>
                  <a:pt x="4384" y="306"/>
                </a:cubicBezTo>
                <a:cubicBezTo>
                  <a:pt x="4293" y="303"/>
                  <a:pt x="4202" y="303"/>
                  <a:pt x="4110" y="297"/>
                </a:cubicBezTo>
                <a:cubicBezTo>
                  <a:pt x="4103" y="297"/>
                  <a:pt x="4126" y="288"/>
                  <a:pt x="4133" y="288"/>
                </a:cubicBezTo>
                <a:cubicBezTo>
                  <a:pt x="4187" y="288"/>
                  <a:pt x="4240" y="294"/>
                  <a:pt x="4293" y="297"/>
                </a:cubicBezTo>
                <a:cubicBezTo>
                  <a:pt x="4391" y="282"/>
                  <a:pt x="4444" y="268"/>
                  <a:pt x="4552" y="262"/>
                </a:cubicBezTo>
                <a:cubicBezTo>
                  <a:pt x="4601" y="247"/>
                  <a:pt x="4610" y="232"/>
                  <a:pt x="4651" y="200"/>
                </a:cubicBezTo>
                <a:cubicBezTo>
                  <a:pt x="4609" y="188"/>
                  <a:pt x="4562" y="193"/>
                  <a:pt x="4521" y="174"/>
                </a:cubicBezTo>
                <a:cubicBezTo>
                  <a:pt x="4514" y="171"/>
                  <a:pt x="4516" y="156"/>
                  <a:pt x="4514" y="147"/>
                </a:cubicBezTo>
                <a:cubicBezTo>
                  <a:pt x="4141" y="166"/>
                  <a:pt x="4291" y="156"/>
                  <a:pt x="4065" y="174"/>
                </a:cubicBezTo>
                <a:cubicBezTo>
                  <a:pt x="4015" y="182"/>
                  <a:pt x="3972" y="194"/>
                  <a:pt x="3920" y="174"/>
                </a:cubicBezTo>
                <a:cubicBezTo>
                  <a:pt x="3911" y="171"/>
                  <a:pt x="3935" y="160"/>
                  <a:pt x="3943" y="156"/>
                </a:cubicBezTo>
                <a:cubicBezTo>
                  <a:pt x="3951" y="152"/>
                  <a:pt x="3958" y="150"/>
                  <a:pt x="3966" y="147"/>
                </a:cubicBezTo>
                <a:cubicBezTo>
                  <a:pt x="3918" y="110"/>
                  <a:pt x="3968" y="135"/>
                  <a:pt x="3935" y="77"/>
                </a:cubicBezTo>
                <a:cubicBezTo>
                  <a:pt x="3812" y="86"/>
                  <a:pt x="3702" y="113"/>
                  <a:pt x="3578" y="121"/>
                </a:cubicBezTo>
                <a:cubicBezTo>
                  <a:pt x="3524" y="128"/>
                  <a:pt x="3477" y="135"/>
                  <a:pt x="3425" y="156"/>
                </a:cubicBezTo>
                <a:cubicBezTo>
                  <a:pt x="3342" y="188"/>
                  <a:pt x="3248" y="162"/>
                  <a:pt x="3159" y="165"/>
                </a:cubicBezTo>
                <a:cubicBezTo>
                  <a:pt x="2928" y="254"/>
                  <a:pt x="2813" y="169"/>
                  <a:pt x="2544" y="191"/>
                </a:cubicBezTo>
                <a:cubicBezTo>
                  <a:pt x="2445" y="200"/>
                  <a:pt x="2305" y="198"/>
                  <a:pt x="2260" y="187"/>
                </a:cubicBezTo>
                <a:cubicBezTo>
                  <a:pt x="2172" y="153"/>
                  <a:pt x="2149" y="194"/>
                  <a:pt x="2056" y="195"/>
                </a:cubicBezTo>
                <a:cubicBezTo>
                  <a:pt x="1964" y="187"/>
                  <a:pt x="1913" y="188"/>
                  <a:pt x="1880" y="175"/>
                </a:cubicBezTo>
                <a:cubicBezTo>
                  <a:pt x="1790" y="181"/>
                  <a:pt x="1677" y="212"/>
                  <a:pt x="1591" y="191"/>
                </a:cubicBezTo>
                <a:cubicBezTo>
                  <a:pt x="1548" y="181"/>
                  <a:pt x="1503" y="186"/>
                  <a:pt x="1460" y="175"/>
                </a:cubicBezTo>
                <a:cubicBezTo>
                  <a:pt x="1435" y="185"/>
                  <a:pt x="1426" y="155"/>
                  <a:pt x="1401" y="165"/>
                </a:cubicBezTo>
                <a:cubicBezTo>
                  <a:pt x="1252" y="156"/>
                  <a:pt x="1118" y="135"/>
                  <a:pt x="967" y="130"/>
                </a:cubicBezTo>
                <a:cubicBezTo>
                  <a:pt x="926" y="125"/>
                  <a:pt x="836" y="116"/>
                  <a:pt x="799" y="103"/>
                </a:cubicBezTo>
                <a:cubicBezTo>
                  <a:pt x="798" y="103"/>
                  <a:pt x="754" y="62"/>
                  <a:pt x="746" y="59"/>
                </a:cubicBezTo>
                <a:cubicBezTo>
                  <a:pt x="686" y="39"/>
                  <a:pt x="609" y="39"/>
                  <a:pt x="548" y="33"/>
                </a:cubicBezTo>
                <a:cubicBezTo>
                  <a:pt x="523" y="22"/>
                  <a:pt x="497" y="17"/>
                  <a:pt x="472" y="6"/>
                </a:cubicBezTo>
                <a:cubicBezTo>
                  <a:pt x="441" y="9"/>
                  <a:pt x="411" y="11"/>
                  <a:pt x="381" y="15"/>
                </a:cubicBezTo>
                <a:cubicBezTo>
                  <a:pt x="353" y="15"/>
                  <a:pt x="325" y="0"/>
                  <a:pt x="306" y="4"/>
                </a:cubicBezTo>
                <a:close/>
              </a:path>
            </a:pathLst>
          </a:custGeom>
          <a:solidFill>
            <a:srgbClr val="FFFFFF">
              <a:alpha val="58039"/>
            </a:srgb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>
              <a:solidFill>
                <a:schemeClr val="lt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17538" y="567779"/>
            <a:ext cx="7524750" cy="9890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th-TH" sz="4000" b="1" kern="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Batang" pitchFamily="18" charset="-127"/>
                <a:cs typeface="Tahoma" pitchFamily="34" charset="0"/>
              </a:rPr>
              <a:t>Presentation  Outline</a:t>
            </a:r>
          </a:p>
        </p:txBody>
      </p:sp>
      <p:sp>
        <p:nvSpPr>
          <p:cNvPr id="7" name="วงรี 6"/>
          <p:cNvSpPr/>
          <p:nvPr/>
        </p:nvSpPr>
        <p:spPr>
          <a:xfrm>
            <a:off x="906849" y="2420888"/>
            <a:ext cx="203200" cy="188686"/>
          </a:xfrm>
          <a:prstGeom prst="ellipse">
            <a:avLst/>
          </a:prstGeom>
          <a:gradFill flip="none" rotWithShape="1">
            <a:gsLst>
              <a:gs pos="0">
                <a:srgbClr val="8A3CC4">
                  <a:shade val="30000"/>
                  <a:satMod val="115000"/>
                </a:srgbClr>
              </a:gs>
              <a:gs pos="50000">
                <a:srgbClr val="8A3CC4">
                  <a:shade val="67500"/>
                  <a:satMod val="115000"/>
                </a:srgbClr>
              </a:gs>
              <a:gs pos="100000">
                <a:srgbClr val="8A3CC4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b="1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194583" y="1556792"/>
            <a:ext cx="7841913" cy="417677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4300"/>
              </a:lnSpc>
              <a:buFontTx/>
              <a:buNone/>
            </a:pPr>
            <a:endParaRPr lang="en-US" altLang="th-TH" sz="2800" kern="0" dirty="0">
              <a:latin typeface="Tahoma" pitchFamily="34" charset="0"/>
              <a:ea typeface="Batang" pitchFamily="18" charset="-127"/>
              <a:cs typeface="Tahoma" pitchFamily="34" charset="0"/>
            </a:endParaRPr>
          </a:p>
          <a:p>
            <a:pPr>
              <a:lnSpc>
                <a:spcPts val="4300"/>
              </a:lnSpc>
              <a:buFontTx/>
              <a:buNone/>
            </a:pPr>
            <a:r>
              <a:rPr lang="en-US" altLang="th-TH" sz="2800" kern="0" dirty="0">
                <a:solidFill>
                  <a:srgbClr val="CC00FF"/>
                </a:solidFill>
                <a:latin typeface="Tahoma" pitchFamily="34" charset="0"/>
                <a:ea typeface="Batang" pitchFamily="18" charset="-127"/>
                <a:cs typeface="Tahoma" pitchFamily="34" charset="0"/>
              </a:rPr>
              <a:t>The Royal Highland Development Project</a:t>
            </a:r>
          </a:p>
          <a:p>
            <a:pPr>
              <a:lnSpc>
                <a:spcPts val="4300"/>
              </a:lnSpc>
              <a:buFontTx/>
              <a:buNone/>
            </a:pPr>
            <a:r>
              <a:rPr lang="en-US" altLang="th-TH" sz="2800" kern="0" dirty="0">
                <a:latin typeface="Tahoma" pitchFamily="34" charset="0"/>
                <a:ea typeface="Batang" pitchFamily="18" charset="-127"/>
                <a:cs typeface="Tahoma" pitchFamily="34" charset="0"/>
              </a:rPr>
              <a:t>Alleviation of food insecurity and under-nutrition</a:t>
            </a:r>
          </a:p>
          <a:p>
            <a:pPr>
              <a:lnSpc>
                <a:spcPts val="4300"/>
              </a:lnSpc>
              <a:buFontTx/>
              <a:buNone/>
            </a:pPr>
            <a:r>
              <a:rPr lang="en-US" altLang="th-TH" sz="2800" kern="0" dirty="0">
                <a:latin typeface="Tahoma" pitchFamily="34" charset="0"/>
                <a:ea typeface="Batang" pitchFamily="18" charset="-127"/>
                <a:cs typeface="Tahoma" pitchFamily="34" charset="0"/>
              </a:rPr>
              <a:t>in Thailand</a:t>
            </a:r>
          </a:p>
          <a:p>
            <a:pPr>
              <a:lnSpc>
                <a:spcPts val="4300"/>
              </a:lnSpc>
              <a:buFontTx/>
              <a:buNone/>
            </a:pPr>
            <a:r>
              <a:rPr lang="en-US" altLang="th-TH" sz="2800" kern="0" dirty="0">
                <a:latin typeface="Tahoma" pitchFamily="34" charset="0"/>
                <a:ea typeface="Batang" pitchFamily="18" charset="-127"/>
                <a:cs typeface="Tahoma" pitchFamily="34" charset="0"/>
              </a:rPr>
              <a:t>Sustainable health and nutrition cares</a:t>
            </a:r>
          </a:p>
          <a:p>
            <a:pPr>
              <a:lnSpc>
                <a:spcPts val="4300"/>
              </a:lnSpc>
              <a:buFontTx/>
              <a:buNone/>
            </a:pPr>
            <a:r>
              <a:rPr lang="en-US" altLang="th-TH" sz="2800" kern="0" dirty="0">
                <a:latin typeface="Tahoma" pitchFamily="34" charset="0"/>
                <a:ea typeface="Batang" pitchFamily="18" charset="-127"/>
                <a:cs typeface="Tahoma" pitchFamily="34" charset="0"/>
              </a:rPr>
              <a:t>Conclusion</a:t>
            </a:r>
          </a:p>
        </p:txBody>
      </p:sp>
      <p:sp>
        <p:nvSpPr>
          <p:cNvPr id="14" name="วงรี 10"/>
          <p:cNvSpPr/>
          <p:nvPr/>
        </p:nvSpPr>
        <p:spPr>
          <a:xfrm>
            <a:off x="915357" y="4365104"/>
            <a:ext cx="203200" cy="188686"/>
          </a:xfrm>
          <a:prstGeom prst="ellipse">
            <a:avLst/>
          </a:prstGeom>
          <a:gradFill flip="none" rotWithShape="1">
            <a:gsLst>
              <a:gs pos="0">
                <a:srgbClr val="8A3CC4">
                  <a:shade val="30000"/>
                  <a:satMod val="115000"/>
                </a:srgbClr>
              </a:gs>
              <a:gs pos="50000">
                <a:srgbClr val="8A3CC4">
                  <a:shade val="67500"/>
                  <a:satMod val="115000"/>
                </a:srgbClr>
              </a:gs>
              <a:gs pos="100000">
                <a:srgbClr val="8A3CC4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b="1"/>
          </a:p>
        </p:txBody>
      </p:sp>
      <p:sp>
        <p:nvSpPr>
          <p:cNvPr id="16" name="ตัวแทนหมายเลขภาพนิ่ง 15"/>
          <p:cNvSpPr>
            <a:spLocks noGrp="1"/>
          </p:cNvSpPr>
          <p:nvPr>
            <p:ph type="sldNum" sz="quarter" idx="12"/>
          </p:nvPr>
        </p:nvSpPr>
        <p:spPr>
          <a:xfrm>
            <a:off x="4386709" y="6343650"/>
            <a:ext cx="653888" cy="47625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-</a:t>
            </a:r>
            <a:fld id="{2FF53407-A9E9-4060-88DC-0FBC031FEE89}" type="slidenum">
              <a:rPr lang="en-US" smtClean="0">
                <a:solidFill>
                  <a:srgbClr val="000000"/>
                </a:solidFill>
              </a:rPr>
              <a:pPr algn="ctr">
                <a:defRPr/>
              </a:pPr>
              <a:t>2</a:t>
            </a:fld>
            <a:r>
              <a:rPr lang="en-US" dirty="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12" name="วงรี 6"/>
          <p:cNvSpPr/>
          <p:nvPr/>
        </p:nvSpPr>
        <p:spPr>
          <a:xfrm>
            <a:off x="912416" y="3024290"/>
            <a:ext cx="203200" cy="188686"/>
          </a:xfrm>
          <a:prstGeom prst="ellipse">
            <a:avLst/>
          </a:prstGeom>
          <a:gradFill flip="none" rotWithShape="1">
            <a:gsLst>
              <a:gs pos="0">
                <a:srgbClr val="8A3CC4">
                  <a:shade val="30000"/>
                  <a:satMod val="115000"/>
                </a:srgbClr>
              </a:gs>
              <a:gs pos="50000">
                <a:srgbClr val="8A3CC4">
                  <a:shade val="67500"/>
                  <a:satMod val="115000"/>
                </a:srgbClr>
              </a:gs>
              <a:gs pos="100000">
                <a:srgbClr val="8A3CC4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b="1"/>
          </a:p>
        </p:txBody>
      </p:sp>
      <p:sp>
        <p:nvSpPr>
          <p:cNvPr id="13" name="วงรี 6">
            <a:extLst>
              <a:ext uri="{FF2B5EF4-FFF2-40B4-BE49-F238E27FC236}">
                <a16:creationId xmlns:a16="http://schemas.microsoft.com/office/drawing/2014/main" xmlns="" id="{2CF504D4-9131-4FE6-A633-BF76B13B67E3}"/>
              </a:ext>
            </a:extLst>
          </p:cNvPr>
          <p:cNvSpPr/>
          <p:nvPr/>
        </p:nvSpPr>
        <p:spPr>
          <a:xfrm>
            <a:off x="899592" y="4968506"/>
            <a:ext cx="203200" cy="188686"/>
          </a:xfrm>
          <a:prstGeom prst="ellipse">
            <a:avLst/>
          </a:prstGeom>
          <a:gradFill flip="none" rotWithShape="1">
            <a:gsLst>
              <a:gs pos="0">
                <a:srgbClr val="8A3CC4">
                  <a:shade val="30000"/>
                  <a:satMod val="115000"/>
                </a:srgbClr>
              </a:gs>
              <a:gs pos="50000">
                <a:srgbClr val="8A3CC4">
                  <a:shade val="67500"/>
                  <a:satMod val="115000"/>
                </a:srgbClr>
              </a:gs>
              <a:gs pos="100000">
                <a:srgbClr val="8A3CC4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b="1"/>
          </a:p>
        </p:txBody>
      </p:sp>
    </p:spTree>
    <p:extLst>
      <p:ext uri="{BB962C8B-B14F-4D97-AF65-F5344CB8AC3E}">
        <p14:creationId xmlns:p14="http://schemas.microsoft.com/office/powerpoint/2010/main" xmlns="" val="135852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กลุ่ม 15"/>
          <p:cNvGrpSpPr>
            <a:grpSpLocks/>
          </p:cNvGrpSpPr>
          <p:nvPr/>
        </p:nvGrpSpPr>
        <p:grpSpPr bwMode="auto">
          <a:xfrm>
            <a:off x="683568" y="1152525"/>
            <a:ext cx="7939088" cy="4491038"/>
            <a:chOff x="592932" y="1066800"/>
            <a:chExt cx="7939508" cy="4450432"/>
          </a:xfrm>
        </p:grpSpPr>
        <p:pic>
          <p:nvPicPr>
            <p:cNvPr id="10259" name="Picture 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932" y="1066800"/>
              <a:ext cx="7939508" cy="4450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รูปแบบอิสระ 10"/>
            <p:cNvSpPr/>
            <p:nvPr/>
          </p:nvSpPr>
          <p:spPr>
            <a:xfrm>
              <a:off x="755576" y="1274618"/>
              <a:ext cx="3792164" cy="1466451"/>
            </a:xfrm>
            <a:custGeom>
              <a:avLst/>
              <a:gdLst>
                <a:gd name="connsiteX0" fmla="*/ 0 w 3740727"/>
                <a:gd name="connsiteY0" fmla="*/ 1378528 h 1447800"/>
                <a:gd name="connsiteX1" fmla="*/ 325582 w 3740727"/>
                <a:gd name="connsiteY1" fmla="*/ 1129146 h 1447800"/>
                <a:gd name="connsiteX2" fmla="*/ 803564 w 3740727"/>
                <a:gd name="connsiteY2" fmla="*/ 831273 h 1447800"/>
                <a:gd name="connsiteX3" fmla="*/ 1219200 w 3740727"/>
                <a:gd name="connsiteY3" fmla="*/ 602673 h 1447800"/>
                <a:gd name="connsiteX4" fmla="*/ 1711037 w 3740727"/>
                <a:gd name="connsiteY4" fmla="*/ 394855 h 1447800"/>
                <a:gd name="connsiteX5" fmla="*/ 2223655 w 3740727"/>
                <a:gd name="connsiteY5" fmla="*/ 214746 h 1447800"/>
                <a:gd name="connsiteX6" fmla="*/ 2826327 w 3740727"/>
                <a:gd name="connsiteY6" fmla="*/ 76200 h 1447800"/>
                <a:gd name="connsiteX7" fmla="*/ 3470564 w 3740727"/>
                <a:gd name="connsiteY7" fmla="*/ 6928 h 1447800"/>
                <a:gd name="connsiteX8" fmla="*/ 3740727 w 3740727"/>
                <a:gd name="connsiteY8" fmla="*/ 0 h 1447800"/>
                <a:gd name="connsiteX9" fmla="*/ 3117273 w 3740727"/>
                <a:gd name="connsiteY9" fmla="*/ 505691 h 1447800"/>
                <a:gd name="connsiteX10" fmla="*/ 2459182 w 3740727"/>
                <a:gd name="connsiteY10" fmla="*/ 1447800 h 1447800"/>
                <a:gd name="connsiteX11" fmla="*/ 1988127 w 3740727"/>
                <a:gd name="connsiteY11" fmla="*/ 1295400 h 1447800"/>
                <a:gd name="connsiteX12" fmla="*/ 1558637 w 3740727"/>
                <a:gd name="connsiteY12" fmla="*/ 1205346 h 1447800"/>
                <a:gd name="connsiteX13" fmla="*/ 1177637 w 3740727"/>
                <a:gd name="connsiteY13" fmla="*/ 1184564 h 1447800"/>
                <a:gd name="connsiteX14" fmla="*/ 831273 w 3740727"/>
                <a:gd name="connsiteY14" fmla="*/ 1184564 h 1447800"/>
                <a:gd name="connsiteX15" fmla="*/ 422564 w 3740727"/>
                <a:gd name="connsiteY15" fmla="*/ 1246910 h 1447800"/>
                <a:gd name="connsiteX16" fmla="*/ 0 w 3740727"/>
                <a:gd name="connsiteY16" fmla="*/ 137852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40727" h="1447800">
                  <a:moveTo>
                    <a:pt x="0" y="1378528"/>
                  </a:moveTo>
                  <a:lnTo>
                    <a:pt x="325582" y="1129146"/>
                  </a:lnTo>
                  <a:lnTo>
                    <a:pt x="803564" y="831273"/>
                  </a:lnTo>
                  <a:lnTo>
                    <a:pt x="1219200" y="602673"/>
                  </a:lnTo>
                  <a:lnTo>
                    <a:pt x="1711037" y="394855"/>
                  </a:lnTo>
                  <a:lnTo>
                    <a:pt x="2223655" y="214746"/>
                  </a:lnTo>
                  <a:lnTo>
                    <a:pt x="2826327" y="76200"/>
                  </a:lnTo>
                  <a:lnTo>
                    <a:pt x="3470564" y="6928"/>
                  </a:lnTo>
                  <a:lnTo>
                    <a:pt x="3740727" y="0"/>
                  </a:lnTo>
                  <a:lnTo>
                    <a:pt x="3117273" y="505691"/>
                  </a:lnTo>
                  <a:lnTo>
                    <a:pt x="2459182" y="1447800"/>
                  </a:lnTo>
                  <a:lnTo>
                    <a:pt x="1988127" y="1295400"/>
                  </a:lnTo>
                  <a:lnTo>
                    <a:pt x="1558637" y="1205346"/>
                  </a:lnTo>
                  <a:lnTo>
                    <a:pt x="1177637" y="1184564"/>
                  </a:lnTo>
                  <a:lnTo>
                    <a:pt x="831273" y="1184564"/>
                  </a:lnTo>
                  <a:lnTo>
                    <a:pt x="422564" y="1246910"/>
                  </a:lnTo>
                  <a:lnTo>
                    <a:pt x="0" y="13785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  <p:sp>
          <p:nvSpPr>
            <p:cNvPr id="7" name="รูปแบบอิสระ 11"/>
            <p:cNvSpPr/>
            <p:nvPr/>
          </p:nvSpPr>
          <p:spPr>
            <a:xfrm>
              <a:off x="4572000" y="1274618"/>
              <a:ext cx="3775364" cy="1468582"/>
            </a:xfrm>
            <a:custGeom>
              <a:avLst/>
              <a:gdLst>
                <a:gd name="connsiteX0" fmla="*/ 0 w 3775364"/>
                <a:gd name="connsiteY0" fmla="*/ 0 h 1468582"/>
                <a:gd name="connsiteX1" fmla="*/ 533400 w 3775364"/>
                <a:gd name="connsiteY1" fmla="*/ 27709 h 1468582"/>
                <a:gd name="connsiteX2" fmla="*/ 1066800 w 3775364"/>
                <a:gd name="connsiteY2" fmla="*/ 110837 h 1468582"/>
                <a:gd name="connsiteX3" fmla="*/ 1524000 w 3775364"/>
                <a:gd name="connsiteY3" fmla="*/ 221673 h 1468582"/>
                <a:gd name="connsiteX4" fmla="*/ 1960418 w 3775364"/>
                <a:gd name="connsiteY4" fmla="*/ 367146 h 1468582"/>
                <a:gd name="connsiteX5" fmla="*/ 2417618 w 3775364"/>
                <a:gd name="connsiteY5" fmla="*/ 554182 h 1468582"/>
                <a:gd name="connsiteX6" fmla="*/ 2833255 w 3775364"/>
                <a:gd name="connsiteY6" fmla="*/ 762000 h 1468582"/>
                <a:gd name="connsiteX7" fmla="*/ 3262745 w 3775364"/>
                <a:gd name="connsiteY7" fmla="*/ 1032164 h 1468582"/>
                <a:gd name="connsiteX8" fmla="*/ 3775364 w 3775364"/>
                <a:gd name="connsiteY8" fmla="*/ 1399309 h 1468582"/>
                <a:gd name="connsiteX9" fmla="*/ 3290455 w 3775364"/>
                <a:gd name="connsiteY9" fmla="*/ 1267691 h 1468582"/>
                <a:gd name="connsiteX10" fmla="*/ 2916382 w 3775364"/>
                <a:gd name="connsiteY10" fmla="*/ 1198418 h 1468582"/>
                <a:gd name="connsiteX11" fmla="*/ 2507673 w 3775364"/>
                <a:gd name="connsiteY11" fmla="*/ 1184564 h 1468582"/>
                <a:gd name="connsiteX12" fmla="*/ 2078182 w 3775364"/>
                <a:gd name="connsiteY12" fmla="*/ 1219200 h 1468582"/>
                <a:gd name="connsiteX13" fmla="*/ 1738745 w 3775364"/>
                <a:gd name="connsiteY13" fmla="*/ 1288473 h 1468582"/>
                <a:gd name="connsiteX14" fmla="*/ 1510145 w 3775364"/>
                <a:gd name="connsiteY14" fmla="*/ 1378527 h 1468582"/>
                <a:gd name="connsiteX15" fmla="*/ 1309255 w 3775364"/>
                <a:gd name="connsiteY15" fmla="*/ 1468582 h 1468582"/>
                <a:gd name="connsiteX16" fmla="*/ 526473 w 3775364"/>
                <a:gd name="connsiteY16" fmla="*/ 512618 h 1468582"/>
                <a:gd name="connsiteX17" fmla="*/ 0 w 3775364"/>
                <a:gd name="connsiteY17" fmla="*/ 0 h 146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75364" h="1468582">
                  <a:moveTo>
                    <a:pt x="0" y="0"/>
                  </a:moveTo>
                  <a:lnTo>
                    <a:pt x="533400" y="27709"/>
                  </a:lnTo>
                  <a:lnTo>
                    <a:pt x="1066800" y="110837"/>
                  </a:lnTo>
                  <a:lnTo>
                    <a:pt x="1524000" y="221673"/>
                  </a:lnTo>
                  <a:lnTo>
                    <a:pt x="1960418" y="367146"/>
                  </a:lnTo>
                  <a:lnTo>
                    <a:pt x="2417618" y="554182"/>
                  </a:lnTo>
                  <a:lnTo>
                    <a:pt x="2833255" y="762000"/>
                  </a:lnTo>
                  <a:lnTo>
                    <a:pt x="3262745" y="1032164"/>
                  </a:lnTo>
                  <a:lnTo>
                    <a:pt x="3775364" y="1399309"/>
                  </a:lnTo>
                  <a:lnTo>
                    <a:pt x="3290455" y="1267691"/>
                  </a:lnTo>
                  <a:lnTo>
                    <a:pt x="2916382" y="1198418"/>
                  </a:lnTo>
                  <a:lnTo>
                    <a:pt x="2507673" y="1184564"/>
                  </a:lnTo>
                  <a:lnTo>
                    <a:pt x="2078182" y="1219200"/>
                  </a:lnTo>
                  <a:lnTo>
                    <a:pt x="1738745" y="1288473"/>
                  </a:lnTo>
                  <a:lnTo>
                    <a:pt x="1510145" y="1378527"/>
                  </a:lnTo>
                  <a:lnTo>
                    <a:pt x="1309255" y="1468582"/>
                  </a:lnTo>
                  <a:lnTo>
                    <a:pt x="526473" y="512618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  <p:sp>
          <p:nvSpPr>
            <p:cNvPr id="8" name="รูปแบบอิสระ 14"/>
            <p:cNvSpPr/>
            <p:nvPr/>
          </p:nvSpPr>
          <p:spPr>
            <a:xfrm>
              <a:off x="3254829" y="1262743"/>
              <a:ext cx="2628900" cy="1480457"/>
            </a:xfrm>
            <a:custGeom>
              <a:avLst/>
              <a:gdLst>
                <a:gd name="connsiteX0" fmla="*/ 0 w 2628900"/>
                <a:gd name="connsiteY0" fmla="*/ 1475014 h 1480457"/>
                <a:gd name="connsiteX1" fmla="*/ 185057 w 2628900"/>
                <a:gd name="connsiteY1" fmla="*/ 1055914 h 1480457"/>
                <a:gd name="connsiteX2" fmla="*/ 337457 w 2628900"/>
                <a:gd name="connsiteY2" fmla="*/ 794657 h 1480457"/>
                <a:gd name="connsiteX3" fmla="*/ 484414 w 2628900"/>
                <a:gd name="connsiteY3" fmla="*/ 587828 h 1480457"/>
                <a:gd name="connsiteX4" fmla="*/ 685800 w 2628900"/>
                <a:gd name="connsiteY4" fmla="*/ 364671 h 1480457"/>
                <a:gd name="connsiteX5" fmla="*/ 936171 w 2628900"/>
                <a:gd name="connsiteY5" fmla="*/ 146957 h 1480457"/>
                <a:gd name="connsiteX6" fmla="*/ 1083128 w 2628900"/>
                <a:gd name="connsiteY6" fmla="*/ 54428 h 1480457"/>
                <a:gd name="connsiteX7" fmla="*/ 1284514 w 2628900"/>
                <a:gd name="connsiteY7" fmla="*/ 0 h 1480457"/>
                <a:gd name="connsiteX8" fmla="*/ 1491342 w 2628900"/>
                <a:gd name="connsiteY8" fmla="*/ 81643 h 1480457"/>
                <a:gd name="connsiteX9" fmla="*/ 1670957 w 2628900"/>
                <a:gd name="connsiteY9" fmla="*/ 206828 h 1480457"/>
                <a:gd name="connsiteX10" fmla="*/ 1866900 w 2628900"/>
                <a:gd name="connsiteY10" fmla="*/ 386443 h 1480457"/>
                <a:gd name="connsiteX11" fmla="*/ 2090057 w 2628900"/>
                <a:gd name="connsiteY11" fmla="*/ 631371 h 1480457"/>
                <a:gd name="connsiteX12" fmla="*/ 2247900 w 2628900"/>
                <a:gd name="connsiteY12" fmla="*/ 827314 h 1480457"/>
                <a:gd name="connsiteX13" fmla="*/ 2400300 w 2628900"/>
                <a:gd name="connsiteY13" fmla="*/ 1061357 h 1480457"/>
                <a:gd name="connsiteX14" fmla="*/ 2628900 w 2628900"/>
                <a:gd name="connsiteY14" fmla="*/ 1480457 h 1480457"/>
                <a:gd name="connsiteX15" fmla="*/ 2258785 w 2628900"/>
                <a:gd name="connsiteY15" fmla="*/ 1355271 h 1480457"/>
                <a:gd name="connsiteX16" fmla="*/ 1894114 w 2628900"/>
                <a:gd name="connsiteY16" fmla="*/ 1268186 h 1480457"/>
                <a:gd name="connsiteX17" fmla="*/ 1491342 w 2628900"/>
                <a:gd name="connsiteY17" fmla="*/ 1213757 h 1480457"/>
                <a:gd name="connsiteX18" fmla="*/ 1099457 w 2628900"/>
                <a:gd name="connsiteY18" fmla="*/ 1213757 h 1480457"/>
                <a:gd name="connsiteX19" fmla="*/ 762000 w 2628900"/>
                <a:gd name="connsiteY19" fmla="*/ 1246414 h 1480457"/>
                <a:gd name="connsiteX20" fmla="*/ 457200 w 2628900"/>
                <a:gd name="connsiteY20" fmla="*/ 1322614 h 1480457"/>
                <a:gd name="connsiteX21" fmla="*/ 163285 w 2628900"/>
                <a:gd name="connsiteY21" fmla="*/ 1409700 h 1480457"/>
                <a:gd name="connsiteX22" fmla="*/ 0 w 2628900"/>
                <a:gd name="connsiteY22" fmla="*/ 1475014 h 148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28900" h="1480457">
                  <a:moveTo>
                    <a:pt x="0" y="1475014"/>
                  </a:moveTo>
                  <a:lnTo>
                    <a:pt x="185057" y="1055914"/>
                  </a:lnTo>
                  <a:lnTo>
                    <a:pt x="337457" y="794657"/>
                  </a:lnTo>
                  <a:lnTo>
                    <a:pt x="484414" y="587828"/>
                  </a:lnTo>
                  <a:lnTo>
                    <a:pt x="685800" y="364671"/>
                  </a:lnTo>
                  <a:lnTo>
                    <a:pt x="936171" y="146957"/>
                  </a:lnTo>
                  <a:lnTo>
                    <a:pt x="1083128" y="54428"/>
                  </a:lnTo>
                  <a:lnTo>
                    <a:pt x="1284514" y="0"/>
                  </a:lnTo>
                  <a:lnTo>
                    <a:pt x="1491342" y="81643"/>
                  </a:lnTo>
                  <a:lnTo>
                    <a:pt x="1670957" y="206828"/>
                  </a:lnTo>
                  <a:lnTo>
                    <a:pt x="1866900" y="386443"/>
                  </a:lnTo>
                  <a:lnTo>
                    <a:pt x="2090057" y="631371"/>
                  </a:lnTo>
                  <a:lnTo>
                    <a:pt x="2247900" y="827314"/>
                  </a:lnTo>
                  <a:lnTo>
                    <a:pt x="2400300" y="1061357"/>
                  </a:lnTo>
                  <a:lnTo>
                    <a:pt x="2628900" y="1480457"/>
                  </a:lnTo>
                  <a:lnTo>
                    <a:pt x="2258785" y="1355271"/>
                  </a:lnTo>
                  <a:lnTo>
                    <a:pt x="1894114" y="1268186"/>
                  </a:lnTo>
                  <a:lnTo>
                    <a:pt x="1491342" y="1213757"/>
                  </a:lnTo>
                  <a:lnTo>
                    <a:pt x="1099457" y="1213757"/>
                  </a:lnTo>
                  <a:lnTo>
                    <a:pt x="762000" y="1246414"/>
                  </a:lnTo>
                  <a:lnTo>
                    <a:pt x="457200" y="1322614"/>
                  </a:lnTo>
                  <a:lnTo>
                    <a:pt x="163285" y="1409700"/>
                  </a:lnTo>
                  <a:lnTo>
                    <a:pt x="0" y="147501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>
                <a:solidFill>
                  <a:srgbClr val="FFFFFF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00063" y="2943225"/>
            <a:ext cx="4500562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th-TH" sz="2400" b="1" dirty="0">
                <a:solidFill>
                  <a:srgbClr val="008000"/>
                </a:solidFill>
              </a:rPr>
              <a:t>Multi-stakeholder  Comm.</a:t>
            </a:r>
          </a:p>
          <a:p>
            <a:pPr marL="457200" indent="-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th-TH" sz="2400" b="1" dirty="0">
              <a:solidFill>
                <a:srgbClr val="008000"/>
              </a:solidFill>
            </a:endParaRPr>
          </a:p>
          <a:p>
            <a:pPr marL="457200" indent="-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th-TH" sz="2400" b="1" dirty="0">
                <a:solidFill>
                  <a:srgbClr val="000000"/>
                </a:solidFill>
              </a:rPr>
              <a:t>Nutrition  goals and</a:t>
            </a:r>
          </a:p>
          <a:p>
            <a:pPr marL="457200" indent="-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th-TH" sz="2400" b="1" dirty="0">
                <a:solidFill>
                  <a:srgbClr val="000000"/>
                </a:solidFill>
              </a:rPr>
              <a:t>indicators are incorporated</a:t>
            </a:r>
          </a:p>
          <a:p>
            <a:pPr marL="457200" indent="-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th-TH" sz="2400" b="1" dirty="0">
                <a:solidFill>
                  <a:srgbClr val="000000"/>
                </a:solidFill>
              </a:rPr>
              <a:t>to strategies and actions.</a:t>
            </a:r>
          </a:p>
          <a:p>
            <a:pPr marL="457200" indent="-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8000"/>
              </a:solidFill>
            </a:endParaRPr>
          </a:p>
          <a:p>
            <a:pPr marL="457200" indent="-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8000"/>
                </a:solidFill>
              </a:rPr>
              <a:t>Community based</a:t>
            </a:r>
          </a:p>
          <a:p>
            <a:pPr marL="457200" indent="-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8000"/>
                </a:solidFill>
              </a:rPr>
              <a:t>approaches </a:t>
            </a:r>
            <a:endParaRPr lang="en-US" altLang="th-TH" sz="2400" b="1" dirty="0">
              <a:solidFill>
                <a:srgbClr val="008000"/>
              </a:solidFill>
            </a:endParaRPr>
          </a:p>
          <a:p>
            <a:pPr marL="457200" indent="-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th-TH" sz="2400" b="1" dirty="0">
              <a:solidFill>
                <a:srgbClr val="008000"/>
              </a:solidFill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th-TH" sz="2000" b="1" dirty="0">
              <a:solidFill>
                <a:srgbClr val="000000"/>
              </a:solidFill>
            </a:endParaRPr>
          </a:p>
        </p:txBody>
      </p:sp>
      <p:sp>
        <p:nvSpPr>
          <p:cNvPr id="10244" name="Content Placeholder 2"/>
          <p:cNvSpPr>
            <a:spLocks noGrp="1"/>
          </p:cNvSpPr>
          <p:nvPr>
            <p:ph idx="1"/>
          </p:nvPr>
        </p:nvSpPr>
        <p:spPr>
          <a:xfrm>
            <a:off x="182516" y="227112"/>
            <a:ext cx="8853980" cy="6096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th-TH" dirty="0">
                <a:solidFill>
                  <a:srgbClr val="3333FF"/>
                </a:solidFill>
                <a:latin typeface="Arial Rounded MT Bold" panose="020F0704030504030204" pitchFamily="34" charset="0"/>
                <a:cs typeface="Arial" pitchFamily="34" charset="0"/>
              </a:rPr>
              <a:t>National Rural Development Committee</a:t>
            </a:r>
          </a:p>
        </p:txBody>
      </p:sp>
      <p:sp>
        <p:nvSpPr>
          <p:cNvPr id="10245" name="Content Placeholder 2"/>
          <p:cNvSpPr txBox="1">
            <a:spLocks/>
          </p:cNvSpPr>
          <p:nvPr/>
        </p:nvSpPr>
        <p:spPr bwMode="auto">
          <a:xfrm>
            <a:off x="611560" y="167640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th-TH" b="1" dirty="0">
                <a:solidFill>
                  <a:srgbClr val="000000"/>
                </a:solidFill>
              </a:rPr>
              <a:t>Poverty Alleviation Plan</a:t>
            </a:r>
          </a:p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th-TH" b="1" dirty="0">
                <a:solidFill>
                  <a:srgbClr val="000000"/>
                </a:solidFill>
              </a:rPr>
              <a:t>(PAP)</a:t>
            </a:r>
          </a:p>
        </p:txBody>
      </p:sp>
      <p:sp>
        <p:nvSpPr>
          <p:cNvPr id="14" name="Up Arrow 13"/>
          <p:cNvSpPr/>
          <p:nvPr/>
        </p:nvSpPr>
        <p:spPr>
          <a:xfrm>
            <a:off x="4343400" y="720120"/>
            <a:ext cx="228600" cy="548640"/>
          </a:xfrm>
          <a:prstGeom prst="upArrow">
            <a:avLst/>
          </a:prstGeom>
          <a:solidFill>
            <a:srgbClr val="C000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Up Arrow 14"/>
          <p:cNvSpPr/>
          <p:nvPr/>
        </p:nvSpPr>
        <p:spPr>
          <a:xfrm rot="10800000">
            <a:off x="4716016" y="720120"/>
            <a:ext cx="228600" cy="548640"/>
          </a:xfrm>
          <a:prstGeom prst="upArrow">
            <a:avLst/>
          </a:prstGeom>
          <a:solidFill>
            <a:srgbClr val="C000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375" name="TextBox 16"/>
          <p:cNvSpPr txBox="1">
            <a:spLocks noChangeArrowheads="1"/>
          </p:cNvSpPr>
          <p:nvPr/>
        </p:nvSpPr>
        <p:spPr bwMode="auto">
          <a:xfrm>
            <a:off x="4932040" y="2857500"/>
            <a:ext cx="4286250" cy="379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th-TH" sz="2400" b="1" dirty="0">
                <a:solidFill>
                  <a:srgbClr val="000000"/>
                </a:solidFill>
              </a:rPr>
              <a:t> Provision  of basic</a:t>
            </a:r>
          </a:p>
          <a:p>
            <a:pPr marL="457200" indent="-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th-TH" sz="2400" b="1" dirty="0">
                <a:solidFill>
                  <a:srgbClr val="000000"/>
                </a:solidFill>
              </a:rPr>
              <a:t> services with mass</a:t>
            </a:r>
          </a:p>
          <a:p>
            <a:pPr marL="457200" indent="-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th-TH" sz="2400" b="1" dirty="0">
                <a:solidFill>
                  <a:srgbClr val="000000"/>
                </a:solidFill>
              </a:rPr>
              <a:t> mobilization:1volunteer</a:t>
            </a:r>
          </a:p>
          <a:p>
            <a:pPr marL="457200" indent="-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th-TH" sz="2400" b="1" dirty="0">
                <a:solidFill>
                  <a:srgbClr val="000000"/>
                </a:solidFill>
              </a:rPr>
              <a:t> /10 households</a:t>
            </a:r>
          </a:p>
          <a:p>
            <a:pPr fontAlgn="base"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8000"/>
                </a:solidFill>
              </a:rPr>
              <a:t>Agri.&amp; food production        for subsistence econ.,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8000"/>
                </a:solidFill>
              </a:rPr>
              <a:t>suppl. food for mothers, complementary food for IYC &amp; dairy farm for school children</a:t>
            </a:r>
            <a:endParaRPr lang="th-TH" sz="2400" b="1" dirty="0">
              <a:solidFill>
                <a:srgbClr val="008000"/>
              </a:solidFill>
            </a:endParaRPr>
          </a:p>
        </p:txBody>
      </p:sp>
      <p:sp>
        <p:nvSpPr>
          <p:cNvPr id="10258" name="TextBox 18"/>
          <p:cNvSpPr txBox="1">
            <a:spLocks noChangeArrowheads="1"/>
          </p:cNvSpPr>
          <p:nvPr/>
        </p:nvSpPr>
        <p:spPr bwMode="auto">
          <a:xfrm>
            <a:off x="6711494" y="6597352"/>
            <a:ext cx="22461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th-TH" sz="1000" dirty="0" err="1">
                <a:solidFill>
                  <a:srgbClr val="CC0099"/>
                </a:solidFill>
              </a:rPr>
              <a:t>Kraisid</a:t>
            </a:r>
            <a:r>
              <a:rPr lang="en-US" altLang="th-TH" sz="1000" dirty="0">
                <a:solidFill>
                  <a:srgbClr val="CC0099"/>
                </a:solidFill>
              </a:rPr>
              <a:t> </a:t>
            </a:r>
            <a:r>
              <a:rPr lang="en-US" altLang="th-TH" sz="1000" dirty="0" err="1">
                <a:solidFill>
                  <a:srgbClr val="CC0099"/>
                </a:solidFill>
              </a:rPr>
              <a:t>Tontisirin</a:t>
            </a:r>
            <a:r>
              <a:rPr lang="en-US" altLang="th-TH" sz="1000" dirty="0">
                <a:solidFill>
                  <a:srgbClr val="CC0099"/>
                </a:solidFill>
              </a:rPr>
              <a:t>, </a:t>
            </a:r>
            <a:r>
              <a:rPr lang="en-US" altLang="th-TH" sz="1000" dirty="0" err="1">
                <a:solidFill>
                  <a:srgbClr val="CC0099"/>
                </a:solidFill>
              </a:rPr>
              <a:t>Mahidol</a:t>
            </a:r>
            <a:r>
              <a:rPr lang="en-US" altLang="th-TH" sz="1000" dirty="0">
                <a:solidFill>
                  <a:srgbClr val="CC0099"/>
                </a:solidFill>
              </a:rPr>
              <a:t> University</a:t>
            </a:r>
          </a:p>
        </p:txBody>
      </p:sp>
      <p:sp>
        <p:nvSpPr>
          <p:cNvPr id="19" name="ตัวแทนหมายเลขภาพนิ่ง 15"/>
          <p:cNvSpPr>
            <a:spLocks noGrp="1"/>
          </p:cNvSpPr>
          <p:nvPr>
            <p:ph type="sldNum" sz="quarter" idx="12"/>
          </p:nvPr>
        </p:nvSpPr>
        <p:spPr>
          <a:xfrm>
            <a:off x="4499992" y="6553150"/>
            <a:ext cx="653888" cy="47625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-</a:t>
            </a:r>
            <a:fld id="{2FF53407-A9E9-4060-88DC-0FBC031FEE89}" type="slidenum">
              <a:rPr lang="en-US" smtClean="0">
                <a:solidFill>
                  <a:srgbClr val="000000"/>
                </a:solidFill>
              </a:rPr>
              <a:pPr algn="ctr">
                <a:defRPr/>
              </a:pPr>
              <a:t>20</a:t>
            </a:fld>
            <a:r>
              <a:rPr lang="en-US" dirty="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20" name="สี่เหลี่ยมผืนผ้ามุมมน 19"/>
          <p:cNvSpPr/>
          <p:nvPr/>
        </p:nvSpPr>
        <p:spPr>
          <a:xfrm>
            <a:off x="197050" y="2985514"/>
            <a:ext cx="288032" cy="2160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สี่เหลี่ยมผืนผ้ามุมมน 20"/>
          <p:cNvSpPr/>
          <p:nvPr/>
        </p:nvSpPr>
        <p:spPr>
          <a:xfrm>
            <a:off x="182516" y="5013176"/>
            <a:ext cx="288032" cy="2160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มุมมน 21"/>
          <p:cNvSpPr/>
          <p:nvPr/>
        </p:nvSpPr>
        <p:spPr>
          <a:xfrm>
            <a:off x="182516" y="3717032"/>
            <a:ext cx="288032" cy="2160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มุมมน 22"/>
          <p:cNvSpPr/>
          <p:nvPr/>
        </p:nvSpPr>
        <p:spPr>
          <a:xfrm>
            <a:off x="4688366" y="4460725"/>
            <a:ext cx="288032" cy="2160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สี่เหลี่ยมผืนผ้ามุมมน 23"/>
          <p:cNvSpPr/>
          <p:nvPr/>
        </p:nvSpPr>
        <p:spPr>
          <a:xfrm>
            <a:off x="4788024" y="2985514"/>
            <a:ext cx="288032" cy="21602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74197728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6">
            <a:extLst>
              <a:ext uri="{FF2B5EF4-FFF2-40B4-BE49-F238E27FC236}">
                <a16:creationId xmlns:a16="http://schemas.microsoft.com/office/drawing/2014/main" xmlns="" id="{67EF3926-B530-4F11-925A-036A1D846075}"/>
              </a:ext>
            </a:extLst>
          </p:cNvPr>
          <p:cNvGrpSpPr>
            <a:grpSpLocks/>
          </p:cNvGrpSpPr>
          <p:nvPr/>
        </p:nvGrpSpPr>
        <p:grpSpPr bwMode="auto">
          <a:xfrm>
            <a:off x="198438" y="246063"/>
            <a:ext cx="8728075" cy="822325"/>
            <a:chOff x="129" y="111"/>
            <a:chExt cx="5498" cy="655"/>
          </a:xfrm>
        </p:grpSpPr>
        <p:sp>
          <p:nvSpPr>
            <p:cNvPr id="12293" name="AutoShape 7">
              <a:extLst>
                <a:ext uri="{FF2B5EF4-FFF2-40B4-BE49-F238E27FC236}">
                  <a16:creationId xmlns:a16="http://schemas.microsoft.com/office/drawing/2014/main" xmlns="" id="{1541D686-17A7-4B67-A786-5C2FD8A8F53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" y="111"/>
              <a:ext cx="5498" cy="65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CCCCFF"/>
                </a:gs>
                <a:gs pos="50000">
                  <a:srgbClr val="FFFFFF"/>
                </a:gs>
                <a:gs pos="100000">
                  <a:srgbClr val="CCCCFF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th-TH" altLang="en-US"/>
            </a:p>
          </p:txBody>
        </p:sp>
        <p:sp>
          <p:nvSpPr>
            <p:cNvPr id="12294" name="Freeform 8">
              <a:extLst>
                <a:ext uri="{FF2B5EF4-FFF2-40B4-BE49-F238E27FC236}">
                  <a16:creationId xmlns:a16="http://schemas.microsoft.com/office/drawing/2014/main" xmlns="" id="{841FF87A-5121-418D-84BB-E4E33738140A}"/>
                </a:ext>
              </a:extLst>
            </p:cNvPr>
            <p:cNvSpPr>
              <a:spLocks/>
            </p:cNvSpPr>
            <p:nvPr/>
          </p:nvSpPr>
          <p:spPr bwMode="gray">
            <a:xfrm>
              <a:off x="192" y="178"/>
              <a:ext cx="451" cy="386"/>
            </a:xfrm>
            <a:custGeom>
              <a:avLst/>
              <a:gdLst>
                <a:gd name="T0" fmla="*/ 89 w 596"/>
                <a:gd name="T1" fmla="*/ 0 h 598"/>
                <a:gd name="T2" fmla="*/ 0 w 596"/>
                <a:gd name="T3" fmla="*/ 76 h 598"/>
                <a:gd name="T4" fmla="*/ 0 w 596"/>
                <a:gd name="T5" fmla="*/ 380 h 598"/>
                <a:gd name="T6" fmla="*/ 122 w 596"/>
                <a:gd name="T7" fmla="*/ 112 h 598"/>
                <a:gd name="T8" fmla="*/ 446 w 596"/>
                <a:gd name="T9" fmla="*/ 0 h 598"/>
                <a:gd name="T10" fmla="*/ 89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FFFFFF">
                <a:alpha val="8117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1" name="Text Box 5">
            <a:extLst>
              <a:ext uri="{FF2B5EF4-FFF2-40B4-BE49-F238E27FC236}">
                <a16:creationId xmlns:a16="http://schemas.microsoft.com/office/drawing/2014/main" xmlns="" id="{FF19DE57-8491-4855-92EC-A123695E6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1406525"/>
            <a:ext cx="832485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65000"/>
              </a:spcBef>
              <a:buFontTx/>
              <a:buAutoNum type="arabicPeriod"/>
            </a:pPr>
            <a:r>
              <a:rPr lang="en-US" altLang="en-US" sz="2400" dirty="0">
                <a:latin typeface="Tahoma" panose="020B060403050404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Priority to </a:t>
            </a:r>
            <a:r>
              <a:rPr lang="en-US" altLang="en-US" sz="2400" b="1" dirty="0">
                <a:solidFill>
                  <a:srgbClr val="0066CC"/>
                </a:solidFill>
                <a:latin typeface="Tahoma" panose="020B060403050404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specific areas</a:t>
            </a:r>
            <a:r>
              <a:rPr lang="en-US" altLang="en-US" sz="2400" dirty="0">
                <a:latin typeface="Tahoma" panose="020B060403050404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 with high poverty concentration</a:t>
            </a:r>
          </a:p>
          <a:p>
            <a:pPr eaLnBrk="1" hangingPunct="1">
              <a:spcBef>
                <a:spcPct val="65000"/>
              </a:spcBef>
              <a:buFontTx/>
              <a:buAutoNum type="arabicPeriod"/>
            </a:pPr>
            <a:r>
              <a:rPr lang="en-US" altLang="en-US" sz="2400" dirty="0">
                <a:latin typeface="Tahoma" panose="020B060403050404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Develop living standard to </a:t>
            </a:r>
            <a:r>
              <a:rPr lang="en-US" altLang="en-US" sz="2400" b="1" dirty="0">
                <a:solidFill>
                  <a:srgbClr val="0066CC"/>
                </a:solidFill>
                <a:latin typeface="Tahoma" panose="020B060403050404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subsistence level</a:t>
            </a:r>
            <a:r>
              <a:rPr lang="en-US" altLang="en-US" sz="2400" dirty="0">
                <a:latin typeface="Tahoma" panose="020B060403050404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 with </a:t>
            </a:r>
            <a:r>
              <a:rPr lang="en-US" altLang="en-US" sz="2400" b="1" dirty="0">
                <a:solidFill>
                  <a:srgbClr val="0066CC"/>
                </a:solidFill>
                <a:latin typeface="Tahoma" panose="020B060403050404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minimum basic services</a:t>
            </a:r>
            <a:r>
              <a:rPr lang="en-US" altLang="en-US" sz="2400" dirty="0">
                <a:latin typeface="Tahoma" panose="020B060403050404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 to be </a:t>
            </a:r>
            <a:r>
              <a:rPr lang="en-US" altLang="en-US" sz="2400" b="1" dirty="0">
                <a:solidFill>
                  <a:srgbClr val="0066CC"/>
                </a:solidFill>
                <a:latin typeface="Tahoma" panose="020B060403050404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available everywhere</a:t>
            </a:r>
            <a:r>
              <a:rPr lang="en-US" altLang="en-US" sz="2400" dirty="0">
                <a:latin typeface="Tahoma" panose="020B060403050404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 in the specified areas</a:t>
            </a:r>
          </a:p>
          <a:p>
            <a:pPr eaLnBrk="1" hangingPunct="1">
              <a:spcBef>
                <a:spcPct val="65000"/>
              </a:spcBef>
              <a:buFontTx/>
              <a:buAutoNum type="arabicPeriod"/>
            </a:pPr>
            <a:r>
              <a:rPr lang="en-US" altLang="en-US" sz="2400" dirty="0">
                <a:latin typeface="Tahoma" panose="020B060403050404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Emphasis on the need of making improvements so that people can gradually do more to take care of themselves</a:t>
            </a:r>
          </a:p>
          <a:p>
            <a:pPr eaLnBrk="1" hangingPunct="1">
              <a:spcBef>
                <a:spcPct val="65000"/>
              </a:spcBef>
              <a:buFontTx/>
              <a:buAutoNum type="arabicPeriod"/>
            </a:pPr>
            <a:r>
              <a:rPr lang="en-US" altLang="en-US" sz="2400" dirty="0">
                <a:latin typeface="Tahoma" panose="020B060403050404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Emphasis on </a:t>
            </a:r>
            <a:r>
              <a:rPr lang="en-US" altLang="en-US" sz="2400" b="1" dirty="0">
                <a:solidFill>
                  <a:srgbClr val="0066CC"/>
                </a:solidFill>
                <a:latin typeface="Tahoma" panose="020B060403050404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low-cost technology</a:t>
            </a:r>
            <a:r>
              <a:rPr lang="en-US" altLang="en-US" sz="2400" dirty="0">
                <a:latin typeface="Tahoma" panose="020B060403050404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 that people can handle themselves</a:t>
            </a:r>
          </a:p>
          <a:p>
            <a:pPr eaLnBrk="1" hangingPunct="1">
              <a:spcBef>
                <a:spcPct val="65000"/>
              </a:spcBef>
            </a:pPr>
            <a:r>
              <a:rPr lang="en-US" altLang="en-US" sz="2400" dirty="0">
                <a:latin typeface="Tahoma" panose="020B060403050404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5.</a:t>
            </a:r>
            <a:r>
              <a:rPr lang="en-US" altLang="en-US" sz="2400" b="1" dirty="0">
                <a:solidFill>
                  <a:srgbClr val="0066CC"/>
                </a:solidFill>
                <a:latin typeface="Tahoma" panose="020B060403050404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t> Maximum community participation</a:t>
            </a:r>
            <a:endParaRPr lang="th-TH" altLang="en-US" sz="2400" b="1" dirty="0">
              <a:solidFill>
                <a:srgbClr val="0066CC"/>
              </a:solidFill>
              <a:latin typeface="Tahoma" panose="020B060403050404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12292" name="Text Box 3">
            <a:extLst>
              <a:ext uri="{FF2B5EF4-FFF2-40B4-BE49-F238E27FC236}">
                <a16:creationId xmlns:a16="http://schemas.microsoft.com/office/drawing/2014/main" xmlns="" id="{A4D6E972-097F-4442-93F7-82A94CD2F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67" y="315913"/>
            <a:ext cx="84500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66CC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altLang="en-US" sz="4000" dirty="0">
                <a:solidFill>
                  <a:srgbClr val="3333F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Basic Principles of the PAP</a:t>
            </a:r>
            <a:endParaRPr lang="th-TH" altLang="en-US" sz="4000" dirty="0">
              <a:solidFill>
                <a:srgbClr val="3333FF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2147EE9-1138-4B8F-B00B-3475FDE407CF}"/>
              </a:ext>
            </a:extLst>
          </p:cNvPr>
          <p:cNvSpPr/>
          <p:nvPr/>
        </p:nvSpPr>
        <p:spPr>
          <a:xfrm>
            <a:off x="6822504" y="6639163"/>
            <a:ext cx="2358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th-TH" sz="1000" dirty="0" err="1">
                <a:solidFill>
                  <a:srgbClr val="CC0099"/>
                </a:solidFill>
              </a:rPr>
              <a:t>Kraisid</a:t>
            </a:r>
            <a:r>
              <a:rPr lang="en-US" altLang="th-TH" sz="1000" dirty="0">
                <a:solidFill>
                  <a:srgbClr val="CC0099"/>
                </a:solidFill>
              </a:rPr>
              <a:t> </a:t>
            </a:r>
            <a:r>
              <a:rPr lang="en-US" altLang="th-TH" sz="1000" dirty="0" err="1">
                <a:solidFill>
                  <a:srgbClr val="CC0099"/>
                </a:solidFill>
              </a:rPr>
              <a:t>Tontisirin</a:t>
            </a:r>
            <a:r>
              <a:rPr lang="en-US" altLang="th-TH" sz="1000" dirty="0">
                <a:solidFill>
                  <a:srgbClr val="CC0099"/>
                </a:solidFill>
              </a:rPr>
              <a:t>, Mahidol University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/>
          <p:cNvSpPr>
            <a:spLocks noChangeArrowheads="1"/>
          </p:cNvSpPr>
          <p:nvPr/>
        </p:nvSpPr>
        <p:spPr bwMode="gray">
          <a:xfrm>
            <a:off x="190500" y="188913"/>
            <a:ext cx="8715375" cy="998537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99CCFF"/>
              </a:gs>
              <a:gs pos="50000">
                <a:srgbClr val="FFFFFF"/>
              </a:gs>
              <a:gs pos="100000">
                <a:srgbClr val="99CCFF"/>
              </a:gs>
            </a:gsLst>
            <a:lin ang="54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th-TH">
              <a:solidFill>
                <a:prstClr val="black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211138" y="28575"/>
            <a:ext cx="8448675" cy="1185863"/>
          </a:xfrm>
        </p:spPr>
        <p:txBody>
          <a:bodyPr/>
          <a:lstStyle/>
          <a:p>
            <a:r>
              <a:rPr lang="en-US" altLang="th-TH" sz="4000" dirty="0">
                <a:solidFill>
                  <a:srgbClr val="3333FF"/>
                </a:solidFill>
                <a:latin typeface="Arial Rounded MT Bold" pitchFamily="34" charset="0"/>
              </a:rPr>
              <a:t>Community-Based Approaches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idx="1"/>
          </p:nvPr>
        </p:nvSpPr>
        <p:spPr>
          <a:xfrm>
            <a:off x="508000" y="1524000"/>
            <a:ext cx="8963025" cy="43862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th-TH" dirty="0"/>
              <a:t>Is an </a:t>
            </a:r>
            <a:r>
              <a:rPr lang="en-US" altLang="th-TH" i="1" dirty="0">
                <a:solidFill>
                  <a:srgbClr val="CC3399"/>
                </a:solidFill>
              </a:rPr>
              <a:t>integrated program</a:t>
            </a:r>
            <a:r>
              <a:rPr lang="en-US" altLang="th-TH" dirty="0"/>
              <a:t> implemented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th-TH" dirty="0"/>
              <a:t>   at local level (district level and below)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th-TH" sz="2000" dirty="0"/>
          </a:p>
          <a:p>
            <a:pPr>
              <a:lnSpc>
                <a:spcPct val="90000"/>
              </a:lnSpc>
            </a:pPr>
            <a:r>
              <a:rPr lang="en-US" altLang="th-TH" i="1" dirty="0">
                <a:solidFill>
                  <a:srgbClr val="CC3399"/>
                </a:solidFill>
              </a:rPr>
              <a:t>National commitment</a:t>
            </a:r>
            <a:r>
              <a:rPr lang="en-US" altLang="th-TH" dirty="0"/>
              <a:t> with sound nutrition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th-TH" dirty="0"/>
              <a:t>   improvement strategies and goals</a:t>
            </a:r>
          </a:p>
          <a:p>
            <a:pPr>
              <a:lnSpc>
                <a:spcPct val="90000"/>
              </a:lnSpc>
            </a:pPr>
            <a:endParaRPr lang="en-US" altLang="th-TH" sz="1800" dirty="0"/>
          </a:p>
          <a:p>
            <a:pPr>
              <a:lnSpc>
                <a:spcPct val="90000"/>
              </a:lnSpc>
            </a:pPr>
            <a:r>
              <a:rPr lang="en-US" altLang="th-TH" i="1" dirty="0">
                <a:solidFill>
                  <a:srgbClr val="CC3399"/>
                </a:solidFill>
              </a:rPr>
              <a:t>Community actions</a:t>
            </a:r>
            <a:r>
              <a:rPr lang="en-US" altLang="th-TH" dirty="0">
                <a:solidFill>
                  <a:srgbClr val="CC3399"/>
                </a:solidFill>
              </a:rPr>
              <a:t>:</a:t>
            </a:r>
            <a:r>
              <a:rPr lang="en-US" altLang="th-TH" dirty="0"/>
              <a:t> basic services, mass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th-TH" dirty="0"/>
              <a:t>   mobilization, mutual efforts/actions to reach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th-TH" dirty="0"/>
              <a:t>   all people and to prevent malnutrition </a:t>
            </a:r>
          </a:p>
        </p:txBody>
      </p:sp>
      <p:sp>
        <p:nvSpPr>
          <p:cNvPr id="24582" name="Oval 6"/>
          <p:cNvSpPr>
            <a:spLocks noChangeArrowheads="1"/>
          </p:cNvSpPr>
          <p:nvPr/>
        </p:nvSpPr>
        <p:spPr bwMode="auto">
          <a:xfrm>
            <a:off x="436563" y="1609725"/>
            <a:ext cx="368300" cy="341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00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th-TH">
              <a:solidFill>
                <a:prstClr val="black"/>
              </a:solidFill>
            </a:endParaRPr>
          </a:p>
        </p:txBody>
      </p:sp>
      <p:sp>
        <p:nvSpPr>
          <p:cNvPr id="24583" name="Oval 7"/>
          <p:cNvSpPr>
            <a:spLocks noChangeArrowheads="1"/>
          </p:cNvSpPr>
          <p:nvPr/>
        </p:nvSpPr>
        <p:spPr bwMode="auto">
          <a:xfrm>
            <a:off x="476250" y="3028950"/>
            <a:ext cx="368300" cy="341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00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th-TH">
              <a:solidFill>
                <a:prstClr val="black"/>
              </a:solidFill>
            </a:endParaRPr>
          </a:p>
        </p:txBody>
      </p:sp>
      <p:sp>
        <p:nvSpPr>
          <p:cNvPr id="24584" name="Oval 8"/>
          <p:cNvSpPr>
            <a:spLocks noChangeArrowheads="1"/>
          </p:cNvSpPr>
          <p:nvPr/>
        </p:nvSpPr>
        <p:spPr bwMode="auto">
          <a:xfrm>
            <a:off x="476250" y="4379913"/>
            <a:ext cx="368300" cy="34131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00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th-TH">
              <a:solidFill>
                <a:prstClr val="black"/>
              </a:solidFill>
            </a:endParaRPr>
          </a:p>
        </p:txBody>
      </p:sp>
      <p:sp>
        <p:nvSpPr>
          <p:cNvPr id="24585" name="Freeform 9"/>
          <p:cNvSpPr>
            <a:spLocks/>
          </p:cNvSpPr>
          <p:nvPr/>
        </p:nvSpPr>
        <p:spPr bwMode="gray">
          <a:xfrm>
            <a:off x="319088" y="258763"/>
            <a:ext cx="1150937" cy="636587"/>
          </a:xfrm>
          <a:custGeom>
            <a:avLst/>
            <a:gdLst>
              <a:gd name="T0" fmla="*/ 2147483647 w 596"/>
              <a:gd name="T1" fmla="*/ 0 h 598"/>
              <a:gd name="T2" fmla="*/ 0 w 596"/>
              <a:gd name="T3" fmla="*/ 2147483647 h 598"/>
              <a:gd name="T4" fmla="*/ 0 w 596"/>
              <a:gd name="T5" fmla="*/ 2147483647 h 598"/>
              <a:gd name="T6" fmla="*/ 2147483647 w 596"/>
              <a:gd name="T7" fmla="*/ 2147483647 h 598"/>
              <a:gd name="T8" fmla="*/ 2147483647 w 596"/>
              <a:gd name="T9" fmla="*/ 0 h 598"/>
              <a:gd name="T10" fmla="*/ 2147483647 w 596"/>
              <a:gd name="T11" fmla="*/ 0 h 5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6"/>
              <a:gd name="T19" fmla="*/ 0 h 598"/>
              <a:gd name="T20" fmla="*/ 596 w 596"/>
              <a:gd name="T21" fmla="*/ 598 h 59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solidFill>
            <a:srgbClr val="FFFFFF">
              <a:alpha val="7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th-TH" altLang="th-TH">
              <a:solidFill>
                <a:prstClr val="black"/>
              </a:solidFill>
            </a:endParaRPr>
          </a:p>
        </p:txBody>
      </p:sp>
      <p:sp>
        <p:nvSpPr>
          <p:cNvPr id="10" name="ตัวแทนหมายเลขภาพนิ่ง 15"/>
          <p:cNvSpPr>
            <a:spLocks noGrp="1"/>
          </p:cNvSpPr>
          <p:nvPr>
            <p:ph type="sldNum" sz="quarter" idx="12"/>
          </p:nvPr>
        </p:nvSpPr>
        <p:spPr>
          <a:xfrm>
            <a:off x="4499992" y="6553150"/>
            <a:ext cx="653888" cy="47625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-</a:t>
            </a:r>
            <a:fld id="{2FF53407-A9E9-4060-88DC-0FBC031FEE89}" type="slidenum">
              <a:rPr lang="en-US" smtClean="0">
                <a:solidFill>
                  <a:srgbClr val="000000"/>
                </a:solidFill>
              </a:rPr>
              <a:pPr algn="ctr">
                <a:defRPr/>
              </a:pPr>
              <a:t>22</a:t>
            </a:fld>
            <a:r>
              <a:rPr lang="en-US" dirty="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587232" y="6583363"/>
            <a:ext cx="28813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th-TH" sz="1000" dirty="0" err="1">
                <a:solidFill>
                  <a:srgbClr val="C00000"/>
                </a:solidFill>
              </a:rPr>
              <a:t>Kraisid</a:t>
            </a:r>
            <a:r>
              <a:rPr lang="en-US" altLang="th-TH" sz="1000" dirty="0">
                <a:solidFill>
                  <a:srgbClr val="C00000"/>
                </a:solidFill>
              </a:rPr>
              <a:t> </a:t>
            </a:r>
            <a:r>
              <a:rPr lang="en-US" altLang="th-TH" sz="1000" dirty="0" err="1">
                <a:solidFill>
                  <a:srgbClr val="C00000"/>
                </a:solidFill>
              </a:rPr>
              <a:t>Tontisirin</a:t>
            </a:r>
            <a:r>
              <a:rPr lang="en-US" altLang="th-TH" sz="1000" dirty="0">
                <a:solidFill>
                  <a:srgbClr val="C00000"/>
                </a:solidFill>
              </a:rPr>
              <a:t>, </a:t>
            </a:r>
            <a:r>
              <a:rPr lang="en-US" altLang="th-TH" sz="1000" dirty="0" err="1">
                <a:solidFill>
                  <a:srgbClr val="C00000"/>
                </a:solidFill>
              </a:rPr>
              <a:t>Mahidol</a:t>
            </a:r>
            <a:r>
              <a:rPr lang="en-US" altLang="th-TH" sz="1000" dirty="0">
                <a:solidFill>
                  <a:srgbClr val="C00000"/>
                </a:solidFill>
              </a:rPr>
              <a:t> University</a:t>
            </a:r>
          </a:p>
        </p:txBody>
      </p:sp>
    </p:spTree>
    <p:extLst>
      <p:ext uri="{BB962C8B-B14F-4D97-AF65-F5344CB8AC3E}">
        <p14:creationId xmlns:p14="http://schemas.microsoft.com/office/powerpoint/2010/main" xmlns="" val="454336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3432175" y="1600200"/>
            <a:ext cx="0" cy="16002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5870575" y="1600200"/>
            <a:ext cx="0" cy="16002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3355975" y="4856163"/>
            <a:ext cx="0" cy="1163637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>
            <a:off x="5870575" y="4856163"/>
            <a:ext cx="0" cy="1163637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>
              <a:solidFill>
                <a:srgbClr val="000000"/>
              </a:solidFill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2174875" y="866775"/>
            <a:ext cx="4754563" cy="8223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ja-JP" sz="2400" b="1">
                <a:solidFill>
                  <a:srgbClr val="CC0000"/>
                </a:solidFill>
                <a:ea typeface="MS PGothic" pitchFamily="34" charset="-128"/>
              </a:rPr>
              <a:t>Minimum Basic Services</a:t>
            </a:r>
          </a:p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ja-JP" sz="2400" b="1" i="1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t>(Health, Education, Agr. Extension)</a:t>
            </a:r>
            <a:endParaRPr lang="en-GB" altLang="ja-JP" b="1" i="1">
              <a:solidFill>
                <a:srgbClr val="00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3251200" y="1652588"/>
            <a:ext cx="269557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800" b="1">
                <a:solidFill>
                  <a:srgbClr val="FF3399"/>
                </a:solidFill>
                <a:ea typeface="MS PGothic" pitchFamily="34" charset="-128"/>
              </a:rPr>
              <a:t>Supportive System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ja-JP" sz="1800" b="1">
                <a:solidFill>
                  <a:srgbClr val="000000"/>
                </a:solidFill>
                <a:ea typeface="MS PGothic" pitchFamily="34" charset="-128"/>
              </a:rPr>
              <a:t>Training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ja-JP" sz="1800" b="1">
                <a:solidFill>
                  <a:srgbClr val="000000"/>
                </a:solidFill>
                <a:ea typeface="MS PGothic" pitchFamily="34" charset="-128"/>
              </a:rPr>
              <a:t>Funding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ja-JP" sz="1800" b="1">
                <a:solidFill>
                  <a:srgbClr val="000000"/>
                </a:solidFill>
                <a:ea typeface="MS PGothic" pitchFamily="34" charset="-128"/>
              </a:rPr>
              <a:t>Problem Solving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ja-JP" sz="1800" b="1">
                <a:solidFill>
                  <a:srgbClr val="000000"/>
                </a:solidFill>
                <a:ea typeface="MS PGothic" pitchFamily="34" charset="-128"/>
              </a:rPr>
              <a:t>Supervision</a:t>
            </a: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3127375" y="3124200"/>
            <a:ext cx="2992438" cy="1746250"/>
          </a:xfrm>
          <a:prstGeom prst="rect">
            <a:avLst/>
          </a:prstGeom>
          <a:solidFill>
            <a:srgbClr val="FFCC99"/>
          </a:soli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2797175" y="3222625"/>
            <a:ext cx="3606800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800" b="1" u="sng">
                <a:solidFill>
                  <a:srgbClr val="CC0000"/>
                </a:solidFill>
                <a:ea typeface="MS PGothic" pitchFamily="34" charset="-128"/>
              </a:rPr>
              <a:t>Interface</a:t>
            </a:r>
            <a:endParaRPr lang="en-GB" altLang="ja-JP" sz="1800" b="1">
              <a:solidFill>
                <a:srgbClr val="CC0000"/>
              </a:solidFill>
              <a:ea typeface="MS PGothic" pitchFamily="34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600" b="1" i="1">
                <a:solidFill>
                  <a:srgbClr val="000000"/>
                </a:solidFill>
                <a:ea typeface="MS PGothic" pitchFamily="34" charset="-128"/>
              </a:rPr>
              <a:t>(service providers and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600" b="1" i="1">
                <a:solidFill>
                  <a:srgbClr val="000000"/>
                </a:solidFill>
                <a:ea typeface="MS PGothic" pitchFamily="34" charset="-128"/>
              </a:rPr>
              <a:t>community leaders)</a:t>
            </a:r>
            <a:endParaRPr lang="en-GB" altLang="ja-JP" sz="1600" b="1">
              <a:solidFill>
                <a:srgbClr val="000000"/>
              </a:solidFill>
              <a:ea typeface="MS PGothic" pitchFamily="34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ja-JP" sz="1600" b="1">
                <a:solidFill>
                  <a:srgbClr val="000000"/>
                </a:solidFill>
                <a:ea typeface="MS PGothic" pitchFamily="34" charset="-128"/>
              </a:rPr>
              <a:t>Plan/goals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ja-JP" sz="1600" b="1">
                <a:solidFill>
                  <a:srgbClr val="000000"/>
                </a:solidFill>
                <a:ea typeface="MS PGothic" pitchFamily="34" charset="-128"/>
              </a:rPr>
              <a:t>Implementation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ja-JP" sz="1600" b="1">
                <a:solidFill>
                  <a:srgbClr val="000000"/>
                </a:solidFill>
                <a:ea typeface="MS PGothic" pitchFamily="34" charset="-128"/>
              </a:rPr>
              <a:t>Monitoring/evaluation</a:t>
            </a:r>
            <a:endParaRPr lang="en-GB" altLang="ja-JP" sz="1600" b="1">
              <a:solidFill>
                <a:srgbClr val="00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3290888" y="4937125"/>
            <a:ext cx="26257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2000" b="1">
                <a:solidFill>
                  <a:srgbClr val="000000"/>
                </a:solidFill>
                <a:ea typeface="MS PGothic" pitchFamily="34" charset="-128"/>
              </a:rPr>
              <a:t>Community Leaders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2000" b="1">
                <a:solidFill>
                  <a:srgbClr val="000000"/>
                </a:solidFill>
                <a:ea typeface="MS PGothic" pitchFamily="34" charset="-128"/>
              </a:rPr>
              <a:t>Family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2000" b="1">
                <a:solidFill>
                  <a:srgbClr val="000000"/>
                </a:solidFill>
                <a:ea typeface="MS PGothic" pitchFamily="34" charset="-128"/>
              </a:rPr>
              <a:t>Individual</a:t>
            </a: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1547813" y="6035675"/>
            <a:ext cx="5889625" cy="457200"/>
          </a:xfrm>
          <a:prstGeom prst="rect">
            <a:avLst/>
          </a:prstGeom>
          <a:solidFill>
            <a:srgbClr val="B5FFB5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ja-JP" sz="2400" b="1">
                <a:solidFill>
                  <a:srgbClr val="006600"/>
                </a:solidFill>
                <a:ea typeface="MS PGothic" pitchFamily="34" charset="-128"/>
              </a:rPr>
              <a:t>Basic Minimum Needs Goals/Indicators</a:t>
            </a:r>
          </a:p>
        </p:txBody>
      </p:sp>
      <p:sp>
        <p:nvSpPr>
          <p:cNvPr id="357388" name="Rectangle 12"/>
          <p:cNvSpPr>
            <a:spLocks noChangeArrowheads="1"/>
          </p:cNvSpPr>
          <p:nvPr/>
        </p:nvSpPr>
        <p:spPr bwMode="auto">
          <a:xfrm>
            <a:off x="17463" y="1857375"/>
            <a:ext cx="3054350" cy="3448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>
            <a:spAutoFit/>
          </a:bodyPr>
          <a:lstStyle/>
          <a:p>
            <a:pPr marL="190500" defTabSz="7620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ja-JP" sz="2000" b="1" dirty="0">
                <a:solidFill>
                  <a:srgbClr val="0000CC"/>
                </a:solidFill>
                <a:ea typeface="MS PGothic" pitchFamily="34" charset="-128"/>
              </a:rPr>
              <a:t>Menus (</a:t>
            </a:r>
            <a:r>
              <a:rPr lang="en-GB" altLang="ja-JP" sz="2000" b="1" i="1" dirty="0">
                <a:solidFill>
                  <a:srgbClr val="0000CC"/>
                </a:solidFill>
                <a:ea typeface="MS PGothic" pitchFamily="34" charset="-128"/>
              </a:rPr>
              <a:t>Activities</a:t>
            </a:r>
            <a:r>
              <a:rPr lang="en-GB" altLang="ja-JP" sz="2000" b="1" dirty="0">
                <a:solidFill>
                  <a:srgbClr val="0000CC"/>
                </a:solidFill>
                <a:ea typeface="MS PGothic" pitchFamily="34" charset="-128"/>
              </a:rPr>
              <a:t>)</a:t>
            </a:r>
          </a:p>
          <a:p>
            <a:pPr marL="190500" defTabSz="7620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ja-JP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Antenatal Cares (ANC)</a:t>
            </a:r>
          </a:p>
          <a:p>
            <a:pPr marL="190500" defTabSz="7620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ja-JP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Growth Monitoring and Promotion (GMP)</a:t>
            </a:r>
          </a:p>
          <a:p>
            <a:pPr marL="190500" defTabSz="7620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ja-JP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Food production</a:t>
            </a:r>
          </a:p>
          <a:p>
            <a:pPr marL="190500" defTabSz="7620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ja-JP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Food and nutrition education</a:t>
            </a:r>
          </a:p>
          <a:p>
            <a:pPr marL="190500" defTabSz="7620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altLang="ja-JP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Food sanitation &amp; safety</a:t>
            </a:r>
          </a:p>
          <a:p>
            <a:pPr marL="190500" defTabSz="7620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altLang="ja-JP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School lunch and milk</a:t>
            </a:r>
          </a:p>
          <a:p>
            <a:pPr marL="190500" defTabSz="7620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ja-JP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 program since 1992 </a:t>
            </a:r>
          </a:p>
          <a:p>
            <a:pPr marL="190500" defTabSz="7620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altLang="ja-JP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Other activities</a:t>
            </a:r>
          </a:p>
        </p:txBody>
      </p:sp>
      <p:sp>
        <p:nvSpPr>
          <p:cNvPr id="12301" name="Rectangle 13"/>
          <p:cNvSpPr>
            <a:spLocks noChangeArrowheads="1"/>
          </p:cNvSpPr>
          <p:nvPr/>
        </p:nvSpPr>
        <p:spPr bwMode="auto">
          <a:xfrm>
            <a:off x="6508750" y="4724400"/>
            <a:ext cx="23574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2000" b="1">
                <a:solidFill>
                  <a:srgbClr val="0000CC"/>
                </a:solidFill>
                <a:ea typeface="MS PGothic" pitchFamily="34" charset="-128"/>
              </a:rPr>
              <a:t>Mobilizers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2000" b="1">
                <a:solidFill>
                  <a:srgbClr val="000000"/>
                </a:solidFill>
                <a:ea typeface="MS PGothic" pitchFamily="34" charset="-128"/>
              </a:rPr>
              <a:t>(1:10 households)</a:t>
            </a:r>
          </a:p>
        </p:txBody>
      </p:sp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6829425" y="2266950"/>
            <a:ext cx="153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7620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2000" b="1">
                <a:solidFill>
                  <a:srgbClr val="0000CC"/>
                </a:solidFill>
                <a:ea typeface="MS PGothic" pitchFamily="34" charset="-128"/>
              </a:rPr>
              <a:t>Facilitators</a:t>
            </a:r>
          </a:p>
        </p:txBody>
      </p:sp>
      <p:sp>
        <p:nvSpPr>
          <p:cNvPr id="357391" name="Rectangle 15"/>
          <p:cNvSpPr>
            <a:spLocks noChangeArrowheads="1"/>
          </p:cNvSpPr>
          <p:nvPr/>
        </p:nvSpPr>
        <p:spPr bwMode="auto">
          <a:xfrm>
            <a:off x="0" y="152400"/>
            <a:ext cx="9144000" cy="4889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lIns="92075" tIns="46038" rIns="92075" bIns="46038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ja-JP" sz="2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pitchFamily="34" charset="-128"/>
              </a:rPr>
              <a:t>Components of a successful community based program </a:t>
            </a:r>
          </a:p>
        </p:txBody>
      </p:sp>
      <p:sp>
        <p:nvSpPr>
          <p:cNvPr id="25616" name="AutoShape 16"/>
          <p:cNvSpPr>
            <a:spLocks noChangeArrowheads="1"/>
          </p:cNvSpPr>
          <p:nvPr/>
        </p:nvSpPr>
        <p:spPr bwMode="auto">
          <a:xfrm>
            <a:off x="6175375" y="2362200"/>
            <a:ext cx="682625" cy="228600"/>
          </a:xfrm>
          <a:prstGeom prst="rightArrow">
            <a:avLst>
              <a:gd name="adj1" fmla="val 50000"/>
              <a:gd name="adj2" fmla="val 74653"/>
            </a:avLst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617" name="AutoShape 17"/>
          <p:cNvSpPr>
            <a:spLocks noChangeArrowheads="1"/>
          </p:cNvSpPr>
          <p:nvPr/>
        </p:nvSpPr>
        <p:spPr bwMode="auto">
          <a:xfrm>
            <a:off x="6248400" y="4800600"/>
            <a:ext cx="682625" cy="228600"/>
          </a:xfrm>
          <a:prstGeom prst="rightArrow">
            <a:avLst>
              <a:gd name="adj1" fmla="val 50000"/>
              <a:gd name="adj2" fmla="val 74653"/>
            </a:avLst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306" name="AutoShape 18"/>
          <p:cNvSpPr>
            <a:spLocks noChangeArrowheads="1"/>
          </p:cNvSpPr>
          <p:nvPr/>
        </p:nvSpPr>
        <p:spPr bwMode="auto">
          <a:xfrm>
            <a:off x="7391400" y="2781300"/>
            <a:ext cx="304800" cy="1828800"/>
          </a:xfrm>
          <a:prstGeom prst="upDownArrow">
            <a:avLst>
              <a:gd name="adj1" fmla="val 50000"/>
              <a:gd name="adj2" fmla="val 12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th-TH">
              <a:solidFill>
                <a:srgbClr val="000000"/>
              </a:solidFill>
            </a:endParaRPr>
          </a:p>
        </p:txBody>
      </p:sp>
      <p:sp>
        <p:nvSpPr>
          <p:cNvPr id="12307" name="Footer Placeholder 4"/>
          <p:cNvSpPr txBox="1">
            <a:spLocks noGrp="1"/>
          </p:cNvSpPr>
          <p:nvPr/>
        </p:nvSpPr>
        <p:spPr bwMode="auto">
          <a:xfrm>
            <a:off x="6829425" y="6657975"/>
            <a:ext cx="2334484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th-TH" sz="1000" dirty="0" err="1">
                <a:solidFill>
                  <a:srgbClr val="C00000"/>
                </a:solidFill>
              </a:rPr>
              <a:t>Kraisid</a:t>
            </a:r>
            <a:r>
              <a:rPr lang="en-US" altLang="th-TH" sz="1000" dirty="0">
                <a:solidFill>
                  <a:srgbClr val="C00000"/>
                </a:solidFill>
              </a:rPr>
              <a:t> </a:t>
            </a:r>
            <a:r>
              <a:rPr lang="en-US" altLang="th-TH" sz="1000" dirty="0" err="1">
                <a:solidFill>
                  <a:srgbClr val="C00000"/>
                </a:solidFill>
              </a:rPr>
              <a:t>Tontisirin</a:t>
            </a:r>
            <a:r>
              <a:rPr lang="en-US" altLang="th-TH" sz="1000" dirty="0">
                <a:solidFill>
                  <a:srgbClr val="C00000"/>
                </a:solidFill>
              </a:rPr>
              <a:t>, </a:t>
            </a:r>
            <a:r>
              <a:rPr lang="en-US" altLang="th-TH" sz="1000" dirty="0" err="1">
                <a:solidFill>
                  <a:srgbClr val="C00000"/>
                </a:solidFill>
              </a:rPr>
              <a:t>Mahidol</a:t>
            </a:r>
            <a:r>
              <a:rPr lang="en-US" altLang="th-TH" sz="1000" dirty="0">
                <a:solidFill>
                  <a:srgbClr val="C00000"/>
                </a:solidFill>
              </a:rPr>
              <a:t> University</a:t>
            </a:r>
          </a:p>
        </p:txBody>
      </p:sp>
      <p:sp>
        <p:nvSpPr>
          <p:cNvPr id="20" name="ตัวแทนหมายเลขภาพนิ่ง 15"/>
          <p:cNvSpPr>
            <a:spLocks noGrp="1"/>
          </p:cNvSpPr>
          <p:nvPr>
            <p:ph type="sldNum" sz="quarter" idx="12"/>
          </p:nvPr>
        </p:nvSpPr>
        <p:spPr>
          <a:xfrm>
            <a:off x="4499992" y="6553150"/>
            <a:ext cx="653888" cy="47625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-</a:t>
            </a:r>
            <a:fld id="{2FF53407-A9E9-4060-88DC-0FBC031FEE89}" type="slidenum">
              <a:rPr lang="en-US" smtClean="0">
                <a:solidFill>
                  <a:srgbClr val="000000"/>
                </a:solidFill>
              </a:rPr>
              <a:pPr algn="ctr">
                <a:defRPr/>
              </a:pPr>
              <a:t>23</a:t>
            </a:fld>
            <a:r>
              <a:rPr lang="en-US" dirty="0">
                <a:solidFill>
                  <a:srgbClr val="00000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xmlns="" val="3419178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190500" y="190500"/>
            <a:ext cx="8715375" cy="971550"/>
            <a:chOff x="120" y="119"/>
            <a:chExt cx="5490" cy="629"/>
          </a:xfrm>
        </p:grpSpPr>
        <p:sp>
          <p:nvSpPr>
            <p:cNvPr id="100364" name="AutoShape 3"/>
            <p:cNvSpPr>
              <a:spLocks noChangeArrowheads="1"/>
            </p:cNvSpPr>
            <p:nvPr/>
          </p:nvSpPr>
          <p:spPr bwMode="gray">
            <a:xfrm>
              <a:off x="120" y="119"/>
              <a:ext cx="5490" cy="629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99CCFF"/>
                </a:gs>
                <a:gs pos="50000">
                  <a:srgbClr val="FFFFFF"/>
                </a:gs>
                <a:gs pos="100000">
                  <a:srgbClr val="99CCFF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th-TH"/>
            </a:p>
          </p:txBody>
        </p:sp>
        <p:sp>
          <p:nvSpPr>
            <p:cNvPr id="53261" name="Freeform 4"/>
            <p:cNvSpPr>
              <a:spLocks/>
            </p:cNvSpPr>
            <p:nvPr/>
          </p:nvSpPr>
          <p:spPr bwMode="gray">
            <a:xfrm>
              <a:off x="201" y="163"/>
              <a:ext cx="725" cy="401"/>
            </a:xfrm>
            <a:custGeom>
              <a:avLst/>
              <a:gdLst>
                <a:gd name="T0" fmla="*/ 466 w 596"/>
                <a:gd name="T1" fmla="*/ 0 h 598"/>
                <a:gd name="T2" fmla="*/ 0 w 596"/>
                <a:gd name="T3" fmla="*/ 7 h 598"/>
                <a:gd name="T4" fmla="*/ 0 w 596"/>
                <a:gd name="T5" fmla="*/ 36 h 598"/>
                <a:gd name="T6" fmla="*/ 635 w 596"/>
                <a:gd name="T7" fmla="*/ 10 h 598"/>
                <a:gd name="T8" fmla="*/ 2320 w 596"/>
                <a:gd name="T9" fmla="*/ 0 h 598"/>
                <a:gd name="T10" fmla="*/ 466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FFFFFF">
                <a:alpha val="7097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53251" name="Rectangle 5"/>
          <p:cNvSpPr>
            <a:spLocks noGrp="1" noChangeArrowheads="1"/>
          </p:cNvSpPr>
          <p:nvPr>
            <p:ph type="title"/>
          </p:nvPr>
        </p:nvSpPr>
        <p:spPr>
          <a:xfrm>
            <a:off x="-36512" y="116632"/>
            <a:ext cx="9174163" cy="1086693"/>
          </a:xfrm>
        </p:spPr>
        <p:txBody>
          <a:bodyPr/>
          <a:lstStyle/>
          <a:p>
            <a:r>
              <a:rPr lang="en-US" sz="3200" dirty="0">
                <a:solidFill>
                  <a:srgbClr val="3333FF"/>
                </a:solidFill>
              </a:rPr>
              <a:t>Success components of community-based</a:t>
            </a:r>
            <a:br>
              <a:rPr lang="en-US" sz="3200" dirty="0">
                <a:solidFill>
                  <a:srgbClr val="3333FF"/>
                </a:solidFill>
              </a:rPr>
            </a:br>
            <a:r>
              <a:rPr lang="en-US" sz="3200" dirty="0">
                <a:solidFill>
                  <a:srgbClr val="3333FF"/>
                </a:solidFill>
              </a:rPr>
              <a:t>program </a:t>
            </a:r>
          </a:p>
        </p:txBody>
      </p:sp>
      <p:sp>
        <p:nvSpPr>
          <p:cNvPr id="5325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38125" y="1500188"/>
            <a:ext cx="8688388" cy="5207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 Provision of basis services</a:t>
            </a:r>
          </a:p>
          <a:p>
            <a:pPr>
              <a:buFont typeface="+mj-lt"/>
              <a:buAutoNum type="arabicPeriod"/>
            </a:pPr>
            <a:endParaRPr lang="en-US" sz="1000" dirty="0"/>
          </a:p>
          <a:p>
            <a:pPr marL="0" indent="0">
              <a:buNone/>
            </a:pPr>
            <a:r>
              <a:rPr lang="en-US" dirty="0">
                <a:solidFill>
                  <a:srgbClr val="CC0000"/>
                </a:solidFill>
              </a:rPr>
              <a:t>2. Active community organization/leader engagement</a:t>
            </a:r>
          </a:p>
          <a:p>
            <a:pPr>
              <a:buFont typeface="+mj-lt"/>
              <a:buAutoNum type="arabicPeriod"/>
            </a:pPr>
            <a:endParaRPr lang="en-US" sz="1000" b="1" dirty="0">
              <a:solidFill>
                <a:srgbClr val="996600"/>
              </a:solidFill>
            </a:endParaRPr>
          </a:p>
          <a:p>
            <a:pPr marL="0" indent="0">
              <a:buNone/>
            </a:pPr>
            <a:r>
              <a:rPr lang="en-US" dirty="0"/>
              <a:t>3. Community volunteers of 1:10 households</a:t>
            </a:r>
          </a:p>
          <a:p>
            <a:pPr marL="228600" indent="-228600">
              <a:buFont typeface="+mj-lt"/>
              <a:buAutoNum type="arabicPeriod"/>
            </a:pPr>
            <a:endParaRPr lang="en-US" sz="1000" dirty="0"/>
          </a:p>
          <a:p>
            <a:pPr marL="0" indent="0">
              <a:buNone/>
            </a:pPr>
            <a:r>
              <a:rPr lang="en-US" dirty="0">
                <a:solidFill>
                  <a:srgbClr val="CC0000"/>
                </a:solidFill>
              </a:rPr>
              <a:t>4. Community goals and indicators for situation   analysis, planning, actions and evaluation</a:t>
            </a:r>
          </a:p>
          <a:p>
            <a:pPr marL="0" indent="0">
              <a:buNone/>
            </a:pPr>
            <a:r>
              <a:rPr lang="en-US" dirty="0"/>
              <a:t>5.</a:t>
            </a:r>
            <a:r>
              <a:rPr lang="en-US" dirty="0">
                <a:solidFill>
                  <a:srgbClr val="CC0000"/>
                </a:solidFill>
              </a:rPr>
              <a:t> </a:t>
            </a:r>
            <a:r>
              <a:rPr lang="en-US" dirty="0"/>
              <a:t>Community actions including remedial actions </a:t>
            </a:r>
            <a:endParaRPr lang="en-US" b="1" dirty="0">
              <a:solidFill>
                <a:srgbClr val="CC0000"/>
              </a:solidFill>
            </a:endParaRPr>
          </a:p>
        </p:txBody>
      </p:sp>
      <p:sp>
        <p:nvSpPr>
          <p:cNvPr id="53253" name="Text Box 7"/>
          <p:cNvSpPr txBox="1">
            <a:spLocks noChangeArrowheads="1"/>
          </p:cNvSpPr>
          <p:nvPr/>
        </p:nvSpPr>
        <p:spPr bwMode="auto">
          <a:xfrm>
            <a:off x="6876256" y="6592888"/>
            <a:ext cx="223971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en-US" sz="1000" dirty="0">
                <a:solidFill>
                  <a:srgbClr val="9900CC"/>
                </a:solidFill>
              </a:rPr>
              <a:t>Kraisid </a:t>
            </a:r>
            <a:r>
              <a:rPr lang="en-US" sz="1000" dirty="0" err="1">
                <a:solidFill>
                  <a:srgbClr val="9900CC"/>
                </a:solidFill>
              </a:rPr>
              <a:t>Tontisirin</a:t>
            </a:r>
            <a:r>
              <a:rPr lang="en-US" sz="1000" dirty="0">
                <a:solidFill>
                  <a:srgbClr val="9900CC"/>
                </a:solidFill>
              </a:rPr>
              <a:t>, </a:t>
            </a:r>
            <a:r>
              <a:rPr lang="en-US" sz="1000" dirty="0" err="1">
                <a:solidFill>
                  <a:srgbClr val="9900CC"/>
                </a:solidFill>
              </a:rPr>
              <a:t>Mahidol</a:t>
            </a:r>
            <a:r>
              <a:rPr lang="en-US" sz="1000" dirty="0">
                <a:solidFill>
                  <a:srgbClr val="9900CC"/>
                </a:solidFill>
              </a:rPr>
              <a:t> University</a:t>
            </a:r>
          </a:p>
        </p:txBody>
      </p:sp>
    </p:spTree>
    <p:extLst>
      <p:ext uri="{BB962C8B-B14F-4D97-AF65-F5344CB8AC3E}">
        <p14:creationId xmlns:p14="http://schemas.microsoft.com/office/powerpoint/2010/main" xmlns="" val="344798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71438" y="60960"/>
            <a:ext cx="88930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th-TH" sz="4000" dirty="0">
                <a:solidFill>
                  <a:srgbClr val="3333FF"/>
                </a:solidFill>
                <a:latin typeface="Arial Rounded MT Bold" panose="020F0704030504030204" pitchFamily="34" charset="0"/>
                <a:cs typeface="Arial" pitchFamily="34" charset="0"/>
              </a:rPr>
              <a:t>Improvement of maternal &amp; </a:t>
            </a:r>
            <a:br>
              <a:rPr lang="en-US" altLang="th-TH" sz="4000" dirty="0">
                <a:solidFill>
                  <a:srgbClr val="3333FF"/>
                </a:solidFill>
                <a:latin typeface="Arial Rounded MT Bold" panose="020F0704030504030204" pitchFamily="34" charset="0"/>
                <a:cs typeface="Arial" pitchFamily="34" charset="0"/>
              </a:rPr>
            </a:br>
            <a:r>
              <a:rPr lang="en-US" altLang="th-TH" sz="4000" dirty="0">
                <a:solidFill>
                  <a:srgbClr val="3333FF"/>
                </a:solidFill>
                <a:latin typeface="Arial Rounded MT Bold" panose="020F0704030504030204" pitchFamily="34" charset="0"/>
                <a:cs typeface="Arial" pitchFamily="34" charset="0"/>
              </a:rPr>
              <a:t>child nutrition, Thailand</a:t>
            </a:r>
          </a:p>
        </p:txBody>
      </p:sp>
      <p:graphicFrame>
        <p:nvGraphicFramePr>
          <p:cNvPr id="5" name="Group 6"/>
          <p:cNvGraphicFramePr>
            <a:graphicFrameLocks noGrp="1"/>
          </p:cNvGraphicFramePr>
          <p:nvPr>
            <p:extLst/>
          </p:nvPr>
        </p:nvGraphicFramePr>
        <p:xfrm>
          <a:off x="71438" y="1500188"/>
          <a:ext cx="8929688" cy="2590800"/>
        </p:xfrm>
        <a:graphic>
          <a:graphicData uri="http://schemas.openxmlformats.org/drawingml/2006/table">
            <a:tbl>
              <a:tblPr/>
              <a:tblGrid>
                <a:gridCol w="46043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27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80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045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697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1980</a:t>
                      </a:r>
                      <a:endParaRPr lang="th-TH" sz="28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1990</a:t>
                      </a:r>
                      <a:endParaRPr lang="th-TH" sz="28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2006</a:t>
                      </a:r>
                      <a:endParaRPr lang="th-TH" sz="28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1" kern="1200" dirty="0">
                          <a:solidFill>
                            <a:srgbClr val="008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ANC coverage 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%</a:t>
                      </a:r>
                      <a:endParaRPr lang="th-TH" sz="2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35</a:t>
                      </a:r>
                      <a:endParaRPr lang="th-TH" sz="28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75</a:t>
                      </a:r>
                      <a:endParaRPr lang="th-TH" sz="28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95</a:t>
                      </a:r>
                      <a:endParaRPr lang="th-TH" sz="28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1" kern="1200" dirty="0">
                          <a:solidFill>
                            <a:srgbClr val="008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Anemia in pregnancy 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%</a:t>
                      </a:r>
                      <a:endParaRPr lang="th-TH" sz="2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50-75</a:t>
                      </a:r>
                      <a:endParaRPr lang="th-TH" sz="2800" kern="120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18.8</a:t>
                      </a:r>
                      <a:endParaRPr lang="th-TH" sz="28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</a:t>
                      </a:r>
                      <a:endParaRPr lang="th-TH" sz="28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4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1" kern="1200" dirty="0">
                          <a:solidFill>
                            <a:srgbClr val="008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LBW</a:t>
                      </a:r>
                      <a:r>
                        <a:rPr lang="en-US" sz="2800" b="0" kern="1200" dirty="0">
                          <a:solidFill>
                            <a:srgbClr val="008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%</a:t>
                      </a:r>
                      <a:endParaRPr lang="th-TH" sz="2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</a:t>
                      </a:r>
                      <a:endParaRPr lang="th-TH" sz="2800" kern="120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</a:t>
                      </a:r>
                      <a:endParaRPr lang="th-TH" sz="28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&lt;10</a:t>
                      </a:r>
                      <a:endParaRPr lang="th-TH" sz="28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4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1" kern="1200" dirty="0">
                          <a:solidFill>
                            <a:srgbClr val="008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Underweight</a:t>
                      </a:r>
                      <a:r>
                        <a:rPr lang="en-US" sz="2800" b="0" kern="1200" dirty="0">
                          <a:solidFill>
                            <a:srgbClr val="008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of under 5 %</a:t>
                      </a:r>
                      <a:endParaRPr lang="th-TH" sz="28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51</a:t>
                      </a:r>
                      <a:endParaRPr lang="th-TH" sz="2800" kern="120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</a:t>
                      </a:r>
                      <a:endParaRPr lang="th-TH" sz="28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ngsana New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&lt;10</a:t>
                      </a:r>
                      <a:endParaRPr lang="th-TH" sz="28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438" y="5691188"/>
            <a:ext cx="4500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th-TH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* Source: NHES 2; Holistic Development of Thai Children; NFNS 5; NHES 4; and NHES 5</a:t>
            </a:r>
            <a:endParaRPr kumimoji="0" lang="th-TH" altLang="th-TH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11" name="Title 8"/>
          <p:cNvSpPr txBox="1">
            <a:spLocks/>
          </p:cNvSpPr>
          <p:nvPr/>
        </p:nvSpPr>
        <p:spPr>
          <a:xfrm>
            <a:off x="71438" y="4286250"/>
            <a:ext cx="4429125" cy="1285875"/>
          </a:xfrm>
          <a:prstGeom prst="rect">
            <a:avLst/>
          </a:prstGeom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8000"/>
                </a:solidFill>
                <a:cs typeface="Arial" pitchFamily="34" charset="0"/>
              </a:rPr>
              <a:t>Recent trend of nutritional status 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of under 5*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6611614" y="6643688"/>
            <a:ext cx="29289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th-TH" sz="1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ngsana New" pitchFamily="18" charset="-34"/>
              </a:rPr>
              <a:t>Kraisid </a:t>
            </a:r>
            <a:r>
              <a:rPr kumimoji="0" lang="en-US" altLang="th-TH" sz="10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ngsana New" pitchFamily="18" charset="-34"/>
              </a:rPr>
              <a:t>Tontisirin</a:t>
            </a:r>
            <a:r>
              <a:rPr kumimoji="0" lang="en-US" altLang="th-TH" sz="1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ngsana New" pitchFamily="18" charset="-34"/>
              </a:rPr>
              <a:t>, </a:t>
            </a:r>
            <a:r>
              <a:rPr kumimoji="0" lang="en-US" altLang="th-TH" sz="10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ngsana New" pitchFamily="18" charset="-34"/>
              </a:rPr>
              <a:t>Mahidol</a:t>
            </a:r>
            <a:r>
              <a:rPr kumimoji="0" lang="en-US" altLang="th-TH" sz="1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cs typeface="Angsana New" pitchFamily="18" charset="-34"/>
              </a:rPr>
              <a:t> University</a:t>
            </a:r>
          </a:p>
        </p:txBody>
      </p:sp>
      <p:sp>
        <p:nvSpPr>
          <p:cNvPr id="16" name="ตัวแทนหมายเลขภาพนิ่ง 15"/>
          <p:cNvSpPr>
            <a:spLocks noGrp="1"/>
          </p:cNvSpPr>
          <p:nvPr>
            <p:ph type="sldNum" sz="quarter" idx="12"/>
          </p:nvPr>
        </p:nvSpPr>
        <p:spPr>
          <a:xfrm>
            <a:off x="4499992" y="6553150"/>
            <a:ext cx="653888" cy="47625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-</a:t>
            </a:r>
            <a:fld id="{2FF53407-A9E9-4060-88DC-0FBC031FEE89}" type="slidenum">
              <a:rPr lang="en-US" smtClean="0">
                <a:solidFill>
                  <a:srgbClr val="000000"/>
                </a:solidFill>
              </a:rPr>
              <a:pPr algn="ctr">
                <a:defRPr/>
              </a:pPr>
              <a:t>25</a:t>
            </a:fld>
            <a:r>
              <a:rPr lang="en-US" dirty="0">
                <a:solidFill>
                  <a:srgbClr val="000000"/>
                </a:solidFill>
              </a:rPr>
              <a:t>-</a:t>
            </a: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 rotWithShape="1">
          <a:blip r:embed="rId2"/>
          <a:srcRect l="27309" t="29328" r="20668" b="14563"/>
          <a:stretch/>
        </p:blipFill>
        <p:spPr>
          <a:xfrm>
            <a:off x="4925417" y="4111151"/>
            <a:ext cx="4176464" cy="2532537"/>
          </a:xfrm>
          <a:prstGeom prst="rect">
            <a:avLst/>
          </a:prstGeom>
        </p:spPr>
      </p:pic>
      <p:sp>
        <p:nvSpPr>
          <p:cNvPr id="9" name="Down Arrow 10"/>
          <p:cNvSpPr/>
          <p:nvPr/>
        </p:nvSpPr>
        <p:spPr>
          <a:xfrm rot="18889016">
            <a:off x="5902597" y="4721361"/>
            <a:ext cx="102484" cy="468643"/>
          </a:xfrm>
          <a:prstGeom prst="downArrow">
            <a:avLst/>
          </a:prstGeom>
          <a:solidFill>
            <a:srgbClr val="FFFF0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ngsana New"/>
            </a:endParaRPr>
          </a:p>
        </p:txBody>
      </p:sp>
      <p:sp>
        <p:nvSpPr>
          <p:cNvPr id="10" name="Down Arrow 10"/>
          <p:cNvSpPr/>
          <p:nvPr/>
        </p:nvSpPr>
        <p:spPr>
          <a:xfrm rot="18889016">
            <a:off x="6823950" y="4692402"/>
            <a:ext cx="111235" cy="489200"/>
          </a:xfrm>
          <a:prstGeom prst="downArrow">
            <a:avLst/>
          </a:prstGeom>
          <a:solidFill>
            <a:srgbClr val="FFFF0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ngsana New"/>
            </a:endParaRPr>
          </a:p>
        </p:txBody>
      </p:sp>
      <p:sp>
        <p:nvSpPr>
          <p:cNvPr id="12" name="Down Arrow 12"/>
          <p:cNvSpPr/>
          <p:nvPr/>
        </p:nvSpPr>
        <p:spPr>
          <a:xfrm rot="13904084">
            <a:off x="7613650" y="4585335"/>
            <a:ext cx="92848" cy="547687"/>
          </a:xfrm>
          <a:prstGeom prst="downArrow">
            <a:avLst/>
          </a:prstGeom>
          <a:solidFill>
            <a:srgbClr val="FFFF0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2153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5FCE6926-F542-49D9-9CBA-2D87312D38F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27584" y="476672"/>
            <a:ext cx="7848871" cy="5842683"/>
          </a:xfrm>
          <a:prstGeom prst="rect">
            <a:avLst/>
          </a:prstGeom>
        </p:spPr>
      </p:pic>
      <p:sp>
        <p:nvSpPr>
          <p:cNvPr id="14" name="ตัวแทนหมายเลขภาพนิ่ง 15"/>
          <p:cNvSpPr>
            <a:spLocks noGrp="1"/>
          </p:cNvSpPr>
          <p:nvPr>
            <p:ph type="sldNum" sz="quarter" idx="12"/>
          </p:nvPr>
        </p:nvSpPr>
        <p:spPr>
          <a:xfrm>
            <a:off x="4499992" y="6553150"/>
            <a:ext cx="653888" cy="47625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-</a:t>
            </a:r>
            <a:fld id="{2FF53407-A9E9-4060-88DC-0FBC031FEE89}" type="slidenum">
              <a:rPr lang="en-US" smtClean="0">
                <a:solidFill>
                  <a:srgbClr val="000000"/>
                </a:solidFill>
              </a:rPr>
              <a:pPr algn="ctr">
                <a:defRPr/>
              </a:pPr>
              <a:t>26</a:t>
            </a:fld>
            <a:r>
              <a:rPr lang="en-US" dirty="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876256" y="6639163"/>
            <a:ext cx="22380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th-TH" sz="1000" dirty="0" err="1">
                <a:solidFill>
                  <a:srgbClr val="990099"/>
                </a:solidFill>
              </a:rPr>
              <a:t>Kraisid</a:t>
            </a:r>
            <a:r>
              <a:rPr lang="en-US" altLang="th-TH" sz="1000" dirty="0">
                <a:solidFill>
                  <a:srgbClr val="990099"/>
                </a:solidFill>
              </a:rPr>
              <a:t> </a:t>
            </a:r>
            <a:r>
              <a:rPr lang="en-US" altLang="th-TH" sz="1000" dirty="0" err="1">
                <a:solidFill>
                  <a:srgbClr val="990099"/>
                </a:solidFill>
              </a:rPr>
              <a:t>Tontisirin</a:t>
            </a:r>
            <a:r>
              <a:rPr lang="en-US" altLang="th-TH" sz="1000" dirty="0">
                <a:solidFill>
                  <a:srgbClr val="990099"/>
                </a:solidFill>
              </a:rPr>
              <a:t>, </a:t>
            </a:r>
            <a:r>
              <a:rPr lang="en-US" altLang="th-TH" sz="1000" dirty="0" err="1">
                <a:solidFill>
                  <a:srgbClr val="990099"/>
                </a:solidFill>
              </a:rPr>
              <a:t>Mahidol</a:t>
            </a:r>
            <a:r>
              <a:rPr lang="en-US" altLang="th-TH" sz="1000" dirty="0">
                <a:solidFill>
                  <a:srgbClr val="990099"/>
                </a:solidFill>
              </a:rPr>
              <a:t> University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2691585-FAE0-458A-ADF2-24F8E3C4C316}"/>
              </a:ext>
            </a:extLst>
          </p:cNvPr>
          <p:cNvSpPr txBox="1"/>
          <p:nvPr/>
        </p:nvSpPr>
        <p:spPr>
          <a:xfrm>
            <a:off x="575907" y="-27384"/>
            <a:ext cx="8563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Nutritional status of </a:t>
            </a:r>
            <a:r>
              <a:rPr lang="en-US" dirty="0" err="1">
                <a:solidFill>
                  <a:srgbClr val="0000CC"/>
                </a:solidFill>
              </a:rPr>
              <a:t>underfive</a:t>
            </a:r>
            <a:r>
              <a:rPr lang="en-US" dirty="0">
                <a:solidFill>
                  <a:srgbClr val="0000CC"/>
                </a:solidFill>
              </a:rPr>
              <a:t> in upland Chiang Mai*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B9D5AE1-C73E-40FA-8B25-436A9A1D3D25}"/>
              </a:ext>
            </a:extLst>
          </p:cNvPr>
          <p:cNvSpPr txBox="1"/>
          <p:nvPr/>
        </p:nvSpPr>
        <p:spPr>
          <a:xfrm>
            <a:off x="-36512" y="6381328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CC"/>
                </a:solidFill>
              </a:rPr>
              <a:t>*From IDRC project 2016: Nutrition and food security in upland of Thailand (One year intervention)</a:t>
            </a:r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9BEF9AF-AE55-4FFD-9981-2672365B147D}"/>
                  </a:ext>
                </a:extLst>
              </p14:cNvPr>
              <p14:cNvContentPartPr/>
              <p14:nvPr/>
            </p14:nvContentPartPr>
            <p14:xfrm>
              <a:off x="-2459696" y="822251"/>
              <a:ext cx="360" cy="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79BEF9AF-AE55-4FFD-9981-2672365B147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468696" y="81325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FBD4648-DE15-4637-B3C9-983C8717F499}"/>
                  </a:ext>
                </a:extLst>
              </p14:cNvPr>
              <p14:cNvContentPartPr/>
              <p14:nvPr/>
            </p14:nvContentPartPr>
            <p14:xfrm>
              <a:off x="3883864" y="3456371"/>
              <a:ext cx="4699080" cy="5990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FFBD4648-DE15-4637-B3C9-983C8717F49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74864" y="3447371"/>
                <a:ext cx="4716720" cy="61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A4636EB-148B-49E9-8536-F468318B308A}"/>
                  </a:ext>
                </a:extLst>
              </p14:cNvPr>
              <p14:cNvContentPartPr/>
              <p14:nvPr/>
            </p14:nvContentPartPr>
            <p14:xfrm>
              <a:off x="3870184" y="5826971"/>
              <a:ext cx="4690080" cy="5785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BA4636EB-148B-49E9-8536-F468318B308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61184" y="5817971"/>
                <a:ext cx="4707720" cy="59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1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64FB498-3FCA-40B4-940C-9077C564D0D6}"/>
                  </a:ext>
                </a:extLst>
              </p14:cNvPr>
              <p14:cNvContentPartPr/>
              <p14:nvPr/>
            </p14:nvContentPartPr>
            <p14:xfrm>
              <a:off x="10115104" y="4543571"/>
              <a:ext cx="360" cy="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D64FB498-3FCA-40B4-940C-9077C564D0D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06104" y="4534571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708833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 descr="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18"/>
          <p:cNvSpPr>
            <a:spLocks/>
          </p:cNvSpPr>
          <p:nvPr/>
        </p:nvSpPr>
        <p:spPr bwMode="gray">
          <a:xfrm>
            <a:off x="1200150" y="260648"/>
            <a:ext cx="7289962" cy="1287085"/>
          </a:xfrm>
          <a:custGeom>
            <a:avLst/>
            <a:gdLst/>
            <a:ahLst/>
            <a:cxnLst>
              <a:cxn ang="0">
                <a:pos x="266" y="42"/>
              </a:cxn>
              <a:cxn ang="0">
                <a:pos x="107" y="103"/>
              </a:cxn>
              <a:cxn ang="0">
                <a:pos x="69" y="200"/>
              </a:cxn>
              <a:cxn ang="0">
                <a:pos x="38" y="235"/>
              </a:cxn>
              <a:cxn ang="0">
                <a:pos x="15" y="332"/>
              </a:cxn>
              <a:cxn ang="0">
                <a:pos x="38" y="447"/>
              </a:cxn>
              <a:cxn ang="0">
                <a:pos x="198" y="587"/>
              </a:cxn>
              <a:cxn ang="0">
                <a:pos x="568" y="655"/>
              </a:cxn>
              <a:cxn ang="0">
                <a:pos x="928" y="699"/>
              </a:cxn>
              <a:cxn ang="0">
                <a:pos x="1751" y="746"/>
              </a:cxn>
              <a:cxn ang="0">
                <a:pos x="2388" y="739"/>
              </a:cxn>
              <a:cxn ang="0">
                <a:pos x="2624" y="761"/>
              </a:cxn>
              <a:cxn ang="0">
                <a:pos x="3030" y="737"/>
              </a:cxn>
              <a:cxn ang="0">
                <a:pos x="3707" y="640"/>
              </a:cxn>
              <a:cxn ang="0">
                <a:pos x="4057" y="579"/>
              </a:cxn>
              <a:cxn ang="0">
                <a:pos x="4225" y="526"/>
              </a:cxn>
              <a:cxn ang="0">
                <a:pos x="4331" y="508"/>
              </a:cxn>
              <a:cxn ang="0">
                <a:pos x="4225" y="491"/>
              </a:cxn>
              <a:cxn ang="0">
                <a:pos x="4346" y="526"/>
              </a:cxn>
              <a:cxn ang="0">
                <a:pos x="4643" y="455"/>
              </a:cxn>
              <a:cxn ang="0">
                <a:pos x="4849" y="341"/>
              </a:cxn>
              <a:cxn ang="0">
                <a:pos x="4674" y="279"/>
              </a:cxn>
              <a:cxn ang="0">
                <a:pos x="4110" y="297"/>
              </a:cxn>
              <a:cxn ang="0">
                <a:pos x="4293" y="297"/>
              </a:cxn>
              <a:cxn ang="0">
                <a:pos x="4651" y="200"/>
              </a:cxn>
              <a:cxn ang="0">
                <a:pos x="4514" y="147"/>
              </a:cxn>
              <a:cxn ang="0">
                <a:pos x="3920" y="174"/>
              </a:cxn>
              <a:cxn ang="0">
                <a:pos x="3966" y="147"/>
              </a:cxn>
              <a:cxn ang="0">
                <a:pos x="3578" y="121"/>
              </a:cxn>
              <a:cxn ang="0">
                <a:pos x="3159" y="165"/>
              </a:cxn>
              <a:cxn ang="0">
                <a:pos x="2260" y="187"/>
              </a:cxn>
              <a:cxn ang="0">
                <a:pos x="1880" y="175"/>
              </a:cxn>
              <a:cxn ang="0">
                <a:pos x="1460" y="175"/>
              </a:cxn>
              <a:cxn ang="0">
                <a:pos x="967" y="130"/>
              </a:cxn>
              <a:cxn ang="0">
                <a:pos x="746" y="59"/>
              </a:cxn>
              <a:cxn ang="0">
                <a:pos x="472" y="6"/>
              </a:cxn>
              <a:cxn ang="0">
                <a:pos x="306" y="4"/>
              </a:cxn>
            </a:cxnLst>
            <a:rect l="0" t="0" r="r" b="b"/>
            <a:pathLst>
              <a:path w="4864" h="769">
                <a:moveTo>
                  <a:pt x="306" y="4"/>
                </a:moveTo>
                <a:cubicBezTo>
                  <a:pt x="265" y="21"/>
                  <a:pt x="307" y="25"/>
                  <a:pt x="266" y="42"/>
                </a:cubicBezTo>
                <a:cubicBezTo>
                  <a:pt x="228" y="27"/>
                  <a:pt x="225" y="21"/>
                  <a:pt x="167" y="42"/>
                </a:cubicBezTo>
                <a:cubicBezTo>
                  <a:pt x="141" y="52"/>
                  <a:pt x="142" y="90"/>
                  <a:pt x="107" y="103"/>
                </a:cubicBezTo>
                <a:cubicBezTo>
                  <a:pt x="84" y="130"/>
                  <a:pt x="69" y="156"/>
                  <a:pt x="46" y="182"/>
                </a:cubicBezTo>
                <a:cubicBezTo>
                  <a:pt x="53" y="188"/>
                  <a:pt x="61" y="196"/>
                  <a:pt x="69" y="200"/>
                </a:cubicBezTo>
                <a:cubicBezTo>
                  <a:pt x="76" y="204"/>
                  <a:pt x="94" y="200"/>
                  <a:pt x="91" y="209"/>
                </a:cubicBezTo>
                <a:cubicBezTo>
                  <a:pt x="89" y="218"/>
                  <a:pt x="47" y="232"/>
                  <a:pt x="38" y="235"/>
                </a:cubicBezTo>
                <a:cubicBezTo>
                  <a:pt x="20" y="298"/>
                  <a:pt x="37" y="278"/>
                  <a:pt x="0" y="306"/>
                </a:cubicBezTo>
                <a:cubicBezTo>
                  <a:pt x="5" y="314"/>
                  <a:pt x="11" y="322"/>
                  <a:pt x="15" y="332"/>
                </a:cubicBezTo>
                <a:cubicBezTo>
                  <a:pt x="27" y="345"/>
                  <a:pt x="65" y="366"/>
                  <a:pt x="69" y="385"/>
                </a:cubicBezTo>
                <a:cubicBezTo>
                  <a:pt x="71" y="398"/>
                  <a:pt x="28" y="428"/>
                  <a:pt x="38" y="447"/>
                </a:cubicBezTo>
                <a:cubicBezTo>
                  <a:pt x="28" y="480"/>
                  <a:pt x="110" y="494"/>
                  <a:pt x="129" y="499"/>
                </a:cubicBezTo>
                <a:cubicBezTo>
                  <a:pt x="157" y="521"/>
                  <a:pt x="162" y="579"/>
                  <a:pt x="198" y="587"/>
                </a:cubicBezTo>
                <a:cubicBezTo>
                  <a:pt x="275" y="607"/>
                  <a:pt x="321" y="631"/>
                  <a:pt x="400" y="635"/>
                </a:cubicBezTo>
                <a:cubicBezTo>
                  <a:pt x="471" y="643"/>
                  <a:pt x="513" y="654"/>
                  <a:pt x="568" y="655"/>
                </a:cubicBezTo>
                <a:cubicBezTo>
                  <a:pt x="628" y="661"/>
                  <a:pt x="700" y="664"/>
                  <a:pt x="760" y="671"/>
                </a:cubicBezTo>
                <a:cubicBezTo>
                  <a:pt x="817" y="693"/>
                  <a:pt x="869" y="677"/>
                  <a:pt x="928" y="699"/>
                </a:cubicBezTo>
                <a:cubicBezTo>
                  <a:pt x="1070" y="753"/>
                  <a:pt x="1355" y="693"/>
                  <a:pt x="1355" y="693"/>
                </a:cubicBezTo>
                <a:cubicBezTo>
                  <a:pt x="1539" y="731"/>
                  <a:pt x="1520" y="737"/>
                  <a:pt x="1751" y="746"/>
                </a:cubicBezTo>
                <a:cubicBezTo>
                  <a:pt x="1912" y="769"/>
                  <a:pt x="1924" y="727"/>
                  <a:pt x="2228" y="743"/>
                </a:cubicBezTo>
                <a:cubicBezTo>
                  <a:pt x="2298" y="752"/>
                  <a:pt x="2337" y="736"/>
                  <a:pt x="2388" y="739"/>
                </a:cubicBezTo>
                <a:cubicBezTo>
                  <a:pt x="2439" y="742"/>
                  <a:pt x="2496" y="758"/>
                  <a:pt x="2535" y="762"/>
                </a:cubicBezTo>
                <a:cubicBezTo>
                  <a:pt x="2574" y="766"/>
                  <a:pt x="2586" y="753"/>
                  <a:pt x="2624" y="761"/>
                </a:cubicBezTo>
                <a:cubicBezTo>
                  <a:pt x="2654" y="767"/>
                  <a:pt x="2674" y="747"/>
                  <a:pt x="2710" y="746"/>
                </a:cubicBezTo>
                <a:cubicBezTo>
                  <a:pt x="2816" y="740"/>
                  <a:pt x="2923" y="740"/>
                  <a:pt x="3030" y="737"/>
                </a:cubicBezTo>
                <a:cubicBezTo>
                  <a:pt x="3165" y="698"/>
                  <a:pt x="3192" y="700"/>
                  <a:pt x="3372" y="693"/>
                </a:cubicBezTo>
                <a:cubicBezTo>
                  <a:pt x="3491" y="677"/>
                  <a:pt x="3585" y="649"/>
                  <a:pt x="3707" y="640"/>
                </a:cubicBezTo>
                <a:cubicBezTo>
                  <a:pt x="3778" y="612"/>
                  <a:pt x="3647" y="661"/>
                  <a:pt x="3814" y="623"/>
                </a:cubicBezTo>
                <a:cubicBezTo>
                  <a:pt x="3939" y="593"/>
                  <a:pt x="3882" y="589"/>
                  <a:pt x="4057" y="579"/>
                </a:cubicBezTo>
                <a:cubicBezTo>
                  <a:pt x="4154" y="551"/>
                  <a:pt x="4197" y="549"/>
                  <a:pt x="4316" y="543"/>
                </a:cubicBezTo>
                <a:cubicBezTo>
                  <a:pt x="4293" y="535"/>
                  <a:pt x="4233" y="529"/>
                  <a:pt x="4225" y="526"/>
                </a:cubicBezTo>
                <a:cubicBezTo>
                  <a:pt x="4217" y="523"/>
                  <a:pt x="4240" y="518"/>
                  <a:pt x="4247" y="517"/>
                </a:cubicBezTo>
                <a:cubicBezTo>
                  <a:pt x="4275" y="513"/>
                  <a:pt x="4303" y="511"/>
                  <a:pt x="4331" y="508"/>
                </a:cubicBezTo>
                <a:cubicBezTo>
                  <a:pt x="4303" y="505"/>
                  <a:pt x="4275" y="504"/>
                  <a:pt x="4247" y="499"/>
                </a:cubicBezTo>
                <a:cubicBezTo>
                  <a:pt x="4240" y="498"/>
                  <a:pt x="4221" y="499"/>
                  <a:pt x="4225" y="491"/>
                </a:cubicBezTo>
                <a:cubicBezTo>
                  <a:pt x="4230" y="480"/>
                  <a:pt x="4245" y="485"/>
                  <a:pt x="4255" y="482"/>
                </a:cubicBezTo>
                <a:cubicBezTo>
                  <a:pt x="4318" y="494"/>
                  <a:pt x="4297" y="507"/>
                  <a:pt x="4346" y="526"/>
                </a:cubicBezTo>
                <a:cubicBezTo>
                  <a:pt x="4398" y="511"/>
                  <a:pt x="4453" y="470"/>
                  <a:pt x="4506" y="464"/>
                </a:cubicBezTo>
                <a:cubicBezTo>
                  <a:pt x="4552" y="460"/>
                  <a:pt x="4598" y="458"/>
                  <a:pt x="4643" y="455"/>
                </a:cubicBezTo>
                <a:cubicBezTo>
                  <a:pt x="4690" y="420"/>
                  <a:pt x="4742" y="423"/>
                  <a:pt x="4795" y="411"/>
                </a:cubicBezTo>
                <a:cubicBezTo>
                  <a:pt x="4834" y="382"/>
                  <a:pt x="4813" y="403"/>
                  <a:pt x="4849" y="341"/>
                </a:cubicBezTo>
                <a:cubicBezTo>
                  <a:pt x="4854" y="332"/>
                  <a:pt x="4864" y="314"/>
                  <a:pt x="4864" y="314"/>
                </a:cubicBezTo>
                <a:cubicBezTo>
                  <a:pt x="4803" y="279"/>
                  <a:pt x="4742" y="285"/>
                  <a:pt x="4674" y="279"/>
                </a:cubicBezTo>
                <a:cubicBezTo>
                  <a:pt x="4490" y="287"/>
                  <a:pt x="4499" y="279"/>
                  <a:pt x="4384" y="306"/>
                </a:cubicBezTo>
                <a:cubicBezTo>
                  <a:pt x="4293" y="303"/>
                  <a:pt x="4202" y="303"/>
                  <a:pt x="4110" y="297"/>
                </a:cubicBezTo>
                <a:cubicBezTo>
                  <a:pt x="4103" y="297"/>
                  <a:pt x="4126" y="288"/>
                  <a:pt x="4133" y="288"/>
                </a:cubicBezTo>
                <a:cubicBezTo>
                  <a:pt x="4187" y="288"/>
                  <a:pt x="4240" y="294"/>
                  <a:pt x="4293" y="297"/>
                </a:cubicBezTo>
                <a:cubicBezTo>
                  <a:pt x="4391" y="282"/>
                  <a:pt x="4444" y="268"/>
                  <a:pt x="4552" y="262"/>
                </a:cubicBezTo>
                <a:cubicBezTo>
                  <a:pt x="4601" y="247"/>
                  <a:pt x="4610" y="232"/>
                  <a:pt x="4651" y="200"/>
                </a:cubicBezTo>
                <a:cubicBezTo>
                  <a:pt x="4609" y="188"/>
                  <a:pt x="4562" y="193"/>
                  <a:pt x="4521" y="174"/>
                </a:cubicBezTo>
                <a:cubicBezTo>
                  <a:pt x="4514" y="171"/>
                  <a:pt x="4516" y="156"/>
                  <a:pt x="4514" y="147"/>
                </a:cubicBezTo>
                <a:cubicBezTo>
                  <a:pt x="4141" y="166"/>
                  <a:pt x="4291" y="156"/>
                  <a:pt x="4065" y="174"/>
                </a:cubicBezTo>
                <a:cubicBezTo>
                  <a:pt x="4015" y="182"/>
                  <a:pt x="3972" y="194"/>
                  <a:pt x="3920" y="174"/>
                </a:cubicBezTo>
                <a:cubicBezTo>
                  <a:pt x="3911" y="171"/>
                  <a:pt x="3935" y="160"/>
                  <a:pt x="3943" y="156"/>
                </a:cubicBezTo>
                <a:cubicBezTo>
                  <a:pt x="3951" y="152"/>
                  <a:pt x="3958" y="150"/>
                  <a:pt x="3966" y="147"/>
                </a:cubicBezTo>
                <a:cubicBezTo>
                  <a:pt x="3918" y="110"/>
                  <a:pt x="3968" y="135"/>
                  <a:pt x="3935" y="77"/>
                </a:cubicBezTo>
                <a:cubicBezTo>
                  <a:pt x="3812" y="86"/>
                  <a:pt x="3702" y="113"/>
                  <a:pt x="3578" y="121"/>
                </a:cubicBezTo>
                <a:cubicBezTo>
                  <a:pt x="3524" y="128"/>
                  <a:pt x="3477" y="135"/>
                  <a:pt x="3425" y="156"/>
                </a:cubicBezTo>
                <a:cubicBezTo>
                  <a:pt x="3342" y="188"/>
                  <a:pt x="3248" y="162"/>
                  <a:pt x="3159" y="165"/>
                </a:cubicBezTo>
                <a:cubicBezTo>
                  <a:pt x="2928" y="254"/>
                  <a:pt x="2813" y="169"/>
                  <a:pt x="2544" y="191"/>
                </a:cubicBezTo>
                <a:cubicBezTo>
                  <a:pt x="2445" y="200"/>
                  <a:pt x="2305" y="198"/>
                  <a:pt x="2260" y="187"/>
                </a:cubicBezTo>
                <a:cubicBezTo>
                  <a:pt x="2172" y="153"/>
                  <a:pt x="2149" y="194"/>
                  <a:pt x="2056" y="195"/>
                </a:cubicBezTo>
                <a:cubicBezTo>
                  <a:pt x="1964" y="187"/>
                  <a:pt x="1913" y="188"/>
                  <a:pt x="1880" y="175"/>
                </a:cubicBezTo>
                <a:cubicBezTo>
                  <a:pt x="1790" y="181"/>
                  <a:pt x="1677" y="212"/>
                  <a:pt x="1591" y="191"/>
                </a:cubicBezTo>
                <a:cubicBezTo>
                  <a:pt x="1548" y="181"/>
                  <a:pt x="1503" y="186"/>
                  <a:pt x="1460" y="175"/>
                </a:cubicBezTo>
                <a:cubicBezTo>
                  <a:pt x="1435" y="185"/>
                  <a:pt x="1426" y="155"/>
                  <a:pt x="1401" y="165"/>
                </a:cubicBezTo>
                <a:cubicBezTo>
                  <a:pt x="1252" y="156"/>
                  <a:pt x="1118" y="135"/>
                  <a:pt x="967" y="130"/>
                </a:cubicBezTo>
                <a:cubicBezTo>
                  <a:pt x="926" y="125"/>
                  <a:pt x="836" y="116"/>
                  <a:pt x="799" y="103"/>
                </a:cubicBezTo>
                <a:cubicBezTo>
                  <a:pt x="798" y="103"/>
                  <a:pt x="754" y="62"/>
                  <a:pt x="746" y="59"/>
                </a:cubicBezTo>
                <a:cubicBezTo>
                  <a:pt x="686" y="39"/>
                  <a:pt x="609" y="39"/>
                  <a:pt x="548" y="33"/>
                </a:cubicBezTo>
                <a:cubicBezTo>
                  <a:pt x="523" y="22"/>
                  <a:pt x="497" y="17"/>
                  <a:pt x="472" y="6"/>
                </a:cubicBezTo>
                <a:cubicBezTo>
                  <a:pt x="441" y="9"/>
                  <a:pt x="411" y="11"/>
                  <a:pt x="381" y="15"/>
                </a:cubicBezTo>
                <a:cubicBezTo>
                  <a:pt x="353" y="15"/>
                  <a:pt x="325" y="0"/>
                  <a:pt x="306" y="4"/>
                </a:cubicBezTo>
                <a:close/>
              </a:path>
            </a:pathLst>
          </a:custGeom>
          <a:solidFill>
            <a:srgbClr val="FFFFFF">
              <a:alpha val="58039"/>
            </a:srgb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>
              <a:solidFill>
                <a:schemeClr val="lt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17538" y="567779"/>
            <a:ext cx="7524750" cy="9890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th-TH" sz="4000" b="1" kern="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Batang" pitchFamily="18" charset="-127"/>
                <a:cs typeface="Tahoma" pitchFamily="34" charset="0"/>
              </a:rPr>
              <a:t>Presentation  Outline</a:t>
            </a:r>
          </a:p>
        </p:txBody>
      </p:sp>
      <p:sp>
        <p:nvSpPr>
          <p:cNvPr id="7" name="วงรี 6"/>
          <p:cNvSpPr/>
          <p:nvPr/>
        </p:nvSpPr>
        <p:spPr>
          <a:xfrm>
            <a:off x="906849" y="2420888"/>
            <a:ext cx="203200" cy="188686"/>
          </a:xfrm>
          <a:prstGeom prst="ellipse">
            <a:avLst/>
          </a:prstGeom>
          <a:gradFill flip="none" rotWithShape="1">
            <a:gsLst>
              <a:gs pos="0">
                <a:srgbClr val="8A3CC4">
                  <a:shade val="30000"/>
                  <a:satMod val="115000"/>
                </a:srgbClr>
              </a:gs>
              <a:gs pos="50000">
                <a:srgbClr val="8A3CC4">
                  <a:shade val="67500"/>
                  <a:satMod val="115000"/>
                </a:srgbClr>
              </a:gs>
              <a:gs pos="100000">
                <a:srgbClr val="8A3CC4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b="1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194583" y="1556792"/>
            <a:ext cx="7841913" cy="417677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4300"/>
              </a:lnSpc>
              <a:buFontTx/>
              <a:buNone/>
            </a:pPr>
            <a:endParaRPr lang="en-US" altLang="th-TH" sz="2800" kern="0" dirty="0">
              <a:latin typeface="Tahoma" pitchFamily="34" charset="0"/>
              <a:ea typeface="Batang" pitchFamily="18" charset="-127"/>
              <a:cs typeface="Tahoma" pitchFamily="34" charset="0"/>
            </a:endParaRPr>
          </a:p>
          <a:p>
            <a:pPr>
              <a:lnSpc>
                <a:spcPts val="4300"/>
              </a:lnSpc>
              <a:buFontTx/>
              <a:buNone/>
            </a:pPr>
            <a:r>
              <a:rPr lang="en-US" altLang="th-TH" sz="2800" kern="0" dirty="0">
                <a:latin typeface="Tahoma" pitchFamily="34" charset="0"/>
                <a:ea typeface="Batang" pitchFamily="18" charset="-127"/>
                <a:cs typeface="Tahoma" pitchFamily="34" charset="0"/>
              </a:rPr>
              <a:t>The Royal Highland Development Project</a:t>
            </a:r>
          </a:p>
          <a:p>
            <a:pPr>
              <a:lnSpc>
                <a:spcPts val="4300"/>
              </a:lnSpc>
              <a:buFontTx/>
              <a:buNone/>
            </a:pPr>
            <a:r>
              <a:rPr lang="en-US" altLang="th-TH" sz="2800" kern="0" dirty="0">
                <a:latin typeface="Tahoma" pitchFamily="34" charset="0"/>
                <a:ea typeface="Batang" pitchFamily="18" charset="-127"/>
                <a:cs typeface="Tahoma" pitchFamily="34" charset="0"/>
              </a:rPr>
              <a:t>Alleviation of food insecurity and under-nutrition</a:t>
            </a:r>
          </a:p>
          <a:p>
            <a:pPr>
              <a:lnSpc>
                <a:spcPts val="4300"/>
              </a:lnSpc>
              <a:buFontTx/>
              <a:buNone/>
            </a:pPr>
            <a:r>
              <a:rPr lang="en-US" altLang="th-TH" sz="2800" kern="0" dirty="0">
                <a:latin typeface="Tahoma" pitchFamily="34" charset="0"/>
                <a:ea typeface="Batang" pitchFamily="18" charset="-127"/>
                <a:cs typeface="Tahoma" pitchFamily="34" charset="0"/>
              </a:rPr>
              <a:t>in Thailand</a:t>
            </a:r>
          </a:p>
          <a:p>
            <a:pPr>
              <a:lnSpc>
                <a:spcPts val="4300"/>
              </a:lnSpc>
              <a:buFontTx/>
              <a:buNone/>
            </a:pPr>
            <a:r>
              <a:rPr lang="en-US" altLang="th-TH" sz="2800" kern="0" dirty="0">
                <a:solidFill>
                  <a:srgbClr val="CC00FF"/>
                </a:solidFill>
                <a:latin typeface="Tahoma" pitchFamily="34" charset="0"/>
                <a:ea typeface="Batang" pitchFamily="18" charset="-127"/>
                <a:cs typeface="Tahoma" pitchFamily="34" charset="0"/>
              </a:rPr>
              <a:t>Sustainable health and nutrition cares</a:t>
            </a:r>
          </a:p>
          <a:p>
            <a:pPr>
              <a:lnSpc>
                <a:spcPts val="4300"/>
              </a:lnSpc>
              <a:buFontTx/>
              <a:buNone/>
            </a:pPr>
            <a:r>
              <a:rPr lang="en-US" altLang="th-TH" sz="2800" kern="0" dirty="0">
                <a:solidFill>
                  <a:srgbClr val="CC00FF"/>
                </a:solidFill>
                <a:latin typeface="Tahoma" pitchFamily="34" charset="0"/>
                <a:ea typeface="Batang" pitchFamily="18" charset="-127"/>
                <a:cs typeface="Tahoma" pitchFamily="34" charset="0"/>
              </a:rPr>
              <a:t>Conclusion</a:t>
            </a:r>
          </a:p>
        </p:txBody>
      </p:sp>
      <p:sp>
        <p:nvSpPr>
          <p:cNvPr id="14" name="วงรี 10"/>
          <p:cNvSpPr/>
          <p:nvPr/>
        </p:nvSpPr>
        <p:spPr>
          <a:xfrm>
            <a:off x="915357" y="4365104"/>
            <a:ext cx="203200" cy="188686"/>
          </a:xfrm>
          <a:prstGeom prst="ellipse">
            <a:avLst/>
          </a:prstGeom>
          <a:gradFill flip="none" rotWithShape="1">
            <a:gsLst>
              <a:gs pos="0">
                <a:srgbClr val="8A3CC4">
                  <a:shade val="30000"/>
                  <a:satMod val="115000"/>
                </a:srgbClr>
              </a:gs>
              <a:gs pos="50000">
                <a:srgbClr val="8A3CC4">
                  <a:shade val="67500"/>
                  <a:satMod val="115000"/>
                </a:srgbClr>
              </a:gs>
              <a:gs pos="100000">
                <a:srgbClr val="8A3CC4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b="1"/>
          </a:p>
        </p:txBody>
      </p:sp>
      <p:sp>
        <p:nvSpPr>
          <p:cNvPr id="16" name="ตัวแทนหมายเลขภาพนิ่ง 15"/>
          <p:cNvSpPr>
            <a:spLocks noGrp="1"/>
          </p:cNvSpPr>
          <p:nvPr>
            <p:ph type="sldNum" sz="quarter" idx="12"/>
          </p:nvPr>
        </p:nvSpPr>
        <p:spPr>
          <a:xfrm>
            <a:off x="4386709" y="6343650"/>
            <a:ext cx="653888" cy="47625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-</a:t>
            </a:r>
            <a:fld id="{2FF53407-A9E9-4060-88DC-0FBC031FEE89}" type="slidenum">
              <a:rPr lang="en-US" smtClean="0">
                <a:solidFill>
                  <a:srgbClr val="000000"/>
                </a:solidFill>
              </a:rPr>
              <a:pPr algn="ctr">
                <a:defRPr/>
              </a:pPr>
              <a:t>27</a:t>
            </a:fld>
            <a:r>
              <a:rPr lang="en-US" dirty="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12" name="วงรี 6"/>
          <p:cNvSpPr/>
          <p:nvPr/>
        </p:nvSpPr>
        <p:spPr>
          <a:xfrm>
            <a:off x="912416" y="3024290"/>
            <a:ext cx="203200" cy="188686"/>
          </a:xfrm>
          <a:prstGeom prst="ellipse">
            <a:avLst/>
          </a:prstGeom>
          <a:gradFill flip="none" rotWithShape="1">
            <a:gsLst>
              <a:gs pos="0">
                <a:srgbClr val="8A3CC4">
                  <a:shade val="30000"/>
                  <a:satMod val="115000"/>
                </a:srgbClr>
              </a:gs>
              <a:gs pos="50000">
                <a:srgbClr val="8A3CC4">
                  <a:shade val="67500"/>
                  <a:satMod val="115000"/>
                </a:srgbClr>
              </a:gs>
              <a:gs pos="100000">
                <a:srgbClr val="8A3CC4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b="1"/>
          </a:p>
        </p:txBody>
      </p:sp>
      <p:sp>
        <p:nvSpPr>
          <p:cNvPr id="13" name="วงรี 6">
            <a:extLst>
              <a:ext uri="{FF2B5EF4-FFF2-40B4-BE49-F238E27FC236}">
                <a16:creationId xmlns:a16="http://schemas.microsoft.com/office/drawing/2014/main" xmlns="" id="{2CF504D4-9131-4FE6-A633-BF76B13B67E3}"/>
              </a:ext>
            </a:extLst>
          </p:cNvPr>
          <p:cNvSpPr/>
          <p:nvPr/>
        </p:nvSpPr>
        <p:spPr>
          <a:xfrm>
            <a:off x="899592" y="4968506"/>
            <a:ext cx="203200" cy="188686"/>
          </a:xfrm>
          <a:prstGeom prst="ellipse">
            <a:avLst/>
          </a:prstGeom>
          <a:gradFill flip="none" rotWithShape="1">
            <a:gsLst>
              <a:gs pos="0">
                <a:srgbClr val="8A3CC4">
                  <a:shade val="30000"/>
                  <a:satMod val="115000"/>
                </a:srgbClr>
              </a:gs>
              <a:gs pos="50000">
                <a:srgbClr val="8A3CC4">
                  <a:shade val="67500"/>
                  <a:satMod val="115000"/>
                </a:srgbClr>
              </a:gs>
              <a:gs pos="100000">
                <a:srgbClr val="8A3CC4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b="1"/>
          </a:p>
        </p:txBody>
      </p:sp>
    </p:spTree>
    <p:extLst>
      <p:ext uri="{BB962C8B-B14F-4D97-AF65-F5344CB8AC3E}">
        <p14:creationId xmlns:p14="http://schemas.microsoft.com/office/powerpoint/2010/main" xmlns="" val="1872052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5"/>
          <p:cNvGrpSpPr>
            <a:grpSpLocks/>
          </p:cNvGrpSpPr>
          <p:nvPr/>
        </p:nvGrpSpPr>
        <p:grpSpPr bwMode="auto">
          <a:xfrm>
            <a:off x="683568" y="741363"/>
            <a:ext cx="7939088" cy="4491037"/>
            <a:chOff x="592932" y="1066800"/>
            <a:chExt cx="7939508" cy="4450432"/>
          </a:xfrm>
        </p:grpSpPr>
        <p:pic>
          <p:nvPicPr>
            <p:cNvPr id="17426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92932" y="1066800"/>
              <a:ext cx="7939508" cy="4450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รูปแบบอิสระ 10"/>
            <p:cNvSpPr/>
            <p:nvPr/>
          </p:nvSpPr>
          <p:spPr>
            <a:xfrm>
              <a:off x="755576" y="1274618"/>
              <a:ext cx="3792164" cy="1466451"/>
            </a:xfrm>
            <a:custGeom>
              <a:avLst/>
              <a:gdLst>
                <a:gd name="connsiteX0" fmla="*/ 0 w 3740727"/>
                <a:gd name="connsiteY0" fmla="*/ 1378528 h 1447800"/>
                <a:gd name="connsiteX1" fmla="*/ 325582 w 3740727"/>
                <a:gd name="connsiteY1" fmla="*/ 1129146 h 1447800"/>
                <a:gd name="connsiteX2" fmla="*/ 803564 w 3740727"/>
                <a:gd name="connsiteY2" fmla="*/ 831273 h 1447800"/>
                <a:gd name="connsiteX3" fmla="*/ 1219200 w 3740727"/>
                <a:gd name="connsiteY3" fmla="*/ 602673 h 1447800"/>
                <a:gd name="connsiteX4" fmla="*/ 1711037 w 3740727"/>
                <a:gd name="connsiteY4" fmla="*/ 394855 h 1447800"/>
                <a:gd name="connsiteX5" fmla="*/ 2223655 w 3740727"/>
                <a:gd name="connsiteY5" fmla="*/ 214746 h 1447800"/>
                <a:gd name="connsiteX6" fmla="*/ 2826327 w 3740727"/>
                <a:gd name="connsiteY6" fmla="*/ 76200 h 1447800"/>
                <a:gd name="connsiteX7" fmla="*/ 3470564 w 3740727"/>
                <a:gd name="connsiteY7" fmla="*/ 6928 h 1447800"/>
                <a:gd name="connsiteX8" fmla="*/ 3740727 w 3740727"/>
                <a:gd name="connsiteY8" fmla="*/ 0 h 1447800"/>
                <a:gd name="connsiteX9" fmla="*/ 3117273 w 3740727"/>
                <a:gd name="connsiteY9" fmla="*/ 505691 h 1447800"/>
                <a:gd name="connsiteX10" fmla="*/ 2459182 w 3740727"/>
                <a:gd name="connsiteY10" fmla="*/ 1447800 h 1447800"/>
                <a:gd name="connsiteX11" fmla="*/ 1988127 w 3740727"/>
                <a:gd name="connsiteY11" fmla="*/ 1295400 h 1447800"/>
                <a:gd name="connsiteX12" fmla="*/ 1558637 w 3740727"/>
                <a:gd name="connsiteY12" fmla="*/ 1205346 h 1447800"/>
                <a:gd name="connsiteX13" fmla="*/ 1177637 w 3740727"/>
                <a:gd name="connsiteY13" fmla="*/ 1184564 h 1447800"/>
                <a:gd name="connsiteX14" fmla="*/ 831273 w 3740727"/>
                <a:gd name="connsiteY14" fmla="*/ 1184564 h 1447800"/>
                <a:gd name="connsiteX15" fmla="*/ 422564 w 3740727"/>
                <a:gd name="connsiteY15" fmla="*/ 1246910 h 1447800"/>
                <a:gd name="connsiteX16" fmla="*/ 0 w 3740727"/>
                <a:gd name="connsiteY16" fmla="*/ 137852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40727" h="1447800">
                  <a:moveTo>
                    <a:pt x="0" y="1378528"/>
                  </a:moveTo>
                  <a:lnTo>
                    <a:pt x="325582" y="1129146"/>
                  </a:lnTo>
                  <a:lnTo>
                    <a:pt x="803564" y="831273"/>
                  </a:lnTo>
                  <a:lnTo>
                    <a:pt x="1219200" y="602673"/>
                  </a:lnTo>
                  <a:lnTo>
                    <a:pt x="1711037" y="394855"/>
                  </a:lnTo>
                  <a:lnTo>
                    <a:pt x="2223655" y="214746"/>
                  </a:lnTo>
                  <a:lnTo>
                    <a:pt x="2826327" y="76200"/>
                  </a:lnTo>
                  <a:lnTo>
                    <a:pt x="3470564" y="6928"/>
                  </a:lnTo>
                  <a:lnTo>
                    <a:pt x="3740727" y="0"/>
                  </a:lnTo>
                  <a:lnTo>
                    <a:pt x="3117273" y="505691"/>
                  </a:lnTo>
                  <a:lnTo>
                    <a:pt x="2459182" y="1447800"/>
                  </a:lnTo>
                  <a:lnTo>
                    <a:pt x="1988127" y="1295400"/>
                  </a:lnTo>
                  <a:lnTo>
                    <a:pt x="1558637" y="1205346"/>
                  </a:lnTo>
                  <a:lnTo>
                    <a:pt x="1177637" y="1184564"/>
                  </a:lnTo>
                  <a:lnTo>
                    <a:pt x="831273" y="1184564"/>
                  </a:lnTo>
                  <a:lnTo>
                    <a:pt x="422564" y="1246910"/>
                  </a:lnTo>
                  <a:lnTo>
                    <a:pt x="0" y="13785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7" name="รูปแบบอิสระ 11"/>
            <p:cNvSpPr/>
            <p:nvPr/>
          </p:nvSpPr>
          <p:spPr>
            <a:xfrm>
              <a:off x="4572000" y="1274618"/>
              <a:ext cx="3775364" cy="1468582"/>
            </a:xfrm>
            <a:custGeom>
              <a:avLst/>
              <a:gdLst>
                <a:gd name="connsiteX0" fmla="*/ 0 w 3775364"/>
                <a:gd name="connsiteY0" fmla="*/ 0 h 1468582"/>
                <a:gd name="connsiteX1" fmla="*/ 533400 w 3775364"/>
                <a:gd name="connsiteY1" fmla="*/ 27709 h 1468582"/>
                <a:gd name="connsiteX2" fmla="*/ 1066800 w 3775364"/>
                <a:gd name="connsiteY2" fmla="*/ 110837 h 1468582"/>
                <a:gd name="connsiteX3" fmla="*/ 1524000 w 3775364"/>
                <a:gd name="connsiteY3" fmla="*/ 221673 h 1468582"/>
                <a:gd name="connsiteX4" fmla="*/ 1960418 w 3775364"/>
                <a:gd name="connsiteY4" fmla="*/ 367146 h 1468582"/>
                <a:gd name="connsiteX5" fmla="*/ 2417618 w 3775364"/>
                <a:gd name="connsiteY5" fmla="*/ 554182 h 1468582"/>
                <a:gd name="connsiteX6" fmla="*/ 2833255 w 3775364"/>
                <a:gd name="connsiteY6" fmla="*/ 762000 h 1468582"/>
                <a:gd name="connsiteX7" fmla="*/ 3262745 w 3775364"/>
                <a:gd name="connsiteY7" fmla="*/ 1032164 h 1468582"/>
                <a:gd name="connsiteX8" fmla="*/ 3775364 w 3775364"/>
                <a:gd name="connsiteY8" fmla="*/ 1399309 h 1468582"/>
                <a:gd name="connsiteX9" fmla="*/ 3290455 w 3775364"/>
                <a:gd name="connsiteY9" fmla="*/ 1267691 h 1468582"/>
                <a:gd name="connsiteX10" fmla="*/ 2916382 w 3775364"/>
                <a:gd name="connsiteY10" fmla="*/ 1198418 h 1468582"/>
                <a:gd name="connsiteX11" fmla="*/ 2507673 w 3775364"/>
                <a:gd name="connsiteY11" fmla="*/ 1184564 h 1468582"/>
                <a:gd name="connsiteX12" fmla="*/ 2078182 w 3775364"/>
                <a:gd name="connsiteY12" fmla="*/ 1219200 h 1468582"/>
                <a:gd name="connsiteX13" fmla="*/ 1738745 w 3775364"/>
                <a:gd name="connsiteY13" fmla="*/ 1288473 h 1468582"/>
                <a:gd name="connsiteX14" fmla="*/ 1510145 w 3775364"/>
                <a:gd name="connsiteY14" fmla="*/ 1378527 h 1468582"/>
                <a:gd name="connsiteX15" fmla="*/ 1309255 w 3775364"/>
                <a:gd name="connsiteY15" fmla="*/ 1468582 h 1468582"/>
                <a:gd name="connsiteX16" fmla="*/ 526473 w 3775364"/>
                <a:gd name="connsiteY16" fmla="*/ 512618 h 1468582"/>
                <a:gd name="connsiteX17" fmla="*/ 0 w 3775364"/>
                <a:gd name="connsiteY17" fmla="*/ 0 h 146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75364" h="1468582">
                  <a:moveTo>
                    <a:pt x="0" y="0"/>
                  </a:moveTo>
                  <a:lnTo>
                    <a:pt x="533400" y="27709"/>
                  </a:lnTo>
                  <a:lnTo>
                    <a:pt x="1066800" y="110837"/>
                  </a:lnTo>
                  <a:lnTo>
                    <a:pt x="1524000" y="221673"/>
                  </a:lnTo>
                  <a:lnTo>
                    <a:pt x="1960418" y="367146"/>
                  </a:lnTo>
                  <a:lnTo>
                    <a:pt x="2417618" y="554182"/>
                  </a:lnTo>
                  <a:lnTo>
                    <a:pt x="2833255" y="762000"/>
                  </a:lnTo>
                  <a:lnTo>
                    <a:pt x="3262745" y="1032164"/>
                  </a:lnTo>
                  <a:lnTo>
                    <a:pt x="3775364" y="1399309"/>
                  </a:lnTo>
                  <a:lnTo>
                    <a:pt x="3290455" y="1267691"/>
                  </a:lnTo>
                  <a:lnTo>
                    <a:pt x="2916382" y="1198418"/>
                  </a:lnTo>
                  <a:lnTo>
                    <a:pt x="2507673" y="1184564"/>
                  </a:lnTo>
                  <a:lnTo>
                    <a:pt x="2078182" y="1219200"/>
                  </a:lnTo>
                  <a:lnTo>
                    <a:pt x="1738745" y="1288473"/>
                  </a:lnTo>
                  <a:lnTo>
                    <a:pt x="1510145" y="1378527"/>
                  </a:lnTo>
                  <a:lnTo>
                    <a:pt x="1309255" y="1468582"/>
                  </a:lnTo>
                  <a:lnTo>
                    <a:pt x="526473" y="512618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8" name="รูปแบบอิสระ 14"/>
            <p:cNvSpPr/>
            <p:nvPr/>
          </p:nvSpPr>
          <p:spPr>
            <a:xfrm>
              <a:off x="3254829" y="1262743"/>
              <a:ext cx="2628900" cy="1480457"/>
            </a:xfrm>
            <a:custGeom>
              <a:avLst/>
              <a:gdLst>
                <a:gd name="connsiteX0" fmla="*/ 0 w 2628900"/>
                <a:gd name="connsiteY0" fmla="*/ 1475014 h 1480457"/>
                <a:gd name="connsiteX1" fmla="*/ 185057 w 2628900"/>
                <a:gd name="connsiteY1" fmla="*/ 1055914 h 1480457"/>
                <a:gd name="connsiteX2" fmla="*/ 337457 w 2628900"/>
                <a:gd name="connsiteY2" fmla="*/ 794657 h 1480457"/>
                <a:gd name="connsiteX3" fmla="*/ 484414 w 2628900"/>
                <a:gd name="connsiteY3" fmla="*/ 587828 h 1480457"/>
                <a:gd name="connsiteX4" fmla="*/ 685800 w 2628900"/>
                <a:gd name="connsiteY4" fmla="*/ 364671 h 1480457"/>
                <a:gd name="connsiteX5" fmla="*/ 936171 w 2628900"/>
                <a:gd name="connsiteY5" fmla="*/ 146957 h 1480457"/>
                <a:gd name="connsiteX6" fmla="*/ 1083128 w 2628900"/>
                <a:gd name="connsiteY6" fmla="*/ 54428 h 1480457"/>
                <a:gd name="connsiteX7" fmla="*/ 1284514 w 2628900"/>
                <a:gd name="connsiteY7" fmla="*/ 0 h 1480457"/>
                <a:gd name="connsiteX8" fmla="*/ 1491342 w 2628900"/>
                <a:gd name="connsiteY8" fmla="*/ 81643 h 1480457"/>
                <a:gd name="connsiteX9" fmla="*/ 1670957 w 2628900"/>
                <a:gd name="connsiteY9" fmla="*/ 206828 h 1480457"/>
                <a:gd name="connsiteX10" fmla="*/ 1866900 w 2628900"/>
                <a:gd name="connsiteY10" fmla="*/ 386443 h 1480457"/>
                <a:gd name="connsiteX11" fmla="*/ 2090057 w 2628900"/>
                <a:gd name="connsiteY11" fmla="*/ 631371 h 1480457"/>
                <a:gd name="connsiteX12" fmla="*/ 2247900 w 2628900"/>
                <a:gd name="connsiteY12" fmla="*/ 827314 h 1480457"/>
                <a:gd name="connsiteX13" fmla="*/ 2400300 w 2628900"/>
                <a:gd name="connsiteY13" fmla="*/ 1061357 h 1480457"/>
                <a:gd name="connsiteX14" fmla="*/ 2628900 w 2628900"/>
                <a:gd name="connsiteY14" fmla="*/ 1480457 h 1480457"/>
                <a:gd name="connsiteX15" fmla="*/ 2258785 w 2628900"/>
                <a:gd name="connsiteY15" fmla="*/ 1355271 h 1480457"/>
                <a:gd name="connsiteX16" fmla="*/ 1894114 w 2628900"/>
                <a:gd name="connsiteY16" fmla="*/ 1268186 h 1480457"/>
                <a:gd name="connsiteX17" fmla="*/ 1491342 w 2628900"/>
                <a:gd name="connsiteY17" fmla="*/ 1213757 h 1480457"/>
                <a:gd name="connsiteX18" fmla="*/ 1099457 w 2628900"/>
                <a:gd name="connsiteY18" fmla="*/ 1213757 h 1480457"/>
                <a:gd name="connsiteX19" fmla="*/ 762000 w 2628900"/>
                <a:gd name="connsiteY19" fmla="*/ 1246414 h 1480457"/>
                <a:gd name="connsiteX20" fmla="*/ 457200 w 2628900"/>
                <a:gd name="connsiteY20" fmla="*/ 1322614 h 1480457"/>
                <a:gd name="connsiteX21" fmla="*/ 163285 w 2628900"/>
                <a:gd name="connsiteY21" fmla="*/ 1409700 h 1480457"/>
                <a:gd name="connsiteX22" fmla="*/ 0 w 2628900"/>
                <a:gd name="connsiteY22" fmla="*/ 1475014 h 148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28900" h="1480457">
                  <a:moveTo>
                    <a:pt x="0" y="1475014"/>
                  </a:moveTo>
                  <a:lnTo>
                    <a:pt x="185057" y="1055914"/>
                  </a:lnTo>
                  <a:lnTo>
                    <a:pt x="337457" y="794657"/>
                  </a:lnTo>
                  <a:lnTo>
                    <a:pt x="484414" y="587828"/>
                  </a:lnTo>
                  <a:lnTo>
                    <a:pt x="685800" y="364671"/>
                  </a:lnTo>
                  <a:lnTo>
                    <a:pt x="936171" y="146957"/>
                  </a:lnTo>
                  <a:lnTo>
                    <a:pt x="1083128" y="54428"/>
                  </a:lnTo>
                  <a:lnTo>
                    <a:pt x="1284514" y="0"/>
                  </a:lnTo>
                  <a:lnTo>
                    <a:pt x="1491342" y="81643"/>
                  </a:lnTo>
                  <a:lnTo>
                    <a:pt x="1670957" y="206828"/>
                  </a:lnTo>
                  <a:lnTo>
                    <a:pt x="1866900" y="386443"/>
                  </a:lnTo>
                  <a:lnTo>
                    <a:pt x="2090057" y="631371"/>
                  </a:lnTo>
                  <a:lnTo>
                    <a:pt x="2247900" y="827314"/>
                  </a:lnTo>
                  <a:lnTo>
                    <a:pt x="2400300" y="1061357"/>
                  </a:lnTo>
                  <a:lnTo>
                    <a:pt x="2628900" y="1480457"/>
                  </a:lnTo>
                  <a:lnTo>
                    <a:pt x="2258785" y="1355271"/>
                  </a:lnTo>
                  <a:lnTo>
                    <a:pt x="1894114" y="1268186"/>
                  </a:lnTo>
                  <a:lnTo>
                    <a:pt x="1491342" y="1213757"/>
                  </a:lnTo>
                  <a:lnTo>
                    <a:pt x="1099457" y="1213757"/>
                  </a:lnTo>
                  <a:lnTo>
                    <a:pt x="762000" y="1246414"/>
                  </a:lnTo>
                  <a:lnTo>
                    <a:pt x="457200" y="1322614"/>
                  </a:lnTo>
                  <a:lnTo>
                    <a:pt x="163285" y="1409700"/>
                  </a:lnTo>
                  <a:lnTo>
                    <a:pt x="0" y="147501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2500306"/>
            <a:ext cx="5072063" cy="380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defRPr/>
            </a:pPr>
            <a:r>
              <a:rPr lang="en-US" altLang="th-TH" sz="2400" dirty="0">
                <a:solidFill>
                  <a:srgbClr val="008000"/>
                </a:solidFill>
              </a:rPr>
              <a:t>  Multi-stakeholder approaches</a:t>
            </a:r>
          </a:p>
          <a:p>
            <a:pPr>
              <a:lnSpc>
                <a:spcPct val="90000"/>
              </a:lnSpc>
              <a:defRPr/>
            </a:pPr>
            <a:endParaRPr lang="en-US" altLang="th-TH" sz="2400" b="1" dirty="0"/>
          </a:p>
          <a:p>
            <a:pPr marL="457200" indent="-457200">
              <a:lnSpc>
                <a:spcPct val="90000"/>
              </a:lnSpc>
              <a:defRPr/>
            </a:pPr>
            <a:r>
              <a:rPr lang="en-US" altLang="th-TH" sz="2400" dirty="0"/>
              <a:t>  SFFM covers: Food Security, quality &amp; Safety, Education &amp; research, and Management</a:t>
            </a:r>
          </a:p>
          <a:p>
            <a:pPr marL="457200" indent="-457200">
              <a:lnSpc>
                <a:spcPct val="90000"/>
              </a:lnSpc>
              <a:defRPr/>
            </a:pPr>
            <a:endParaRPr lang="en-US" altLang="th-TH" sz="2800" dirty="0"/>
          </a:p>
          <a:p>
            <a:pPr marL="457200" indent="-457200">
              <a:lnSpc>
                <a:spcPct val="90000"/>
              </a:lnSpc>
              <a:defRPr/>
            </a:pPr>
            <a:r>
              <a:rPr lang="en-US" altLang="th-TH" sz="2400" dirty="0">
                <a:solidFill>
                  <a:srgbClr val="008000"/>
                </a:solidFill>
              </a:rPr>
              <a:t>  Linking of food, nutrition &amp;</a:t>
            </a:r>
          </a:p>
          <a:p>
            <a:pPr marL="457200" indent="-457200">
              <a:lnSpc>
                <a:spcPct val="90000"/>
              </a:lnSpc>
              <a:defRPr/>
            </a:pPr>
            <a:r>
              <a:rPr lang="en-US" altLang="th-TH" sz="2400" dirty="0">
                <a:solidFill>
                  <a:srgbClr val="008000"/>
                </a:solidFill>
              </a:rPr>
              <a:t>  health implemented at</a:t>
            </a:r>
          </a:p>
          <a:p>
            <a:pPr marL="457200" indent="-457200">
              <a:lnSpc>
                <a:spcPct val="90000"/>
              </a:lnSpc>
              <a:defRPr/>
            </a:pPr>
            <a:r>
              <a:rPr lang="en-US" altLang="th-TH" sz="2400" dirty="0">
                <a:solidFill>
                  <a:srgbClr val="008000"/>
                </a:solidFill>
              </a:rPr>
              <a:t>  central &amp; community levels</a:t>
            </a:r>
          </a:p>
          <a:p>
            <a:pPr marL="457200" indent="-457200">
              <a:lnSpc>
                <a:spcPct val="90000"/>
              </a:lnSpc>
              <a:defRPr/>
            </a:pPr>
            <a:r>
              <a:rPr lang="en-US" altLang="th-TH" sz="2400" dirty="0">
                <a:solidFill>
                  <a:srgbClr val="008000"/>
                </a:solidFill>
              </a:rPr>
              <a:t>  for nutrition and p/c of NCDs</a:t>
            </a:r>
          </a:p>
          <a:p>
            <a:pPr marL="457200" indent="-457200">
              <a:lnSpc>
                <a:spcPct val="90000"/>
              </a:lnSpc>
              <a:defRPr/>
            </a:pPr>
            <a:endParaRPr lang="en-US" altLang="th-TH" sz="2400" dirty="0">
              <a:solidFill>
                <a:srgbClr val="008000"/>
              </a:solidFill>
            </a:endParaRPr>
          </a:p>
        </p:txBody>
      </p:sp>
      <p:sp>
        <p:nvSpPr>
          <p:cNvPr id="17412" name="Content Placeholder 2"/>
          <p:cNvSpPr>
            <a:spLocks noGrp="1"/>
          </p:cNvSpPr>
          <p:nvPr>
            <p:ph idx="1"/>
          </p:nvPr>
        </p:nvSpPr>
        <p:spPr>
          <a:xfrm>
            <a:off x="914400" y="71438"/>
            <a:ext cx="8229600" cy="609600"/>
          </a:xfrm>
        </p:spPr>
        <p:txBody>
          <a:bodyPr>
            <a:normAutofit lnSpcReduction="10000"/>
          </a:bodyPr>
          <a:lstStyle/>
          <a:p>
            <a:pPr marL="0" indent="0" algn="ctr">
              <a:buFontTx/>
              <a:buNone/>
            </a:pPr>
            <a:r>
              <a:rPr lang="en-US" sz="36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National Food Committee</a:t>
            </a:r>
          </a:p>
        </p:txBody>
      </p:sp>
      <p:sp>
        <p:nvSpPr>
          <p:cNvPr id="17413" name="Content Placeholder 2"/>
          <p:cNvSpPr txBox="1">
            <a:spLocks/>
          </p:cNvSpPr>
          <p:nvPr/>
        </p:nvSpPr>
        <p:spPr bwMode="auto">
          <a:xfrm>
            <a:off x="611560" y="1196752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800" dirty="0" err="1"/>
              <a:t>Str</a:t>
            </a:r>
            <a:r>
              <a:rPr lang="en-US" sz="2800" dirty="0"/>
              <a:t> </a:t>
            </a:r>
            <a:r>
              <a:rPr lang="en-US" sz="2800" dirty="0" err="1"/>
              <a:t>Framewk</a:t>
            </a:r>
            <a:r>
              <a:rPr lang="en-US" sz="2800" dirty="0"/>
              <a:t> for Food </a:t>
            </a:r>
            <a:r>
              <a:rPr lang="en-US" sz="2800" dirty="0" err="1"/>
              <a:t>Mgt</a:t>
            </a:r>
            <a:r>
              <a:rPr lang="en-US" sz="2800" dirty="0"/>
              <a:t> </a:t>
            </a:r>
          </a:p>
          <a:p>
            <a:pPr algn="ctr">
              <a:spcBef>
                <a:spcPct val="20000"/>
              </a:spcBef>
            </a:pPr>
            <a:r>
              <a:rPr lang="en-US" sz="2800" dirty="0"/>
              <a:t>(SFFM)</a:t>
            </a:r>
          </a:p>
        </p:txBody>
      </p:sp>
      <p:sp>
        <p:nvSpPr>
          <p:cNvPr id="14" name="Up Arrow 13"/>
          <p:cNvSpPr/>
          <p:nvPr/>
        </p:nvSpPr>
        <p:spPr>
          <a:xfrm>
            <a:off x="4283968" y="476672"/>
            <a:ext cx="216024" cy="393024"/>
          </a:xfrm>
          <a:prstGeom prst="upArrow">
            <a:avLst/>
          </a:prstGeom>
          <a:solidFill>
            <a:srgbClr val="C000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Up Arrow 14"/>
          <p:cNvSpPr/>
          <p:nvPr/>
        </p:nvSpPr>
        <p:spPr>
          <a:xfrm rot="10800000">
            <a:off x="4788024" y="532747"/>
            <a:ext cx="194225" cy="375972"/>
          </a:xfrm>
          <a:prstGeom prst="upArrow">
            <a:avLst/>
          </a:prstGeom>
          <a:solidFill>
            <a:srgbClr val="C000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20" name="Oval 21"/>
          <p:cNvSpPr>
            <a:spLocks noChangeArrowheads="1"/>
          </p:cNvSpPr>
          <p:nvPr/>
        </p:nvSpPr>
        <p:spPr bwMode="auto">
          <a:xfrm>
            <a:off x="55687" y="3284984"/>
            <a:ext cx="123825" cy="136525"/>
          </a:xfrm>
          <a:prstGeom prst="ellipse">
            <a:avLst/>
          </a:prstGeom>
          <a:solidFill>
            <a:srgbClr val="33CC3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th-TH" sz="2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7421" name="Oval 21"/>
          <p:cNvSpPr>
            <a:spLocks noChangeArrowheads="1"/>
          </p:cNvSpPr>
          <p:nvPr/>
        </p:nvSpPr>
        <p:spPr bwMode="auto">
          <a:xfrm>
            <a:off x="55687" y="2643182"/>
            <a:ext cx="123825" cy="136525"/>
          </a:xfrm>
          <a:prstGeom prst="ellipse">
            <a:avLst/>
          </a:prstGeom>
          <a:solidFill>
            <a:srgbClr val="33CC3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th-TH" sz="2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7422" name="Oval 21"/>
          <p:cNvSpPr>
            <a:spLocks noChangeArrowheads="1"/>
          </p:cNvSpPr>
          <p:nvPr/>
        </p:nvSpPr>
        <p:spPr bwMode="auto">
          <a:xfrm>
            <a:off x="55687" y="4653136"/>
            <a:ext cx="123825" cy="136525"/>
          </a:xfrm>
          <a:prstGeom prst="ellipse">
            <a:avLst/>
          </a:prstGeom>
          <a:solidFill>
            <a:srgbClr val="33CC3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th-TH" sz="2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7423" name="TextBox 16"/>
          <p:cNvSpPr txBox="1">
            <a:spLocks noChangeArrowheads="1"/>
          </p:cNvSpPr>
          <p:nvPr/>
        </p:nvSpPr>
        <p:spPr bwMode="auto">
          <a:xfrm>
            <a:off x="4788024" y="2420888"/>
            <a:ext cx="4500563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  Roles of agriculture and </a:t>
            </a:r>
          </a:p>
          <a:p>
            <a:r>
              <a:rPr lang="en-US" sz="2400" dirty="0">
                <a:solidFill>
                  <a:srgbClr val="008000"/>
                </a:solidFill>
              </a:rPr>
              <a:t>  food systems: </a:t>
            </a:r>
          </a:p>
          <a:p>
            <a:r>
              <a:rPr lang="en-US" sz="2400" dirty="0"/>
              <a:t> .</a:t>
            </a:r>
            <a:r>
              <a:rPr lang="en-US" sz="2400" dirty="0">
                <a:solidFill>
                  <a:srgbClr val="CC00FF"/>
                </a:solidFill>
              </a:rPr>
              <a:t>Ensuring nutritious and safe    food supply </a:t>
            </a:r>
            <a:r>
              <a:rPr lang="en-US" sz="2400" dirty="0" err="1">
                <a:solidFill>
                  <a:srgbClr val="CC00FF"/>
                </a:solidFill>
              </a:rPr>
              <a:t>i.e</a:t>
            </a:r>
            <a:r>
              <a:rPr lang="en-US" sz="2400" dirty="0">
                <a:solidFill>
                  <a:srgbClr val="CC00FF"/>
                </a:solidFill>
              </a:rPr>
              <a:t> fruits &amp; veg; low sugar, fat &amp; sodium food; legume &amp; fishes, milk …</a:t>
            </a:r>
            <a:r>
              <a:rPr lang="en-US" sz="2400" dirty="0" err="1">
                <a:solidFill>
                  <a:srgbClr val="CC00FF"/>
                </a:solidFill>
              </a:rPr>
              <a:t>etc</a:t>
            </a:r>
            <a:endParaRPr lang="en-US" sz="2400" dirty="0">
              <a:solidFill>
                <a:srgbClr val="CC00FF"/>
              </a:solidFill>
            </a:endParaRPr>
          </a:p>
          <a:p>
            <a:r>
              <a:rPr lang="en-US" sz="2400" dirty="0"/>
              <a:t> .Facilitation of trade and tourism </a:t>
            </a:r>
          </a:p>
          <a:p>
            <a:r>
              <a:rPr lang="en-US" dirty="0"/>
              <a:t> .</a:t>
            </a:r>
            <a:r>
              <a:rPr lang="en-US" sz="2400" dirty="0">
                <a:solidFill>
                  <a:srgbClr val="CC00FF"/>
                </a:solidFill>
              </a:rPr>
              <a:t>Caring of environment &amp; sustainable agriculture</a:t>
            </a:r>
            <a:r>
              <a:rPr lang="en-US" sz="2800" dirty="0">
                <a:solidFill>
                  <a:srgbClr val="CC00FF"/>
                </a:solidFill>
              </a:rPr>
              <a:t>.</a:t>
            </a:r>
          </a:p>
          <a:p>
            <a:endParaRPr lang="en-US" sz="2800" dirty="0">
              <a:solidFill>
                <a:srgbClr val="008000"/>
              </a:solidFill>
            </a:endParaRPr>
          </a:p>
          <a:p>
            <a:endParaRPr lang="en-US" sz="2800" dirty="0">
              <a:solidFill>
                <a:srgbClr val="008000"/>
              </a:solidFill>
            </a:endParaRPr>
          </a:p>
          <a:p>
            <a:r>
              <a:rPr lang="en-US" sz="2800" dirty="0">
                <a:solidFill>
                  <a:srgbClr val="008000"/>
                </a:solidFill>
              </a:rPr>
              <a:t>  </a:t>
            </a:r>
            <a:endParaRPr lang="th-TH" sz="2800" dirty="0">
              <a:solidFill>
                <a:srgbClr val="008000"/>
              </a:solidFill>
            </a:endParaRPr>
          </a:p>
        </p:txBody>
      </p:sp>
      <p:sp>
        <p:nvSpPr>
          <p:cNvPr id="17424" name="Oval 21"/>
          <p:cNvSpPr>
            <a:spLocks noChangeArrowheads="1"/>
          </p:cNvSpPr>
          <p:nvPr/>
        </p:nvSpPr>
        <p:spPr bwMode="auto">
          <a:xfrm>
            <a:off x="4860032" y="2564904"/>
            <a:ext cx="123825" cy="136525"/>
          </a:xfrm>
          <a:prstGeom prst="ellipse">
            <a:avLst/>
          </a:prstGeom>
          <a:solidFill>
            <a:srgbClr val="33CC3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th-TH" sz="2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7425" name="TextBox 18"/>
          <p:cNvSpPr txBox="1">
            <a:spLocks noChangeArrowheads="1"/>
          </p:cNvSpPr>
          <p:nvPr/>
        </p:nvSpPr>
        <p:spPr bwMode="auto">
          <a:xfrm>
            <a:off x="6715125" y="6643688"/>
            <a:ext cx="24606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solidFill>
                  <a:srgbClr val="CC0099"/>
                </a:solidFill>
              </a:rPr>
              <a:t>Kraisid </a:t>
            </a:r>
            <a:r>
              <a:rPr lang="en-US" sz="1100" dirty="0" err="1">
                <a:solidFill>
                  <a:srgbClr val="CC0099"/>
                </a:solidFill>
              </a:rPr>
              <a:t>Tontisirin</a:t>
            </a:r>
            <a:r>
              <a:rPr lang="en-US" sz="1100" dirty="0">
                <a:solidFill>
                  <a:srgbClr val="CC0099"/>
                </a:solidFill>
              </a:rPr>
              <a:t>, </a:t>
            </a:r>
            <a:r>
              <a:rPr lang="en-US" sz="1100" dirty="0" err="1">
                <a:solidFill>
                  <a:srgbClr val="CC0099"/>
                </a:solidFill>
              </a:rPr>
              <a:t>Mahidol</a:t>
            </a:r>
            <a:r>
              <a:rPr lang="en-US" sz="1100" dirty="0">
                <a:solidFill>
                  <a:srgbClr val="CC0099"/>
                </a:solidFill>
              </a:rPr>
              <a:t> University</a:t>
            </a:r>
          </a:p>
        </p:txBody>
      </p:sp>
    </p:spTree>
    <p:extLst>
      <p:ext uri="{BB962C8B-B14F-4D97-AF65-F5344CB8AC3E}">
        <p14:creationId xmlns:p14="http://schemas.microsoft.com/office/powerpoint/2010/main" xmlns="" val="21814714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31" y="203394"/>
            <a:ext cx="9039938" cy="54971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6512" y="6505599"/>
            <a:ext cx="6696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From: http://www.un.org/sustainabledevelopment/sustainable-development-goals/</a:t>
            </a:r>
          </a:p>
        </p:txBody>
      </p:sp>
      <p:sp>
        <p:nvSpPr>
          <p:cNvPr id="5" name="Rectangle 4"/>
          <p:cNvSpPr/>
          <p:nvPr/>
        </p:nvSpPr>
        <p:spPr>
          <a:xfrm>
            <a:off x="6948264" y="6611779"/>
            <a:ext cx="25557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CC0099"/>
                </a:solidFill>
              </a:rPr>
              <a:t>Kraisid </a:t>
            </a:r>
            <a:r>
              <a:rPr lang="en-US" sz="1000" dirty="0" err="1">
                <a:solidFill>
                  <a:srgbClr val="CC0099"/>
                </a:solidFill>
              </a:rPr>
              <a:t>Tontisirin</a:t>
            </a:r>
            <a:r>
              <a:rPr lang="en-US" sz="1000" dirty="0">
                <a:solidFill>
                  <a:srgbClr val="CC0099"/>
                </a:solidFill>
              </a:rPr>
              <a:t>, </a:t>
            </a:r>
            <a:r>
              <a:rPr lang="en-US" sz="1000" dirty="0" err="1">
                <a:solidFill>
                  <a:srgbClr val="CC0099"/>
                </a:solidFill>
              </a:rPr>
              <a:t>Mahidol</a:t>
            </a:r>
            <a:r>
              <a:rPr lang="en-US" sz="1000" dirty="0">
                <a:solidFill>
                  <a:srgbClr val="CC0099"/>
                </a:solidFill>
              </a:rPr>
              <a:t> University</a:t>
            </a:r>
          </a:p>
        </p:txBody>
      </p:sp>
    </p:spTree>
    <p:extLst>
      <p:ext uri="{BB962C8B-B14F-4D97-AF65-F5344CB8AC3E}">
        <p14:creationId xmlns:p14="http://schemas.microsoft.com/office/powerpoint/2010/main" xmlns="" val="3230559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59AAFE-4439-470E-9FC4-FA03D4A25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The Royal Project Foundation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32D3F8-4E22-4644-BE0E-6391A99C7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772816"/>
            <a:ext cx="7776864" cy="403244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CC00FF"/>
                </a:solidFill>
              </a:rPr>
              <a:t>1969 H.M. the King Rama 9 initiated the </a:t>
            </a:r>
            <a:r>
              <a:rPr lang="en-US" sz="2400" dirty="0" err="1">
                <a:solidFill>
                  <a:srgbClr val="CC00FF"/>
                </a:solidFill>
              </a:rPr>
              <a:t>RoyaProject</a:t>
            </a:r>
            <a:r>
              <a:rPr lang="en-US" sz="2400" dirty="0">
                <a:solidFill>
                  <a:srgbClr val="CC00FF"/>
                </a:solidFill>
              </a:rPr>
              <a:t> </a:t>
            </a:r>
            <a:r>
              <a:rPr lang="en-US" sz="2400" dirty="0"/>
              <a:t>during his visit to an opium growing village in Doi </a:t>
            </a:r>
            <a:r>
              <a:rPr lang="en-US" sz="2400" dirty="0" err="1"/>
              <a:t>Pui</a:t>
            </a:r>
            <a:endParaRPr lang="en-US" sz="2400" dirty="0"/>
          </a:p>
          <a:p>
            <a:r>
              <a:rPr lang="en-US" sz="2400" dirty="0">
                <a:solidFill>
                  <a:srgbClr val="CC00FF"/>
                </a:solidFill>
              </a:rPr>
              <a:t>1972, </a:t>
            </a:r>
            <a:r>
              <a:rPr lang="en-US" sz="2400" dirty="0"/>
              <a:t>The UN/Thai Program for Drug Abuse Control was begun.</a:t>
            </a:r>
          </a:p>
          <a:p>
            <a:r>
              <a:rPr lang="en-US" sz="2400" dirty="0">
                <a:solidFill>
                  <a:srgbClr val="CC00FF"/>
                </a:solidFill>
              </a:rPr>
              <a:t>Subsequently, research and development</a:t>
            </a:r>
            <a:r>
              <a:rPr lang="en-US" sz="2400" dirty="0"/>
              <a:t> supported by the USDA to the Royal Project and </a:t>
            </a:r>
            <a:r>
              <a:rPr lang="en-US" sz="2400" dirty="0" err="1"/>
              <a:t>Kasetsart</a:t>
            </a:r>
            <a:r>
              <a:rPr lang="en-US" sz="2400" dirty="0"/>
              <a:t> University</a:t>
            </a:r>
          </a:p>
          <a:p>
            <a:r>
              <a:rPr lang="en-US" sz="2400" dirty="0">
                <a:solidFill>
                  <a:srgbClr val="CC00FF"/>
                </a:solidFill>
              </a:rPr>
              <a:t>1992</a:t>
            </a:r>
            <a:r>
              <a:rPr lang="en-US" sz="2400" dirty="0"/>
              <a:t>, the royal project </a:t>
            </a:r>
            <a:r>
              <a:rPr lang="en-US" sz="2400" dirty="0">
                <a:solidFill>
                  <a:srgbClr val="CC00FF"/>
                </a:solidFill>
              </a:rPr>
              <a:t>changed its name to the Royal Project Foundation (RPF)</a:t>
            </a:r>
            <a:r>
              <a:rPr lang="en-US" sz="2400" dirty="0"/>
              <a:t> and became a public organization for the people's benefit permanently.</a:t>
            </a:r>
          </a:p>
        </p:txBody>
      </p:sp>
    </p:spTree>
    <p:extLst>
      <p:ext uri="{BB962C8B-B14F-4D97-AF65-F5344CB8AC3E}">
        <p14:creationId xmlns:p14="http://schemas.microsoft.com/office/powerpoint/2010/main" xmlns="" val="246716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สี่เหลี่ยมผืนผ้า 22"/>
          <p:cNvSpPr/>
          <p:nvPr/>
        </p:nvSpPr>
        <p:spPr>
          <a:xfrm>
            <a:off x="144463" y="1071563"/>
            <a:ext cx="8891587" cy="400050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2555875" y="1130300"/>
            <a:ext cx="3816350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1800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isha" pitchFamily="34" charset="-79"/>
                <a:cs typeface="Gisha" pitchFamily="34" charset="-79"/>
              </a:rPr>
              <a:t>The Middle Path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400" dirty="0">
              <a:solidFill>
                <a:prstClr val="black"/>
              </a:solidFill>
            </a:endParaRPr>
          </a:p>
        </p:txBody>
      </p:sp>
      <p:grpSp>
        <p:nvGrpSpPr>
          <p:cNvPr id="80900" name="กลุ่ม 14"/>
          <p:cNvGrpSpPr>
            <a:grpSpLocks/>
          </p:cNvGrpSpPr>
          <p:nvPr/>
        </p:nvGrpSpPr>
        <p:grpSpPr bwMode="auto">
          <a:xfrm>
            <a:off x="4284663" y="2695575"/>
            <a:ext cx="2303462" cy="1296988"/>
            <a:chOff x="4923518" y="2312782"/>
            <a:chExt cx="2576649" cy="2262091"/>
          </a:xfrm>
        </p:grpSpPr>
        <p:sp>
          <p:nvSpPr>
            <p:cNvPr id="16" name="วงรี 15"/>
            <p:cNvSpPr/>
            <p:nvPr/>
          </p:nvSpPr>
          <p:spPr>
            <a:xfrm>
              <a:off x="4923518" y="2312782"/>
              <a:ext cx="2576649" cy="226209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7" name="วงรี 4"/>
            <p:cNvSpPr/>
            <p:nvPr/>
          </p:nvSpPr>
          <p:spPr>
            <a:xfrm>
              <a:off x="5330170" y="2672723"/>
              <a:ext cx="1901856" cy="16003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30480" tIns="30480" rIns="30480" bIns="30480" spcCol="1270" anchor="ctr"/>
            <a:lstStyle/>
            <a:p>
              <a:pPr algn="ctr" defTabSz="1066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400" b="1" dirty="0">
                  <a:solidFill>
                    <a:prstClr val="black"/>
                  </a:solidFill>
                  <a:cs typeface="FreesiaUPC" pitchFamily="34" charset="-34"/>
                </a:rPr>
                <a:t>Self-Immunity </a:t>
              </a:r>
              <a:endParaRPr lang="th-TH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0901" name="กลุ่ม 8"/>
          <p:cNvGrpSpPr>
            <a:grpSpLocks/>
          </p:cNvGrpSpPr>
          <p:nvPr/>
        </p:nvGrpSpPr>
        <p:grpSpPr bwMode="auto">
          <a:xfrm>
            <a:off x="2123728" y="2624138"/>
            <a:ext cx="2459385" cy="1368425"/>
            <a:chOff x="1389796" y="1928834"/>
            <a:chExt cx="2825048" cy="2262091"/>
          </a:xfrm>
        </p:grpSpPr>
        <p:sp>
          <p:nvSpPr>
            <p:cNvPr id="10" name="วงรี 9"/>
            <p:cNvSpPr/>
            <p:nvPr/>
          </p:nvSpPr>
          <p:spPr>
            <a:xfrm>
              <a:off x="1638195" y="1928834"/>
              <a:ext cx="2576649" cy="2262091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1" name="วงรี 4"/>
            <p:cNvSpPr/>
            <p:nvPr/>
          </p:nvSpPr>
          <p:spPr>
            <a:xfrm>
              <a:off x="1389796" y="2259488"/>
              <a:ext cx="2737120" cy="16007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40640" tIns="40640" rIns="40640" bIns="40640" spcCol="1270" anchor="ctr"/>
            <a:lstStyle/>
            <a:p>
              <a:pPr algn="ctr"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b="1" dirty="0">
                  <a:solidFill>
                    <a:prstClr val="black"/>
                  </a:solidFill>
                  <a:cs typeface="FreesiaUPC" pitchFamily="34" charset="-34"/>
                </a:rPr>
                <a:t>Reasonableness</a:t>
              </a:r>
              <a:endParaRPr lang="th-TH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4" name="สี่เหลี่ยมผืนผ้า 3"/>
          <p:cNvSpPr/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white"/>
              </a:solidFill>
            </a:endParaRPr>
          </a:p>
        </p:txBody>
      </p:sp>
      <p:sp>
        <p:nvSpPr>
          <p:cNvPr id="80903" name="ชื่อเรื่อง 1"/>
          <p:cNvSpPr txBox="1">
            <a:spLocks/>
          </p:cNvSpPr>
          <p:nvPr/>
        </p:nvSpPr>
        <p:spPr bwMode="auto">
          <a:xfrm>
            <a:off x="457200" y="-100013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7030A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King </a:t>
            </a:r>
            <a:r>
              <a:rPr lang="en-US" sz="3600" b="1" dirty="0" err="1">
                <a:solidFill>
                  <a:srgbClr val="7030A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Bhumibol’s</a:t>
            </a:r>
            <a:r>
              <a:rPr lang="en-US" sz="3600" b="1" dirty="0">
                <a:solidFill>
                  <a:srgbClr val="7030A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Sufficiency Economy Philosophy </a:t>
            </a:r>
            <a:endParaRPr lang="th-TH" sz="3600" b="1" dirty="0">
              <a:solidFill>
                <a:srgbClr val="7030A0"/>
              </a:solidFill>
              <a:latin typeface="Gisha" panose="020B0502040204020203" pitchFamily="34" charset="-79"/>
              <a:cs typeface="LilyUPC" panose="020B0604020202020204" pitchFamily="34" charset="-34"/>
            </a:endParaRPr>
          </a:p>
        </p:txBody>
      </p:sp>
      <p:grpSp>
        <p:nvGrpSpPr>
          <p:cNvPr id="80904" name="กลุ่ม 5"/>
          <p:cNvGrpSpPr>
            <a:grpSpLocks/>
          </p:cNvGrpSpPr>
          <p:nvPr/>
        </p:nvGrpSpPr>
        <p:grpSpPr bwMode="auto">
          <a:xfrm>
            <a:off x="3203575" y="1687513"/>
            <a:ext cx="2608263" cy="1368425"/>
            <a:chOff x="3643327" y="452546"/>
            <a:chExt cx="2576648" cy="2262091"/>
          </a:xfrm>
        </p:grpSpPr>
        <p:sp>
          <p:nvSpPr>
            <p:cNvPr id="7" name="วงรี 6"/>
            <p:cNvSpPr/>
            <p:nvPr/>
          </p:nvSpPr>
          <p:spPr>
            <a:xfrm>
              <a:off x="3643327" y="452546"/>
              <a:ext cx="2576648" cy="2262091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8" name="วงรี 4"/>
            <p:cNvSpPr/>
            <p:nvPr/>
          </p:nvSpPr>
          <p:spPr>
            <a:xfrm>
              <a:off x="3815835" y="783200"/>
              <a:ext cx="2146945" cy="16007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55880" tIns="55880" rIns="55880" bIns="55880" spcCol="1270" anchor="ctr"/>
            <a:lstStyle/>
            <a:p>
              <a:pPr algn="ctr" defTabSz="1955800" fontAlgn="auto">
                <a:lnSpc>
                  <a:spcPts val="2000"/>
                </a:lnSpc>
                <a:spcAft>
                  <a:spcPct val="35000"/>
                </a:spcAft>
                <a:defRPr/>
              </a:pPr>
              <a:r>
                <a:rPr lang="en-US" sz="2400" b="1" dirty="0">
                  <a:solidFill>
                    <a:prstClr val="black"/>
                  </a:solidFill>
                  <a:cs typeface="FreesiaUPC" pitchFamily="34" charset="-34"/>
                </a:rPr>
                <a:t>Moderation</a:t>
              </a:r>
              <a:endParaRPr lang="th-TH" sz="2400" b="1" dirty="0">
                <a:solidFill>
                  <a:prstClr val="black"/>
                </a:solidFill>
                <a:cs typeface="FreesiaUPC" pitchFamily="34" charset="-34"/>
              </a:endParaRPr>
            </a:p>
          </p:txBody>
        </p:sp>
      </p:grpSp>
      <p:sp>
        <p:nvSpPr>
          <p:cNvPr id="18" name="สี่เหลี่ยมผืนผ้า 17"/>
          <p:cNvSpPr/>
          <p:nvPr/>
        </p:nvSpPr>
        <p:spPr>
          <a:xfrm>
            <a:off x="684213" y="4064000"/>
            <a:ext cx="3816350" cy="86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sz="2000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</a:rPr>
              <a:t>Knowledge and wisdom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4716463" y="4064000"/>
            <a:ext cx="3816350" cy="86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dirty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h-TH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</a:rPr>
              <a:t>Ethic and morality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prstClr val="blac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20" name="ลูกศรลง 19"/>
          <p:cNvSpPr/>
          <p:nvPr/>
        </p:nvSpPr>
        <p:spPr>
          <a:xfrm>
            <a:off x="3851275" y="5084763"/>
            <a:ext cx="1584325" cy="64770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prstClr val="white"/>
              </a:solidFill>
            </a:endParaRPr>
          </a:p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</a:rPr>
              <a:t>Lead</a:t>
            </a:r>
          </a:p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</a:rPr>
              <a:t>to</a:t>
            </a:r>
            <a:endParaRPr lang="th-TH" sz="2000" b="1" dirty="0">
              <a:solidFill>
                <a:prstClr val="white"/>
              </a:solidFill>
            </a:endParaRPr>
          </a:p>
        </p:txBody>
      </p:sp>
      <p:sp>
        <p:nvSpPr>
          <p:cNvPr id="21" name="AutoShape 6"/>
          <p:cNvSpPr>
            <a:spLocks noChangeArrowheads="1"/>
          </p:cNvSpPr>
          <p:nvPr/>
        </p:nvSpPr>
        <p:spPr bwMode="auto">
          <a:xfrm>
            <a:off x="573182" y="5874710"/>
            <a:ext cx="8247290" cy="794650"/>
          </a:xfrm>
          <a:prstGeom prst="roundRect">
            <a:avLst>
              <a:gd name="adj" fmla="val 16667"/>
            </a:avLst>
          </a:prstGeom>
          <a:solidFill>
            <a:srgbClr val="FF8BB2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Life/ Economy/ Social / Environment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Progress in balance, stable and sustainable way </a:t>
            </a:r>
            <a:endParaRPr lang="th-TH" sz="2400" b="1" dirty="0">
              <a:solidFill>
                <a:prstClr val="black"/>
              </a:solidFill>
              <a:latin typeface="Calibri"/>
              <a:cs typeface="Cordia New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04248" y="6639163"/>
            <a:ext cx="24482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CC0099"/>
                </a:solidFill>
              </a:rPr>
              <a:t>Kraisid </a:t>
            </a:r>
            <a:r>
              <a:rPr lang="en-US" sz="1000" dirty="0" err="1">
                <a:solidFill>
                  <a:srgbClr val="CC0099"/>
                </a:solidFill>
              </a:rPr>
              <a:t>Tontisirin</a:t>
            </a:r>
            <a:r>
              <a:rPr lang="en-US" sz="1000" dirty="0">
                <a:solidFill>
                  <a:srgbClr val="CC0099"/>
                </a:solidFill>
              </a:rPr>
              <a:t>, </a:t>
            </a:r>
            <a:r>
              <a:rPr lang="en-US" sz="1000" dirty="0" err="1">
                <a:solidFill>
                  <a:srgbClr val="CC0099"/>
                </a:solidFill>
              </a:rPr>
              <a:t>Mahidol</a:t>
            </a:r>
            <a:r>
              <a:rPr lang="en-US" sz="1000" dirty="0">
                <a:solidFill>
                  <a:srgbClr val="CC0099"/>
                </a:solidFill>
              </a:rPr>
              <a:t> University</a:t>
            </a:r>
          </a:p>
        </p:txBody>
      </p:sp>
    </p:spTree>
    <p:extLst>
      <p:ext uri="{BB962C8B-B14F-4D97-AF65-F5344CB8AC3E}">
        <p14:creationId xmlns:p14="http://schemas.microsoft.com/office/powerpoint/2010/main" xmlns="" val="613568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484784"/>
          </a:xfrm>
          <a:noFill/>
        </p:spPr>
        <p:txBody>
          <a:bodyPr>
            <a:normAutofit/>
          </a:bodyPr>
          <a:lstStyle/>
          <a:p>
            <a:r>
              <a:rPr lang="en-US" sz="4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CC"/>
                </a:solidFill>
              </a:rPr>
              <a:t>Vision</a:t>
            </a:r>
            <a:endParaRPr lang="th-TH" sz="4000" dirty="0">
              <a:solidFill>
                <a:srgbClr val="0000CC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211960" y="1916832"/>
            <a:ext cx="4572000" cy="37444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th-TH" sz="1800" dirty="0">
              <a:cs typeface="+mj-cs"/>
            </a:endParaRPr>
          </a:p>
          <a:p>
            <a:pPr marL="0" indent="0" algn="ctr">
              <a:buNone/>
            </a:pPr>
            <a:r>
              <a:rPr lang="th-TH" b="1" dirty="0">
                <a:solidFill>
                  <a:srgbClr val="CC00FF"/>
                </a:solidFill>
                <a:cs typeface="+mj-cs"/>
              </a:rPr>
              <a:t>“</a:t>
            </a:r>
            <a:r>
              <a:rPr lang="en-US" sz="2600" dirty="0">
                <a:solidFill>
                  <a:srgbClr val="CC00FF"/>
                </a:solidFill>
                <a:cs typeface="+mj-cs"/>
              </a:rPr>
              <a:t>Thailand ensures food and nutrition security, and is a sustainable source of nutritious and safe food with premium quality for Thai and the world”</a:t>
            </a:r>
            <a:endParaRPr lang="th-TH" sz="1800" dirty="0">
              <a:solidFill>
                <a:srgbClr val="CC00FF"/>
              </a:solidFill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67544" y="1583233"/>
            <a:ext cx="3253788" cy="5086127"/>
            <a:chOff x="399059" y="1628775"/>
            <a:chExt cx="2735262" cy="4510088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 rot="12921849">
              <a:off x="1045171" y="1748964"/>
              <a:ext cx="2089150" cy="4389899"/>
            </a:xfrm>
            <a:prstGeom prst="moon">
              <a:avLst>
                <a:gd name="adj" fmla="val 39236"/>
              </a:avLst>
            </a:prstGeom>
            <a:gradFill rotWithShape="1">
              <a:gsLst>
                <a:gs pos="0">
                  <a:srgbClr val="66CCFF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th-TH" sz="3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endParaRPr>
            </a:p>
          </p:txBody>
        </p:sp>
        <p:pic>
          <p:nvPicPr>
            <p:cNvPr id="6" name="Picture 5" descr="map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1456851">
              <a:off x="399059" y="2701461"/>
              <a:ext cx="1268412" cy="2325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4" descr="1169591197_Thai-flag-002_resiz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0511468">
              <a:off x="764184" y="1628775"/>
              <a:ext cx="1636712" cy="1072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7" descr="company03_image_0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1153356">
              <a:off x="1442046" y="2464088"/>
              <a:ext cx="1590675" cy="1966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6516216" y="6639163"/>
            <a:ext cx="30243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sz="1000" dirty="0">
                <a:solidFill>
                  <a:srgbClr val="C00000"/>
                </a:solidFill>
              </a:rPr>
              <a:t>Kraisid </a:t>
            </a:r>
            <a:r>
              <a:rPr lang="en-US" sz="1000" dirty="0" err="1">
                <a:solidFill>
                  <a:srgbClr val="C00000"/>
                </a:solidFill>
              </a:rPr>
              <a:t>Tontisirin</a:t>
            </a:r>
            <a:r>
              <a:rPr lang="en-US" sz="1000" dirty="0">
                <a:solidFill>
                  <a:srgbClr val="C00000"/>
                </a:solidFill>
              </a:rPr>
              <a:t>, </a:t>
            </a:r>
            <a:r>
              <a:rPr lang="en-US" sz="1000" dirty="0" err="1">
                <a:solidFill>
                  <a:srgbClr val="C00000"/>
                </a:solidFill>
              </a:rPr>
              <a:t>Mahidol</a:t>
            </a:r>
            <a:r>
              <a:rPr lang="en-US" sz="1000" dirty="0">
                <a:solidFill>
                  <a:srgbClr val="C00000"/>
                </a:solidFill>
              </a:rPr>
              <a:t> University</a:t>
            </a:r>
            <a:endParaRPr lang="th-TH" altLang="en-US" sz="1000" b="1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C21FD-7835-4F7A-AF4A-E37E36CE6DF4}" type="slidenum">
              <a:rPr lang="th-TH" smtClean="0"/>
              <a:pPr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391966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สี่เหลี่ยมผืนผ้ามุมมน 48"/>
          <p:cNvSpPr/>
          <p:nvPr/>
        </p:nvSpPr>
        <p:spPr>
          <a:xfrm>
            <a:off x="188551" y="100320"/>
            <a:ext cx="8729329" cy="461665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16" name="รูปแบบอิสระ 15"/>
          <p:cNvSpPr/>
          <p:nvPr/>
        </p:nvSpPr>
        <p:spPr>
          <a:xfrm>
            <a:off x="3612339" y="521006"/>
            <a:ext cx="1006078" cy="1006078"/>
          </a:xfrm>
          <a:custGeom>
            <a:avLst/>
            <a:gdLst>
              <a:gd name="connsiteX0" fmla="*/ 0 w 1006078"/>
              <a:gd name="connsiteY0" fmla="*/ 0 h 1006078"/>
              <a:gd name="connsiteX1" fmla="*/ 1006078 w 1006078"/>
              <a:gd name="connsiteY1" fmla="*/ 0 h 1006078"/>
              <a:gd name="connsiteX2" fmla="*/ 1006078 w 1006078"/>
              <a:gd name="connsiteY2" fmla="*/ 1006078 h 1006078"/>
              <a:gd name="connsiteX3" fmla="*/ 0 w 1006078"/>
              <a:gd name="connsiteY3" fmla="*/ 1006078 h 1006078"/>
              <a:gd name="connsiteX4" fmla="*/ 0 w 1006078"/>
              <a:gd name="connsiteY4" fmla="*/ 0 h 100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078" h="1006078">
                <a:moveTo>
                  <a:pt x="0" y="0"/>
                </a:moveTo>
                <a:lnTo>
                  <a:pt x="1006078" y="0"/>
                </a:lnTo>
                <a:lnTo>
                  <a:pt x="1006078" y="1006078"/>
                </a:lnTo>
                <a:lnTo>
                  <a:pt x="0" y="100607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020" tIns="33020" rIns="33020" bIns="33020" numCol="1" spcCol="1270" anchor="ctr" anchorCtr="0">
            <a:noAutofit/>
          </a:bodyPr>
          <a:lstStyle/>
          <a:p>
            <a:pPr algn="ctr" defTabSz="1155700" fontAlgn="auto">
              <a:lnSpc>
                <a:spcPct val="90000"/>
              </a:lnSpc>
              <a:spcAft>
                <a:spcPct val="35000"/>
              </a:spcAft>
            </a:pPr>
            <a:endParaRPr lang="th-TH" sz="26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1560" y="116632"/>
            <a:ext cx="7873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+mn-cs"/>
              </a:rPr>
              <a:t>Holistic Approach for Food Management in Thailand </a:t>
            </a:r>
            <a:endParaRPr lang="th-TH" sz="2400" b="1" dirty="0">
              <a:solidFill>
                <a:prstClr val="black"/>
              </a:solidFill>
              <a:latin typeface="Calibri"/>
              <a:cs typeface="Cordia New"/>
            </a:endParaRPr>
          </a:p>
        </p:txBody>
      </p:sp>
      <p:grpSp>
        <p:nvGrpSpPr>
          <p:cNvPr id="11" name="กลุ่ม 13"/>
          <p:cNvGrpSpPr/>
          <p:nvPr/>
        </p:nvGrpSpPr>
        <p:grpSpPr>
          <a:xfrm>
            <a:off x="971599" y="818158"/>
            <a:ext cx="6839407" cy="725212"/>
            <a:chOff x="971599" y="875308"/>
            <a:chExt cx="6839407" cy="725212"/>
          </a:xfrm>
        </p:grpSpPr>
        <p:sp>
          <p:nvSpPr>
            <p:cNvPr id="41" name="TextBox 40"/>
            <p:cNvSpPr txBox="1"/>
            <p:nvPr/>
          </p:nvSpPr>
          <p:spPr>
            <a:xfrm>
              <a:off x="2843808" y="875308"/>
              <a:ext cx="3031709" cy="33855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33CC"/>
                  </a:solidFill>
                  <a:latin typeface="Calibri"/>
                  <a:cs typeface="+mn-cs"/>
                </a:rPr>
                <a:t>Consumer Driven/Demand Pull</a:t>
              </a:r>
              <a:endParaRPr lang="th-TH" sz="1600" b="1" dirty="0">
                <a:solidFill>
                  <a:srgbClr val="0033CC"/>
                </a:solidFill>
                <a:latin typeface="Calibri"/>
                <a:cs typeface="Cordia New"/>
              </a:endParaRPr>
            </a:p>
          </p:txBody>
        </p:sp>
        <p:sp>
          <p:nvSpPr>
            <p:cNvPr id="50" name="ลูกศรโค้งขวา 49"/>
            <p:cNvSpPr/>
            <p:nvPr/>
          </p:nvSpPr>
          <p:spPr>
            <a:xfrm rot="5400000">
              <a:off x="4100705" y="-2109781"/>
              <a:ext cx="581195" cy="6839407"/>
            </a:xfrm>
            <a:prstGeom prst="curvedRightArrow">
              <a:avLst/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th-TH">
                <a:solidFill>
                  <a:prstClr val="black"/>
                </a:solidFill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16828" y="2665110"/>
            <a:ext cx="20979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Calibri"/>
                <a:cs typeface="+mn-cs"/>
              </a:rPr>
              <a:t>Zoning (province data/ information)</a:t>
            </a:r>
          </a:p>
          <a:p>
            <a:pPr marL="174625" indent="-17462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Calibri"/>
                <a:cs typeface="+mn-cs"/>
              </a:rPr>
              <a:t>Smart Farmers/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Calibri"/>
                <a:cs typeface="+mn-cs"/>
              </a:rPr>
              <a:t>     Smart Officers</a:t>
            </a:r>
          </a:p>
          <a:p>
            <a:pPr marL="174625" indent="-17462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latin typeface="Calibri"/>
                <a:cs typeface="+mn-cs"/>
              </a:rPr>
              <a:t>GAP Mandatory</a:t>
            </a:r>
          </a:p>
          <a:p>
            <a:pPr marL="174625" indent="-17462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Calibri"/>
                <a:cs typeface="+mn-cs"/>
              </a:rPr>
              <a:t>Productivity</a:t>
            </a:r>
          </a:p>
          <a:p>
            <a:pPr marL="174625" indent="-17462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Calibri"/>
                <a:cs typeface="+mn-cs"/>
              </a:rPr>
              <a:t>Traceability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229736" y="2693702"/>
            <a:ext cx="1273002" cy="604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Calibri"/>
                <a:cs typeface="+mn-cs"/>
              </a:rPr>
              <a:t>Household</a:t>
            </a:r>
          </a:p>
          <a:p>
            <a:pPr marL="174625" indent="-174625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Calibri"/>
                <a:cs typeface="+mn-cs"/>
              </a:rPr>
              <a:t>OTOP</a:t>
            </a:r>
          </a:p>
          <a:p>
            <a:pPr marL="174625" indent="-174625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Calibri"/>
                <a:cs typeface="+mn-cs"/>
              </a:rPr>
              <a:t>Industry</a:t>
            </a:r>
            <a:endParaRPr lang="th-TH" sz="1400" b="1" dirty="0">
              <a:solidFill>
                <a:prstClr val="black"/>
              </a:solidFill>
              <a:latin typeface="Calibri"/>
              <a:cs typeface="Cordia New"/>
            </a:endParaRPr>
          </a:p>
        </p:txBody>
      </p:sp>
      <p:grpSp>
        <p:nvGrpSpPr>
          <p:cNvPr id="13" name="กลุ่ม 10"/>
          <p:cNvGrpSpPr/>
          <p:nvPr/>
        </p:nvGrpSpPr>
        <p:grpSpPr>
          <a:xfrm>
            <a:off x="179511" y="1614806"/>
            <a:ext cx="8784977" cy="1765755"/>
            <a:chOff x="179511" y="1671956"/>
            <a:chExt cx="8784977" cy="1765755"/>
          </a:xfrm>
        </p:grpSpPr>
        <p:sp>
          <p:nvSpPr>
            <p:cNvPr id="55" name="Freeform 41"/>
            <p:cNvSpPr>
              <a:spLocks/>
            </p:cNvSpPr>
            <p:nvPr/>
          </p:nvSpPr>
          <p:spPr bwMode="auto">
            <a:xfrm>
              <a:off x="6016827" y="2361124"/>
              <a:ext cx="1066800" cy="302994"/>
            </a:xfrm>
            <a:custGeom>
              <a:avLst/>
              <a:gdLst>
                <a:gd name="T0" fmla="*/ 0 w 1030"/>
                <a:gd name="T1" fmla="*/ 290 h 550"/>
                <a:gd name="T2" fmla="*/ 853 w 1030"/>
                <a:gd name="T3" fmla="*/ 196 h 550"/>
                <a:gd name="T4" fmla="*/ 856 w 1030"/>
                <a:gd name="T5" fmla="*/ 13 h 550"/>
                <a:gd name="T6" fmla="*/ 901 w 1030"/>
                <a:gd name="T7" fmla="*/ 115 h 550"/>
                <a:gd name="T8" fmla="*/ 952 w 1030"/>
                <a:gd name="T9" fmla="*/ 202 h 550"/>
                <a:gd name="T10" fmla="*/ 997 w 1030"/>
                <a:gd name="T11" fmla="*/ 259 h 550"/>
                <a:gd name="T12" fmla="*/ 1030 w 1030"/>
                <a:gd name="T13" fmla="*/ 289 h 550"/>
                <a:gd name="T14" fmla="*/ 992 w 1030"/>
                <a:gd name="T15" fmla="*/ 314 h 550"/>
                <a:gd name="T16" fmla="*/ 934 w 1030"/>
                <a:gd name="T17" fmla="*/ 391 h 550"/>
                <a:gd name="T18" fmla="*/ 904 w 1030"/>
                <a:gd name="T19" fmla="*/ 445 h 550"/>
                <a:gd name="T20" fmla="*/ 856 w 1030"/>
                <a:gd name="T21" fmla="*/ 550 h 550"/>
                <a:gd name="T22" fmla="*/ 853 w 1030"/>
                <a:gd name="T23" fmla="*/ 373 h 550"/>
                <a:gd name="T24" fmla="*/ 0 w 1030"/>
                <a:gd name="T25" fmla="*/ 29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0" h="550">
                  <a:moveTo>
                    <a:pt x="0" y="290"/>
                  </a:moveTo>
                  <a:lnTo>
                    <a:pt x="853" y="196"/>
                  </a:lnTo>
                  <a:lnTo>
                    <a:pt x="856" y="13"/>
                  </a:lnTo>
                  <a:cubicBezTo>
                    <a:pt x="864" y="0"/>
                    <a:pt x="887" y="80"/>
                    <a:pt x="901" y="115"/>
                  </a:cubicBezTo>
                  <a:cubicBezTo>
                    <a:pt x="915" y="150"/>
                    <a:pt x="935" y="179"/>
                    <a:pt x="952" y="202"/>
                  </a:cubicBezTo>
                  <a:lnTo>
                    <a:pt x="997" y="259"/>
                  </a:lnTo>
                  <a:lnTo>
                    <a:pt x="1030" y="289"/>
                  </a:lnTo>
                  <a:lnTo>
                    <a:pt x="992" y="314"/>
                  </a:lnTo>
                  <a:lnTo>
                    <a:pt x="934" y="391"/>
                  </a:lnTo>
                  <a:lnTo>
                    <a:pt x="904" y="445"/>
                  </a:lnTo>
                  <a:lnTo>
                    <a:pt x="856" y="550"/>
                  </a:lnTo>
                  <a:lnTo>
                    <a:pt x="853" y="373"/>
                  </a:lnTo>
                  <a:lnTo>
                    <a:pt x="0" y="290"/>
                  </a:lnTo>
                  <a:close/>
                </a:path>
              </a:pathLst>
            </a:custGeom>
            <a:gradFill rotWithShape="0">
              <a:gsLst>
                <a:gs pos="0">
                  <a:srgbClr val="000099">
                    <a:gamma/>
                    <a:tint val="39216"/>
                    <a:invGamma/>
                  </a:srgbClr>
                </a:gs>
                <a:gs pos="100000">
                  <a:srgbClr val="000099"/>
                </a:gs>
              </a:gsLst>
              <a:lin ang="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6699FF"/>
              </a:outerShdw>
            </a:effectLst>
            <a:extLst/>
          </p:spPr>
          <p:txBody>
            <a:bodyPr wrap="none" lIns="36000" tIns="36000" rIns="36000" bIns="36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th-TH">
                <a:solidFill>
                  <a:prstClr val="black"/>
                </a:solidFill>
                <a:latin typeface="Calibri"/>
                <a:cs typeface="Cordia New"/>
              </a:endParaRPr>
            </a:p>
          </p:txBody>
        </p:sp>
        <p:sp>
          <p:nvSpPr>
            <p:cNvPr id="47" name="Freeform 41"/>
            <p:cNvSpPr>
              <a:spLocks/>
            </p:cNvSpPr>
            <p:nvPr/>
          </p:nvSpPr>
          <p:spPr bwMode="auto">
            <a:xfrm rot="19445973">
              <a:off x="5966226" y="2098374"/>
              <a:ext cx="1066800" cy="302994"/>
            </a:xfrm>
            <a:custGeom>
              <a:avLst/>
              <a:gdLst>
                <a:gd name="T0" fmla="*/ 0 w 1030"/>
                <a:gd name="T1" fmla="*/ 290 h 550"/>
                <a:gd name="T2" fmla="*/ 853 w 1030"/>
                <a:gd name="T3" fmla="*/ 196 h 550"/>
                <a:gd name="T4" fmla="*/ 856 w 1030"/>
                <a:gd name="T5" fmla="*/ 13 h 550"/>
                <a:gd name="T6" fmla="*/ 901 w 1030"/>
                <a:gd name="T7" fmla="*/ 115 h 550"/>
                <a:gd name="T8" fmla="*/ 952 w 1030"/>
                <a:gd name="T9" fmla="*/ 202 h 550"/>
                <a:gd name="T10" fmla="*/ 997 w 1030"/>
                <a:gd name="T11" fmla="*/ 259 h 550"/>
                <a:gd name="T12" fmla="*/ 1030 w 1030"/>
                <a:gd name="T13" fmla="*/ 289 h 550"/>
                <a:gd name="T14" fmla="*/ 992 w 1030"/>
                <a:gd name="T15" fmla="*/ 314 h 550"/>
                <a:gd name="T16" fmla="*/ 934 w 1030"/>
                <a:gd name="T17" fmla="*/ 391 h 550"/>
                <a:gd name="T18" fmla="*/ 904 w 1030"/>
                <a:gd name="T19" fmla="*/ 445 h 550"/>
                <a:gd name="T20" fmla="*/ 856 w 1030"/>
                <a:gd name="T21" fmla="*/ 550 h 550"/>
                <a:gd name="T22" fmla="*/ 853 w 1030"/>
                <a:gd name="T23" fmla="*/ 373 h 550"/>
                <a:gd name="T24" fmla="*/ 0 w 1030"/>
                <a:gd name="T25" fmla="*/ 29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0" h="550">
                  <a:moveTo>
                    <a:pt x="0" y="290"/>
                  </a:moveTo>
                  <a:lnTo>
                    <a:pt x="853" y="196"/>
                  </a:lnTo>
                  <a:lnTo>
                    <a:pt x="856" y="13"/>
                  </a:lnTo>
                  <a:cubicBezTo>
                    <a:pt x="864" y="0"/>
                    <a:pt x="887" y="80"/>
                    <a:pt x="901" y="115"/>
                  </a:cubicBezTo>
                  <a:cubicBezTo>
                    <a:pt x="915" y="150"/>
                    <a:pt x="935" y="179"/>
                    <a:pt x="952" y="202"/>
                  </a:cubicBezTo>
                  <a:lnTo>
                    <a:pt x="997" y="259"/>
                  </a:lnTo>
                  <a:lnTo>
                    <a:pt x="1030" y="289"/>
                  </a:lnTo>
                  <a:lnTo>
                    <a:pt x="992" y="314"/>
                  </a:lnTo>
                  <a:lnTo>
                    <a:pt x="934" y="391"/>
                  </a:lnTo>
                  <a:lnTo>
                    <a:pt x="904" y="445"/>
                  </a:lnTo>
                  <a:lnTo>
                    <a:pt x="856" y="550"/>
                  </a:lnTo>
                  <a:lnTo>
                    <a:pt x="853" y="373"/>
                  </a:lnTo>
                  <a:lnTo>
                    <a:pt x="0" y="290"/>
                  </a:lnTo>
                  <a:close/>
                </a:path>
              </a:pathLst>
            </a:custGeom>
            <a:gradFill rotWithShape="0">
              <a:gsLst>
                <a:gs pos="0">
                  <a:srgbClr val="000099">
                    <a:gamma/>
                    <a:tint val="39216"/>
                    <a:invGamma/>
                  </a:srgbClr>
                </a:gs>
                <a:gs pos="100000">
                  <a:srgbClr val="000099"/>
                </a:gs>
              </a:gsLst>
              <a:lin ang="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6699FF"/>
              </a:outerShdw>
            </a:effectLst>
            <a:extLst/>
          </p:spPr>
          <p:txBody>
            <a:bodyPr wrap="none" lIns="36000" tIns="36000" rIns="36000" bIns="36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th-TH">
                <a:solidFill>
                  <a:prstClr val="black"/>
                </a:solidFill>
                <a:latin typeface="Calibri"/>
                <a:cs typeface="Cordia New"/>
              </a:endParaRPr>
            </a:p>
          </p:txBody>
        </p:sp>
        <p:sp>
          <p:nvSpPr>
            <p:cNvPr id="48" name="Freeform 41"/>
            <p:cNvSpPr>
              <a:spLocks/>
            </p:cNvSpPr>
            <p:nvPr/>
          </p:nvSpPr>
          <p:spPr bwMode="auto">
            <a:xfrm rot="2263479">
              <a:off x="5990405" y="2643378"/>
              <a:ext cx="1066800" cy="302994"/>
            </a:xfrm>
            <a:custGeom>
              <a:avLst/>
              <a:gdLst>
                <a:gd name="T0" fmla="*/ 0 w 1030"/>
                <a:gd name="T1" fmla="*/ 290 h 550"/>
                <a:gd name="T2" fmla="*/ 853 w 1030"/>
                <a:gd name="T3" fmla="*/ 196 h 550"/>
                <a:gd name="T4" fmla="*/ 856 w 1030"/>
                <a:gd name="T5" fmla="*/ 13 h 550"/>
                <a:gd name="T6" fmla="*/ 901 w 1030"/>
                <a:gd name="T7" fmla="*/ 115 h 550"/>
                <a:gd name="T8" fmla="*/ 952 w 1030"/>
                <a:gd name="T9" fmla="*/ 202 h 550"/>
                <a:gd name="T10" fmla="*/ 997 w 1030"/>
                <a:gd name="T11" fmla="*/ 259 h 550"/>
                <a:gd name="T12" fmla="*/ 1030 w 1030"/>
                <a:gd name="T13" fmla="*/ 289 h 550"/>
                <a:gd name="T14" fmla="*/ 992 w 1030"/>
                <a:gd name="T15" fmla="*/ 314 h 550"/>
                <a:gd name="T16" fmla="*/ 934 w 1030"/>
                <a:gd name="T17" fmla="*/ 391 h 550"/>
                <a:gd name="T18" fmla="*/ 904 w 1030"/>
                <a:gd name="T19" fmla="*/ 445 h 550"/>
                <a:gd name="T20" fmla="*/ 856 w 1030"/>
                <a:gd name="T21" fmla="*/ 550 h 550"/>
                <a:gd name="T22" fmla="*/ 853 w 1030"/>
                <a:gd name="T23" fmla="*/ 373 h 550"/>
                <a:gd name="T24" fmla="*/ 0 w 1030"/>
                <a:gd name="T25" fmla="*/ 29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0" h="550">
                  <a:moveTo>
                    <a:pt x="0" y="290"/>
                  </a:moveTo>
                  <a:lnTo>
                    <a:pt x="853" y="196"/>
                  </a:lnTo>
                  <a:lnTo>
                    <a:pt x="856" y="13"/>
                  </a:lnTo>
                  <a:cubicBezTo>
                    <a:pt x="864" y="0"/>
                    <a:pt x="887" y="80"/>
                    <a:pt x="901" y="115"/>
                  </a:cubicBezTo>
                  <a:cubicBezTo>
                    <a:pt x="915" y="150"/>
                    <a:pt x="935" y="179"/>
                    <a:pt x="952" y="202"/>
                  </a:cubicBezTo>
                  <a:lnTo>
                    <a:pt x="997" y="259"/>
                  </a:lnTo>
                  <a:lnTo>
                    <a:pt x="1030" y="289"/>
                  </a:lnTo>
                  <a:lnTo>
                    <a:pt x="992" y="314"/>
                  </a:lnTo>
                  <a:lnTo>
                    <a:pt x="934" y="391"/>
                  </a:lnTo>
                  <a:lnTo>
                    <a:pt x="904" y="445"/>
                  </a:lnTo>
                  <a:lnTo>
                    <a:pt x="856" y="550"/>
                  </a:lnTo>
                  <a:lnTo>
                    <a:pt x="853" y="373"/>
                  </a:lnTo>
                  <a:lnTo>
                    <a:pt x="0" y="290"/>
                  </a:lnTo>
                  <a:close/>
                </a:path>
              </a:pathLst>
            </a:custGeom>
            <a:gradFill rotWithShape="0">
              <a:gsLst>
                <a:gs pos="0">
                  <a:srgbClr val="000099">
                    <a:gamma/>
                    <a:tint val="39216"/>
                    <a:invGamma/>
                  </a:srgbClr>
                </a:gs>
                <a:gs pos="100000">
                  <a:srgbClr val="000099"/>
                </a:gs>
              </a:gsLst>
              <a:lin ang="0" scaled="1"/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6699FF"/>
              </a:outerShdw>
            </a:effectLst>
            <a:extLst/>
          </p:spPr>
          <p:txBody>
            <a:bodyPr wrap="none" lIns="36000" tIns="36000" rIns="36000" bIns="36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th-TH">
                <a:solidFill>
                  <a:prstClr val="black"/>
                </a:solidFill>
                <a:latin typeface="Calibri"/>
                <a:cs typeface="Cordia New"/>
              </a:endParaRPr>
            </a:p>
          </p:txBody>
        </p:sp>
        <p:sp>
          <p:nvSpPr>
            <p:cNvPr id="46" name="ลูกศรขวา 45"/>
            <p:cNvSpPr/>
            <p:nvPr/>
          </p:nvSpPr>
          <p:spPr>
            <a:xfrm>
              <a:off x="4172336" y="2195857"/>
              <a:ext cx="1968789" cy="648072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th-TH" dirty="0">
                <a:solidFill>
                  <a:prstClr val="black"/>
                </a:solidFill>
              </a:endParaRPr>
            </a:p>
          </p:txBody>
        </p:sp>
        <p:sp>
          <p:nvSpPr>
            <p:cNvPr id="45" name="ลูกศรขวา 44"/>
            <p:cNvSpPr/>
            <p:nvPr/>
          </p:nvSpPr>
          <p:spPr>
            <a:xfrm>
              <a:off x="2182293" y="2166223"/>
              <a:ext cx="1968789" cy="614204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th-TH">
                <a:solidFill>
                  <a:prstClr val="black"/>
                </a:solidFill>
              </a:endParaRPr>
            </a:p>
          </p:txBody>
        </p:sp>
        <p:sp>
          <p:nvSpPr>
            <p:cNvPr id="39" name="สี่เหลี่ยมผืนผ้ามุมมน 38"/>
            <p:cNvSpPr/>
            <p:nvPr/>
          </p:nvSpPr>
          <p:spPr>
            <a:xfrm>
              <a:off x="7103848" y="2898958"/>
              <a:ext cx="1821799" cy="487510"/>
            </a:xfrm>
            <a:prstGeom prst="roundRect">
              <a:avLst/>
            </a:prstGeom>
            <a:solidFill>
              <a:srgbClr val="FFFF66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th-TH">
                <a:solidFill>
                  <a:prstClr val="black"/>
                </a:solidFill>
              </a:endParaRPr>
            </a:p>
          </p:txBody>
        </p:sp>
        <p:sp>
          <p:nvSpPr>
            <p:cNvPr id="38" name="สี่เหลี่ยมผืนผ้ามุมมน 37"/>
            <p:cNvSpPr/>
            <p:nvPr/>
          </p:nvSpPr>
          <p:spPr>
            <a:xfrm>
              <a:off x="7107491" y="2276138"/>
              <a:ext cx="1821799" cy="487510"/>
            </a:xfrm>
            <a:prstGeom prst="roundRect">
              <a:avLst/>
            </a:prstGeom>
            <a:solidFill>
              <a:srgbClr val="CCFF33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th-TH">
                <a:solidFill>
                  <a:prstClr val="black"/>
                </a:solidFill>
              </a:endParaRPr>
            </a:p>
          </p:txBody>
        </p:sp>
        <p:sp>
          <p:nvSpPr>
            <p:cNvPr id="37" name="สี่เหลี่ยมผืนผ้ามุมมน 36"/>
            <p:cNvSpPr/>
            <p:nvPr/>
          </p:nvSpPr>
          <p:spPr>
            <a:xfrm>
              <a:off x="7096081" y="1671956"/>
              <a:ext cx="1821799" cy="487510"/>
            </a:xfrm>
            <a:prstGeom prst="roundRect">
              <a:avLst/>
            </a:prstGeom>
            <a:solidFill>
              <a:srgbClr val="FFCCFF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th-TH">
                <a:solidFill>
                  <a:prstClr val="black"/>
                </a:solidFill>
              </a:endParaRPr>
            </a:p>
          </p:txBody>
        </p:sp>
        <p:sp>
          <p:nvSpPr>
            <p:cNvPr id="2" name="ลูกศรขวา 1"/>
            <p:cNvSpPr/>
            <p:nvPr/>
          </p:nvSpPr>
          <p:spPr>
            <a:xfrm>
              <a:off x="179511" y="2172022"/>
              <a:ext cx="1968789" cy="578702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th-TH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8926" y="1671956"/>
              <a:ext cx="13987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008000"/>
                  </a:solidFill>
                  <a:latin typeface="Calibri"/>
                  <a:cs typeface="+mn-cs"/>
                </a:rPr>
                <a:t>Agriculture</a:t>
              </a:r>
              <a:endParaRPr lang="th-TH" sz="1800" b="1" dirty="0">
                <a:solidFill>
                  <a:srgbClr val="008000"/>
                </a:solidFill>
                <a:latin typeface="Calibri"/>
                <a:cs typeface="Cordia New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36596" y="1671956"/>
              <a:ext cx="1903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C00000"/>
                  </a:solidFill>
                  <a:latin typeface="Calibri"/>
                  <a:cs typeface="+mn-cs"/>
                </a:rPr>
                <a:t>Food Systems</a:t>
              </a:r>
              <a:endParaRPr lang="th-TH" sz="1800" b="1" dirty="0">
                <a:solidFill>
                  <a:srgbClr val="C00000"/>
                </a:solidFill>
                <a:latin typeface="Calibri"/>
                <a:cs typeface="Cordia New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11760" y="2311445"/>
              <a:ext cx="13681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libri"/>
                  <a:cs typeface="+mn-cs"/>
                </a:rPr>
                <a:t>Processing</a:t>
              </a:r>
              <a:endParaRPr lang="th-TH" sz="1600" b="1" dirty="0">
                <a:solidFill>
                  <a:prstClr val="black"/>
                </a:solidFill>
                <a:latin typeface="Calibri"/>
                <a:cs typeface="Cordia New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99992" y="2280301"/>
              <a:ext cx="13681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libri"/>
                  <a:cs typeface="+mn-cs"/>
                </a:rPr>
                <a:t>Trade/</a:t>
              </a:r>
              <a:endParaRPr lang="th-TH" sz="1600" b="1" dirty="0">
                <a:solidFill>
                  <a:prstClr val="black"/>
                </a:solidFill>
                <a:latin typeface="Calibri"/>
                <a:cs typeface="Cordia New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07365" y="2444202"/>
              <a:ext cx="13681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libri"/>
                  <a:cs typeface="+mn-cs"/>
                </a:rPr>
                <a:t>Consumption</a:t>
              </a:r>
              <a:endParaRPr lang="th-TH" sz="1600" b="1" dirty="0">
                <a:solidFill>
                  <a:prstClr val="black"/>
                </a:solidFill>
                <a:latin typeface="Calibri"/>
                <a:cs typeface="Cordia New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9558" y="2307757"/>
              <a:ext cx="13681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libri"/>
                  <a:cs typeface="+mn-cs"/>
                </a:rPr>
                <a:t>Farming</a:t>
              </a:r>
              <a:endParaRPr lang="th-TH" sz="1600" b="1" dirty="0">
                <a:solidFill>
                  <a:prstClr val="black"/>
                </a:solidFill>
                <a:latin typeface="Calibri"/>
                <a:cs typeface="Cordia New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089576" y="1671956"/>
              <a:ext cx="1874912" cy="52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libri"/>
                  <a:cs typeface="+mn-cs"/>
                </a:rPr>
                <a:t>Consumer Health</a:t>
              </a:r>
            </a:p>
            <a:p>
              <a:pPr algn="ctr" fontAlgn="auto">
                <a:lnSpc>
                  <a:spcPts val="17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libri"/>
                  <a:cs typeface="+mn-cs"/>
                </a:rPr>
                <a:t> &amp; Well Being</a:t>
              </a:r>
              <a:endParaRPr lang="th-TH" sz="1600" b="1" dirty="0">
                <a:solidFill>
                  <a:prstClr val="black"/>
                </a:solidFill>
                <a:latin typeface="Calibri"/>
                <a:cs typeface="Cordia New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189689" y="2268161"/>
              <a:ext cx="16439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libri"/>
                  <a:cs typeface="+mn-cs"/>
                </a:rPr>
                <a:t>Environment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libri"/>
                  <a:cs typeface="+mn-cs"/>
                </a:rPr>
                <a:t>Sustainability</a:t>
              </a:r>
              <a:endParaRPr lang="th-TH" sz="1600" b="1" dirty="0">
                <a:solidFill>
                  <a:prstClr val="black"/>
                </a:solidFill>
                <a:latin typeface="Calibri"/>
                <a:cs typeface="Cordia New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07490" y="2852936"/>
              <a:ext cx="18217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libri"/>
                  <a:cs typeface="+mn-cs"/>
                </a:rPr>
                <a:t>Economic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libri"/>
                  <a:cs typeface="+mn-cs"/>
                </a:rPr>
                <a:t>&amp; Prosperity</a:t>
              </a:r>
              <a:endParaRPr lang="th-TH" sz="1600" b="1" dirty="0">
                <a:solidFill>
                  <a:prstClr val="black"/>
                </a:solidFill>
                <a:latin typeface="Calibri"/>
                <a:cs typeface="Cordia New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41813" y="1935683"/>
              <a:ext cx="1493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i="1" dirty="0">
                  <a:solidFill>
                    <a:srgbClr val="9BBB59">
                      <a:lumMod val="50000"/>
                    </a:srgbClr>
                  </a:solidFill>
                  <a:latin typeface="Calibri"/>
                  <a:cs typeface="+mn-cs"/>
                </a:rPr>
                <a:t> Food &amp; Non Food</a:t>
              </a:r>
              <a:endParaRPr lang="th-TH" sz="1400" b="1" i="1" dirty="0">
                <a:solidFill>
                  <a:srgbClr val="9BBB59">
                    <a:lumMod val="50000"/>
                  </a:srgbClr>
                </a:solidFill>
                <a:latin typeface="Calibri"/>
                <a:cs typeface="Cordia New"/>
              </a:endParaRPr>
            </a:p>
          </p:txBody>
        </p:sp>
        <p:sp>
          <p:nvSpPr>
            <p:cNvPr id="12" name="สี่เหลี่ยมผืนผ้า 11"/>
            <p:cNvSpPr/>
            <p:nvPr/>
          </p:nvSpPr>
          <p:spPr>
            <a:xfrm>
              <a:off x="2424499" y="1935683"/>
              <a:ext cx="367772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>
                  <a:solidFill>
                    <a:srgbClr val="0033CC"/>
                  </a:solidFill>
                  <a:latin typeface="Calibri"/>
                  <a:cs typeface="+mn-cs"/>
                </a:rPr>
                <a:t>Safe Food </a:t>
              </a:r>
              <a:r>
                <a:rPr lang="en-US" sz="1400" b="1" dirty="0">
                  <a:solidFill>
                    <a:srgbClr val="0033CC"/>
                  </a:solidFill>
                  <a:latin typeface="Calibri"/>
                  <a:cs typeface="+mn-cs"/>
                </a:rPr>
                <a:t>&amp; Premium/ Nutrition Quality </a:t>
              </a:r>
              <a:endParaRPr lang="th-TH" sz="1400" b="1" dirty="0">
                <a:solidFill>
                  <a:prstClr val="black"/>
                </a:solidFill>
                <a:latin typeface="Calibri"/>
                <a:cs typeface="Cordia New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299130" y="2725915"/>
            <a:ext cx="155875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Calibri"/>
                <a:cs typeface="+mn-cs"/>
              </a:rPr>
              <a:t>Service Outlets</a:t>
            </a:r>
          </a:p>
          <a:p>
            <a:pPr marL="174625" indent="-174625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Calibri"/>
                <a:cs typeface="+mn-cs"/>
              </a:rPr>
              <a:t>Community</a:t>
            </a:r>
          </a:p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Calibri"/>
                <a:cs typeface="+mn-cs"/>
              </a:rPr>
              <a:t>     </a:t>
            </a:r>
            <a:r>
              <a:rPr lang="en-US" sz="1400" b="1" dirty="0">
                <a:solidFill>
                  <a:srgbClr val="FF0000"/>
                </a:solidFill>
                <a:latin typeface="Calibri"/>
                <a:cs typeface="+mn-cs"/>
              </a:rPr>
              <a:t>- Schools</a:t>
            </a:r>
          </a:p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Calibri"/>
                <a:cs typeface="+mn-cs"/>
              </a:rPr>
              <a:t>     - Workplaces</a:t>
            </a:r>
            <a:endParaRPr lang="th-TH" sz="1400" b="1" dirty="0">
              <a:solidFill>
                <a:prstClr val="black"/>
              </a:solidFill>
              <a:latin typeface="Calibri"/>
              <a:cs typeface="Cordia New"/>
            </a:endParaRPr>
          </a:p>
        </p:txBody>
      </p:sp>
      <p:grpSp>
        <p:nvGrpSpPr>
          <p:cNvPr id="14" name="กลุ่ม 14"/>
          <p:cNvGrpSpPr/>
          <p:nvPr/>
        </p:nvGrpSpPr>
        <p:grpSpPr>
          <a:xfrm>
            <a:off x="116828" y="4143380"/>
            <a:ext cx="9027171" cy="1565564"/>
            <a:chOff x="116829" y="4149080"/>
            <a:chExt cx="8954716" cy="1270018"/>
          </a:xfrm>
        </p:grpSpPr>
        <p:sp>
          <p:nvSpPr>
            <p:cNvPr id="65" name="ลูกศรซ้าย-ขวา 64"/>
            <p:cNvSpPr/>
            <p:nvPr/>
          </p:nvSpPr>
          <p:spPr>
            <a:xfrm>
              <a:off x="116829" y="4149080"/>
              <a:ext cx="8912872" cy="1270018"/>
            </a:xfrm>
            <a:prstGeom prst="leftRightArrow">
              <a:avLst>
                <a:gd name="adj1" fmla="val 79133"/>
                <a:gd name="adj2" fmla="val 5091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th-TH">
                <a:solidFill>
                  <a:prstClr val="black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29308" y="4493567"/>
              <a:ext cx="1881422" cy="274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FF0000"/>
                  </a:solidFill>
                  <a:latin typeface="Calibri"/>
                </a:rPr>
                <a:t>Value Chain  </a:t>
              </a:r>
              <a:endParaRPr lang="th-TH" sz="1600" b="1" dirty="0">
                <a:solidFill>
                  <a:srgbClr val="FF0000"/>
                </a:solidFill>
                <a:latin typeface="Calibri"/>
                <a:cs typeface="Cordia New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29471" y="4733224"/>
              <a:ext cx="6035654" cy="27464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002060"/>
                  </a:solidFill>
                </a:rPr>
                <a:t>Strengthening Linkage between  Individual Sectors  </a:t>
              </a:r>
              <a:endParaRPr lang="th-TH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927614" y="4966881"/>
              <a:ext cx="8143931" cy="274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FF0000"/>
                  </a:solidFill>
                  <a:latin typeface="Calibri"/>
                  <a:cs typeface="+mn-cs"/>
                </a:rPr>
                <a:t>5P (Public - Private - Professional – People  Partnership ) </a:t>
              </a:r>
              <a:r>
                <a:rPr lang="en-US" sz="1600" b="1" dirty="0">
                  <a:solidFill>
                    <a:srgbClr val="002060"/>
                  </a:solidFill>
                  <a:latin typeface="Calibri"/>
                  <a:cs typeface="+mn-cs"/>
                </a:rPr>
                <a:t>&amp; Fair Income Distribution </a:t>
              </a:r>
              <a:endParaRPr lang="th-TH" sz="1600" b="1" dirty="0">
                <a:solidFill>
                  <a:srgbClr val="002060"/>
                </a:solidFill>
                <a:latin typeface="Calibri"/>
                <a:cs typeface="Cordia New"/>
              </a:endParaRPr>
            </a:p>
          </p:txBody>
        </p:sp>
        <p:sp>
          <p:nvSpPr>
            <p:cNvPr id="3" name="สี่เหลี่ยมผืนผ้า 2"/>
            <p:cNvSpPr/>
            <p:nvPr/>
          </p:nvSpPr>
          <p:spPr>
            <a:xfrm>
              <a:off x="2695286" y="4499816"/>
              <a:ext cx="1943656" cy="2746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FF0000"/>
                  </a:solidFill>
                  <a:latin typeface="Calibri"/>
                </a:rPr>
                <a:t>Logistic Efficiency</a:t>
              </a:r>
              <a:endParaRPr lang="th-TH" dirty="0">
                <a:solidFill>
                  <a:srgbClr val="FF0000"/>
                </a:solidFill>
                <a:latin typeface="Calibri"/>
                <a:cs typeface="Cordia New"/>
              </a:endParaRPr>
            </a:p>
          </p:txBody>
        </p:sp>
        <p:sp>
          <p:nvSpPr>
            <p:cNvPr id="4" name="สี่เหลี่ยมผืนผ้า 3"/>
            <p:cNvSpPr/>
            <p:nvPr/>
          </p:nvSpPr>
          <p:spPr>
            <a:xfrm>
              <a:off x="4947625" y="4499816"/>
              <a:ext cx="3546872" cy="274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FF0000"/>
                  </a:solidFill>
                  <a:latin typeface="Calibri"/>
                </a:rPr>
                <a:t>Reduction of Food Loss and Waste</a:t>
              </a:r>
              <a:endParaRPr lang="th-TH" dirty="0">
                <a:solidFill>
                  <a:srgbClr val="FF0000"/>
                </a:solidFill>
                <a:latin typeface="Calibri"/>
                <a:cs typeface="Cordia New"/>
              </a:endParaRPr>
            </a:p>
          </p:txBody>
        </p:sp>
      </p:grpSp>
      <p:grpSp>
        <p:nvGrpSpPr>
          <p:cNvPr id="15" name="กลุ่ม 16"/>
          <p:cNvGrpSpPr/>
          <p:nvPr/>
        </p:nvGrpSpPr>
        <p:grpSpPr>
          <a:xfrm>
            <a:off x="188551" y="5661248"/>
            <a:ext cx="8775938" cy="1157343"/>
            <a:chOff x="188551" y="5589674"/>
            <a:chExt cx="8775938" cy="1157343"/>
          </a:xfrm>
        </p:grpSpPr>
        <p:sp>
          <p:nvSpPr>
            <p:cNvPr id="68" name="ลูกศรซ้าย-ขวา 67"/>
            <p:cNvSpPr/>
            <p:nvPr/>
          </p:nvSpPr>
          <p:spPr>
            <a:xfrm>
              <a:off x="188551" y="5589674"/>
              <a:ext cx="8775938" cy="1157343"/>
            </a:xfrm>
            <a:prstGeom prst="leftRightArrow">
              <a:avLst>
                <a:gd name="adj1" fmla="val 68106"/>
                <a:gd name="adj2" fmla="val 50000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th-TH">
                <a:solidFill>
                  <a:prstClr val="black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174594" y="5855531"/>
              <a:ext cx="12262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002060"/>
                  </a:solidFill>
                  <a:latin typeface="Calibri"/>
                  <a:cs typeface="+mn-cs"/>
                </a:rPr>
                <a:t>R &amp; D  </a:t>
              </a:r>
              <a:endParaRPr lang="th-TH" sz="1600" b="1" dirty="0">
                <a:solidFill>
                  <a:srgbClr val="002060"/>
                </a:solidFill>
                <a:latin typeface="Calibri"/>
                <a:cs typeface="Cordia New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170336" y="6192150"/>
              <a:ext cx="31167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FF0000"/>
                  </a:solidFill>
                  <a:latin typeface="Calibri"/>
                </a:rPr>
                <a:t>Area &amp; Setting Based</a:t>
              </a:r>
              <a:endParaRPr lang="th-TH" sz="1600" b="1" dirty="0">
                <a:solidFill>
                  <a:srgbClr val="FF0000"/>
                </a:solidFill>
                <a:latin typeface="Calibri"/>
                <a:cs typeface="Cordia New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710749" y="6188525"/>
              <a:ext cx="31167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002060"/>
                  </a:solidFill>
                  <a:latin typeface="Calibri"/>
                  <a:cs typeface="+mn-cs"/>
                </a:rPr>
                <a:t>Monitoring &amp; Evaluation</a:t>
              </a:r>
              <a:endParaRPr lang="th-TH" sz="1600" b="1" dirty="0">
                <a:solidFill>
                  <a:srgbClr val="002060"/>
                </a:solidFill>
                <a:latin typeface="Calibri"/>
                <a:cs typeface="Cordia New"/>
              </a:endParaRPr>
            </a:p>
          </p:txBody>
        </p:sp>
        <p:sp>
          <p:nvSpPr>
            <p:cNvPr id="5" name="สี่เหลี่ยมผืนผ้า 4"/>
            <p:cNvSpPr/>
            <p:nvPr/>
          </p:nvSpPr>
          <p:spPr>
            <a:xfrm>
              <a:off x="4699135" y="5853596"/>
              <a:ext cx="193995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002060"/>
                  </a:solidFill>
                  <a:latin typeface="Calibri"/>
                  <a:cs typeface="+mn-cs"/>
                </a:rPr>
                <a:t>Capacity Building</a:t>
              </a:r>
              <a:endParaRPr lang="th-TH" dirty="0">
                <a:solidFill>
                  <a:prstClr val="black"/>
                </a:solidFill>
                <a:latin typeface="Calibri"/>
                <a:cs typeface="Cordia New"/>
              </a:endParaRPr>
            </a:p>
          </p:txBody>
        </p:sp>
      </p:grpSp>
      <p:sp>
        <p:nvSpPr>
          <p:cNvPr id="56" name="ลูกศรขึ้น-ลง 55"/>
          <p:cNvSpPr/>
          <p:nvPr/>
        </p:nvSpPr>
        <p:spPr>
          <a:xfrm>
            <a:off x="4195762" y="5462602"/>
            <a:ext cx="287462" cy="571504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1B828-E977-4DDF-9A37-20B14E4FDAEA}" type="slidenum">
              <a:rPr lang="th-TH" sz="1400" b="1" smtClean="0">
                <a:solidFill>
                  <a:schemeClr val="tx1"/>
                </a:solidFill>
              </a:rPr>
              <a:pPr/>
              <a:t>32</a:t>
            </a:fld>
            <a:endParaRPr lang="th-TH" sz="1400" b="1" dirty="0">
              <a:solidFill>
                <a:schemeClr val="tx1"/>
              </a:solidFill>
            </a:endParaRPr>
          </a:p>
        </p:txBody>
      </p:sp>
      <p:sp>
        <p:nvSpPr>
          <p:cNvPr id="58" name="Text Box 4"/>
          <p:cNvSpPr txBox="1">
            <a:spLocks noChangeArrowheads="1"/>
          </p:cNvSpPr>
          <p:nvPr/>
        </p:nvSpPr>
        <p:spPr bwMode="auto">
          <a:xfrm>
            <a:off x="7065888" y="6669360"/>
            <a:ext cx="225864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sz="1000" dirty="0" err="1">
                <a:solidFill>
                  <a:srgbClr val="FF3399"/>
                </a:solidFill>
              </a:rPr>
              <a:t>Kraisid</a:t>
            </a:r>
            <a:r>
              <a:rPr lang="en-US" sz="1000" dirty="0">
                <a:solidFill>
                  <a:srgbClr val="FF3399"/>
                </a:solidFill>
              </a:rPr>
              <a:t> </a:t>
            </a:r>
            <a:r>
              <a:rPr lang="en-US" sz="1000" dirty="0" err="1">
                <a:solidFill>
                  <a:srgbClr val="FF3399"/>
                </a:solidFill>
              </a:rPr>
              <a:t>Tontisirin</a:t>
            </a:r>
            <a:r>
              <a:rPr lang="en-US" sz="1000" dirty="0">
                <a:solidFill>
                  <a:srgbClr val="FF3399"/>
                </a:solidFill>
              </a:rPr>
              <a:t>, </a:t>
            </a:r>
            <a:r>
              <a:rPr lang="en-US" sz="1000" dirty="0" err="1">
                <a:solidFill>
                  <a:srgbClr val="FF3399"/>
                </a:solidFill>
              </a:rPr>
              <a:t>Mahidol</a:t>
            </a:r>
            <a:r>
              <a:rPr lang="en-US" sz="1000" dirty="0">
                <a:solidFill>
                  <a:srgbClr val="FF3399"/>
                </a:solidFill>
              </a:rPr>
              <a:t> University</a:t>
            </a:r>
          </a:p>
        </p:txBody>
      </p:sp>
    </p:spTree>
    <p:extLst>
      <p:ext uri="{BB962C8B-B14F-4D97-AF65-F5344CB8AC3E}">
        <p14:creationId xmlns:p14="http://schemas.microsoft.com/office/powerpoint/2010/main" xmlns="" val="343319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70" grpId="0"/>
      <p:bldP spid="54" grpId="0"/>
      <p:bldP spid="5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1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gradFill rotWithShape="1">
            <a:gsLst>
              <a:gs pos="0">
                <a:srgbClr val="009900"/>
              </a:gs>
              <a:gs pos="100000">
                <a:srgbClr val="0047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th-TH"/>
          </a:p>
        </p:txBody>
      </p:sp>
      <p:sp>
        <p:nvSpPr>
          <p:cNvPr id="75781" name="Line 58"/>
          <p:cNvSpPr>
            <a:spLocks noChangeShapeType="1"/>
          </p:cNvSpPr>
          <p:nvPr/>
        </p:nvSpPr>
        <p:spPr bwMode="auto">
          <a:xfrm>
            <a:off x="1476375" y="2437105"/>
            <a:ext cx="6264275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th-TH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403350" y="-3175"/>
            <a:ext cx="655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  <a:cs typeface="Tahoma" pitchFamily="34" charset="0"/>
              </a:rPr>
              <a:t>Theme </a:t>
            </a:r>
            <a:r>
              <a:rPr lang="th-TH" sz="36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  <a:cs typeface="Tahoma" pitchFamily="34" charset="0"/>
              </a:rPr>
              <a:t>1 </a:t>
            </a:r>
            <a:r>
              <a:rPr lang="en-US" sz="360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itchFamily="34" charset="0"/>
                <a:cs typeface="Tahoma" pitchFamily="34" charset="0"/>
              </a:rPr>
              <a:t>: Food Security</a:t>
            </a:r>
            <a:endParaRPr lang="th-TH" sz="36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itchFamily="34" charset="0"/>
              <a:cs typeface="Tahoma" pitchFamily="34" charset="0"/>
            </a:endParaRPr>
          </a:p>
        </p:txBody>
      </p:sp>
      <p:sp>
        <p:nvSpPr>
          <p:cNvPr id="75783" name="Text Box 5"/>
          <p:cNvSpPr txBox="1">
            <a:spLocks noChangeArrowheads="1"/>
          </p:cNvSpPr>
          <p:nvPr/>
        </p:nvSpPr>
        <p:spPr bwMode="auto">
          <a:xfrm>
            <a:off x="214313" y="765175"/>
            <a:ext cx="8893175" cy="102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500"/>
              </a:lnSpc>
              <a:tabLst>
                <a:tab pos="1350963" algn="l"/>
              </a:tabLst>
            </a:pPr>
            <a:r>
              <a:rPr lang="en-US" sz="2000" i="1" dirty="0">
                <a:solidFill>
                  <a:srgbClr val="663300"/>
                </a:solidFill>
                <a:latin typeface="Tahoma" pitchFamily="34" charset="0"/>
                <a:cs typeface="Tahoma" pitchFamily="34" charset="0"/>
              </a:rPr>
              <a:t>Principle</a:t>
            </a:r>
            <a:r>
              <a:rPr lang="en-US" sz="2000" dirty="0">
                <a:solidFill>
                  <a:srgbClr val="663300"/>
                </a:solidFill>
                <a:latin typeface="Tahoma" pitchFamily="34" charset="0"/>
                <a:cs typeface="Tahoma" pitchFamily="34" charset="0"/>
              </a:rPr>
              <a:t> :</a:t>
            </a:r>
            <a:r>
              <a:rPr lang="th-TH" sz="2000" dirty="0">
                <a:solidFill>
                  <a:srgbClr val="6633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dirty="0">
                <a:solidFill>
                  <a:srgbClr val="663300"/>
                </a:solidFill>
                <a:latin typeface="Tahoma" pitchFamily="34" charset="0"/>
                <a:cs typeface="Tahoma" pitchFamily="34" charset="0"/>
              </a:rPr>
              <a:t>Ensuring a sustainable food security and effective 	management of food production resources by active 	stakeholders participation</a:t>
            </a:r>
            <a:endParaRPr lang="th-TH" sz="2000" dirty="0">
              <a:solidFill>
                <a:srgbClr val="6633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55" name="Oval 7"/>
          <p:cNvSpPr>
            <a:spLocks noChangeArrowheads="1"/>
          </p:cNvSpPr>
          <p:nvPr/>
        </p:nvSpPr>
        <p:spPr bwMode="auto">
          <a:xfrm>
            <a:off x="230143" y="1906548"/>
            <a:ext cx="2341593" cy="113825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Natural &amp; 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Agricultural 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Resources</a:t>
            </a:r>
            <a:endParaRPr lang="th-TH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57" name="Oval 9"/>
          <p:cNvSpPr>
            <a:spLocks noChangeArrowheads="1"/>
          </p:cNvSpPr>
          <p:nvPr/>
        </p:nvSpPr>
        <p:spPr bwMode="auto">
          <a:xfrm>
            <a:off x="3460432" y="1898942"/>
            <a:ext cx="2295533" cy="1176336"/>
          </a:xfrm>
          <a:prstGeom prst="ellipse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th-TH" sz="18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5791" name="Text Box 11"/>
          <p:cNvSpPr txBox="1">
            <a:spLocks noChangeArrowheads="1"/>
          </p:cNvSpPr>
          <p:nvPr/>
        </p:nvSpPr>
        <p:spPr bwMode="auto">
          <a:xfrm>
            <a:off x="3492500" y="2245018"/>
            <a:ext cx="2230438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Production</a:t>
            </a:r>
            <a:endParaRPr lang="th-TH" sz="24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5792" name="Oval 1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0500" y="1891005"/>
            <a:ext cx="2225675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93" name="Text Box 15"/>
          <p:cNvSpPr txBox="1">
            <a:spLocks noChangeArrowheads="1"/>
          </p:cNvSpPr>
          <p:nvPr/>
        </p:nvSpPr>
        <p:spPr bwMode="auto">
          <a:xfrm>
            <a:off x="6880225" y="2073568"/>
            <a:ext cx="1554163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5794" name="Text Box 13"/>
          <p:cNvSpPr txBox="1">
            <a:spLocks noChangeArrowheads="1"/>
          </p:cNvSpPr>
          <p:nvPr/>
        </p:nvSpPr>
        <p:spPr bwMode="auto">
          <a:xfrm>
            <a:off x="6443663" y="2011655"/>
            <a:ext cx="24844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Tahoma" pitchFamily="34" charset="0"/>
                <a:cs typeface="Tahoma" pitchFamily="34" charset="0"/>
              </a:rPr>
              <a:t>Supply </a:t>
            </a:r>
          </a:p>
          <a:p>
            <a:pPr algn="ctr"/>
            <a:r>
              <a:rPr lang="en-US" sz="2400" dirty="0">
                <a:latin typeface="Tahoma" pitchFamily="34" charset="0"/>
                <a:cs typeface="Tahoma" pitchFamily="34" charset="0"/>
              </a:rPr>
              <a:t>&amp; Access</a:t>
            </a:r>
            <a:endParaRPr lang="th-TH" sz="2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5795" name="AutoShape 24" descr="Narrow horizontal"/>
          <p:cNvSpPr>
            <a:spLocks noChangeArrowheads="1"/>
          </p:cNvSpPr>
          <p:nvPr/>
        </p:nvSpPr>
        <p:spPr bwMode="auto">
          <a:xfrm>
            <a:off x="180975" y="3199105"/>
            <a:ext cx="792163" cy="504825"/>
          </a:xfrm>
          <a:prstGeom prst="upArrow">
            <a:avLst>
              <a:gd name="adj1" fmla="val 47306"/>
              <a:gd name="adj2" fmla="val 48236"/>
            </a:avLst>
          </a:prstGeom>
          <a:pattFill prst="narHorz">
            <a:fgClr>
              <a:srgbClr val="99CC00">
                <a:alpha val="47842"/>
              </a:srgbClr>
            </a:fgClr>
            <a:bgClr>
              <a:srgbClr val="008000">
                <a:alpha val="47842"/>
              </a:srgbClr>
            </a:bgClr>
          </a:patt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309" name="Text Box 14"/>
          <p:cNvSpPr txBox="1">
            <a:spLocks noChangeArrowheads="1"/>
          </p:cNvSpPr>
          <p:nvPr/>
        </p:nvSpPr>
        <p:spPr bwMode="auto">
          <a:xfrm>
            <a:off x="323662" y="6341258"/>
            <a:ext cx="8463180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rgbClr val="072FDB"/>
                </a:solidFill>
                <a:latin typeface="Tahoma" pitchFamily="34" charset="0"/>
                <a:cs typeface="Tahoma" pitchFamily="34" charset="0"/>
              </a:rPr>
              <a:t>Crisis management systems</a:t>
            </a:r>
          </a:p>
        </p:txBody>
      </p:sp>
      <p:sp>
        <p:nvSpPr>
          <p:cNvPr id="75799" name="Text Box 15"/>
          <p:cNvSpPr txBox="1">
            <a:spLocks noChangeArrowheads="1"/>
          </p:cNvSpPr>
          <p:nvPr/>
        </p:nvSpPr>
        <p:spPr bwMode="auto">
          <a:xfrm>
            <a:off x="107950" y="3775368"/>
            <a:ext cx="33845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  <a:tabLst>
                <a:tab pos="177800" algn="l"/>
              </a:tabLst>
            </a:pPr>
            <a:r>
              <a:rPr lang="th-TH" sz="16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 Land &amp; water 	</a:t>
            </a:r>
          </a:p>
          <a:p>
            <a:pPr>
              <a:tabLst>
                <a:tab pos="177800" algn="l"/>
              </a:tabLst>
            </a:pPr>
            <a:r>
              <a:rPr lang="en-US" sz="16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en-US" sz="1600" b="1" dirty="0" err="1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Mgt</a:t>
            </a:r>
            <a:r>
              <a:rPr lang="th-TH" sz="16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/</a:t>
            </a:r>
            <a:r>
              <a:rPr lang="en-US" sz="16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reform</a:t>
            </a:r>
            <a:endParaRPr lang="th-TH" sz="1600" b="1" dirty="0">
              <a:solidFill>
                <a:srgbClr val="008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5800" name="Text Box 17"/>
          <p:cNvSpPr txBox="1">
            <a:spLocks noChangeArrowheads="1"/>
          </p:cNvSpPr>
          <p:nvPr/>
        </p:nvSpPr>
        <p:spPr bwMode="auto">
          <a:xfrm>
            <a:off x="107950" y="4250030"/>
            <a:ext cx="30241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  <a:tabLst>
                <a:tab pos="177800" algn="l"/>
              </a:tabLst>
            </a:pPr>
            <a:r>
              <a:rPr lang="th-TH" sz="20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Balancing food, </a:t>
            </a:r>
          </a:p>
          <a:p>
            <a:pPr>
              <a:tabLst>
                <a:tab pos="177800" algn="l"/>
              </a:tabLst>
            </a:pPr>
            <a:r>
              <a:rPr lang="en-US" sz="1600" b="1" dirty="0">
                <a:solidFill>
                  <a:srgbClr val="008000"/>
                </a:solidFill>
                <a:latin typeface="Tahoma" pitchFamily="34" charset="0"/>
                <a:cs typeface="Tahoma" pitchFamily="34" charset="0"/>
              </a:rPr>
              <a:t>	feed &amp; fuel</a:t>
            </a:r>
            <a:endParaRPr lang="th-TH" sz="1800" b="1" dirty="0">
              <a:solidFill>
                <a:srgbClr val="008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5801" name="AutoShape 26" descr="Narrow horizontal"/>
          <p:cNvSpPr>
            <a:spLocks noChangeArrowheads="1"/>
          </p:cNvSpPr>
          <p:nvPr/>
        </p:nvSpPr>
        <p:spPr bwMode="auto">
          <a:xfrm>
            <a:off x="1044575" y="3199105"/>
            <a:ext cx="792163" cy="504825"/>
          </a:xfrm>
          <a:prstGeom prst="upArrow">
            <a:avLst>
              <a:gd name="adj1" fmla="val 47306"/>
              <a:gd name="adj2" fmla="val 48236"/>
            </a:avLst>
          </a:prstGeom>
          <a:pattFill prst="narHorz">
            <a:fgClr>
              <a:srgbClr val="99CC00">
                <a:alpha val="47842"/>
              </a:srgbClr>
            </a:fgClr>
            <a:bgClr>
              <a:srgbClr val="008000">
                <a:alpha val="47842"/>
              </a:srgbClr>
            </a:bgClr>
          </a:patt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5802" name="AutoShape 27" descr="Narrow horizontal"/>
          <p:cNvSpPr>
            <a:spLocks noChangeArrowheads="1"/>
          </p:cNvSpPr>
          <p:nvPr/>
        </p:nvSpPr>
        <p:spPr bwMode="auto">
          <a:xfrm>
            <a:off x="1908175" y="3199105"/>
            <a:ext cx="792163" cy="504825"/>
          </a:xfrm>
          <a:prstGeom prst="upArrow">
            <a:avLst>
              <a:gd name="adj1" fmla="val 47306"/>
              <a:gd name="adj2" fmla="val 48236"/>
            </a:avLst>
          </a:prstGeom>
          <a:pattFill prst="narHorz">
            <a:fgClr>
              <a:srgbClr val="99CC00">
                <a:alpha val="47842"/>
              </a:srgbClr>
            </a:fgClr>
            <a:bgClr>
              <a:srgbClr val="008000">
                <a:alpha val="47842"/>
              </a:srgbClr>
            </a:bgClr>
          </a:patt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5803" name="Text Box 18"/>
          <p:cNvSpPr txBox="1">
            <a:spLocks noChangeArrowheads="1"/>
          </p:cNvSpPr>
          <p:nvPr/>
        </p:nvSpPr>
        <p:spPr bwMode="auto">
          <a:xfrm>
            <a:off x="3263900" y="4132555"/>
            <a:ext cx="36004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  <a:buFontTx/>
              <a:buChar char="•"/>
              <a:tabLst>
                <a:tab pos="177800" algn="l"/>
              </a:tabLst>
            </a:pPr>
            <a:r>
              <a:rPr lang="en-US" sz="1800" b="1" dirty="0">
                <a:solidFill>
                  <a:srgbClr val="6633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>
                <a:solidFill>
                  <a:srgbClr val="663300"/>
                </a:solidFill>
                <a:latin typeface="Tahoma" pitchFamily="34" charset="0"/>
                <a:cs typeface="Tahoma" pitchFamily="34" charset="0"/>
              </a:rPr>
              <a:t>Innovation &amp; technology </a:t>
            </a:r>
            <a:endParaRPr lang="th-TH" sz="1600" b="1" dirty="0">
              <a:solidFill>
                <a:srgbClr val="6633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5804" name="Text Box 28"/>
          <p:cNvSpPr txBox="1">
            <a:spLocks noChangeArrowheads="1"/>
          </p:cNvSpPr>
          <p:nvPr/>
        </p:nvSpPr>
        <p:spPr bwMode="auto">
          <a:xfrm>
            <a:off x="3276600" y="3856330"/>
            <a:ext cx="2808288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  <a:buFontTx/>
              <a:buChar char="•"/>
            </a:pPr>
            <a:r>
              <a:rPr lang="th-TH" sz="1600" b="1" dirty="0">
                <a:solidFill>
                  <a:srgbClr val="6633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>
                <a:solidFill>
                  <a:srgbClr val="663300"/>
                </a:solidFill>
                <a:latin typeface="Tahoma" pitchFamily="34" charset="0"/>
                <a:cs typeface="Tahoma" pitchFamily="34" charset="0"/>
              </a:rPr>
              <a:t>Zoning for production</a:t>
            </a:r>
            <a:endParaRPr lang="th-TH" sz="1600" b="1" dirty="0">
              <a:solidFill>
                <a:srgbClr val="6633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5805" name="AutoShape 29" descr="Narrow horizontal"/>
          <p:cNvSpPr>
            <a:spLocks noChangeArrowheads="1"/>
          </p:cNvSpPr>
          <p:nvPr/>
        </p:nvSpPr>
        <p:spPr bwMode="auto">
          <a:xfrm>
            <a:off x="3349625" y="3145130"/>
            <a:ext cx="792163" cy="504825"/>
          </a:xfrm>
          <a:prstGeom prst="upArrow">
            <a:avLst>
              <a:gd name="adj1" fmla="val 47306"/>
              <a:gd name="adj2" fmla="val 48236"/>
            </a:avLst>
          </a:prstGeom>
          <a:pattFill prst="narHorz">
            <a:fgClr>
              <a:srgbClr val="FFCC00">
                <a:alpha val="47842"/>
              </a:srgbClr>
            </a:fgClr>
            <a:bgClr>
              <a:srgbClr val="663300">
                <a:alpha val="47842"/>
              </a:srgbClr>
            </a:bgClr>
          </a:patt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5806" name="AutoShape 30" descr="Narrow horizontal"/>
          <p:cNvSpPr>
            <a:spLocks noChangeArrowheads="1"/>
          </p:cNvSpPr>
          <p:nvPr/>
        </p:nvSpPr>
        <p:spPr bwMode="auto">
          <a:xfrm>
            <a:off x="4213225" y="3145130"/>
            <a:ext cx="792163" cy="504825"/>
          </a:xfrm>
          <a:prstGeom prst="upArrow">
            <a:avLst>
              <a:gd name="adj1" fmla="val 47306"/>
              <a:gd name="adj2" fmla="val 48236"/>
            </a:avLst>
          </a:prstGeom>
          <a:pattFill prst="narHorz">
            <a:fgClr>
              <a:srgbClr val="FFCC00">
                <a:alpha val="47842"/>
              </a:srgbClr>
            </a:fgClr>
            <a:bgClr>
              <a:srgbClr val="663300">
                <a:alpha val="47842"/>
              </a:srgbClr>
            </a:bgClr>
          </a:patt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5807" name="AutoShape 31" descr="Narrow horizontal"/>
          <p:cNvSpPr>
            <a:spLocks noChangeArrowheads="1"/>
          </p:cNvSpPr>
          <p:nvPr/>
        </p:nvSpPr>
        <p:spPr bwMode="auto">
          <a:xfrm>
            <a:off x="5076825" y="3145130"/>
            <a:ext cx="792163" cy="504825"/>
          </a:xfrm>
          <a:prstGeom prst="upArrow">
            <a:avLst>
              <a:gd name="adj1" fmla="val 47306"/>
              <a:gd name="adj2" fmla="val 48236"/>
            </a:avLst>
          </a:prstGeom>
          <a:pattFill prst="narHorz">
            <a:fgClr>
              <a:srgbClr val="FFCC00">
                <a:alpha val="47842"/>
              </a:srgbClr>
            </a:fgClr>
            <a:bgClr>
              <a:srgbClr val="663300">
                <a:alpha val="47842"/>
              </a:srgbClr>
            </a:bgClr>
          </a:patt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5808" name="AutoShape 33"/>
          <p:cNvSpPr>
            <a:spLocks noChangeArrowheads="1"/>
          </p:cNvSpPr>
          <p:nvPr/>
        </p:nvSpPr>
        <p:spPr bwMode="auto">
          <a:xfrm>
            <a:off x="774700" y="4941862"/>
            <a:ext cx="1296988" cy="287338"/>
          </a:xfrm>
          <a:prstGeom prst="triangle">
            <a:avLst>
              <a:gd name="adj" fmla="val 50000"/>
            </a:avLst>
          </a:prstGeom>
          <a:solidFill>
            <a:srgbClr val="FF0000">
              <a:alpha val="4705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5809" name="AutoShape 43"/>
          <p:cNvSpPr>
            <a:spLocks noChangeArrowheads="1"/>
          </p:cNvSpPr>
          <p:nvPr/>
        </p:nvSpPr>
        <p:spPr bwMode="auto">
          <a:xfrm>
            <a:off x="3917950" y="4941168"/>
            <a:ext cx="1296988" cy="287338"/>
          </a:xfrm>
          <a:prstGeom prst="triangle">
            <a:avLst>
              <a:gd name="adj" fmla="val 50000"/>
            </a:avLst>
          </a:prstGeom>
          <a:solidFill>
            <a:srgbClr val="FF0000">
              <a:alpha val="4705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5810" name="AutoShape 46"/>
          <p:cNvSpPr>
            <a:spLocks noChangeArrowheads="1"/>
          </p:cNvSpPr>
          <p:nvPr/>
        </p:nvSpPr>
        <p:spPr bwMode="auto">
          <a:xfrm>
            <a:off x="7072313" y="4941168"/>
            <a:ext cx="1296987" cy="287338"/>
          </a:xfrm>
          <a:prstGeom prst="triangle">
            <a:avLst>
              <a:gd name="adj" fmla="val 50000"/>
            </a:avLst>
          </a:prstGeom>
          <a:solidFill>
            <a:srgbClr val="FF0000">
              <a:alpha val="4705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5811" name="Text Box 47"/>
          <p:cNvSpPr txBox="1">
            <a:spLocks noChangeArrowheads="1"/>
          </p:cNvSpPr>
          <p:nvPr/>
        </p:nvSpPr>
        <p:spPr bwMode="auto">
          <a:xfrm>
            <a:off x="6300788" y="3703930"/>
            <a:ext cx="27717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buFontTx/>
              <a:buChar char="•"/>
            </a:pPr>
            <a:r>
              <a:rPr lang="en-US" sz="1600" b="1" dirty="0">
                <a:solidFill>
                  <a:srgbClr val="990099"/>
                </a:solidFill>
                <a:latin typeface="Tahoma" pitchFamily="34" charset="0"/>
                <a:cs typeface="Tahoma" pitchFamily="34" charset="0"/>
              </a:rPr>
              <a:t>Enhancing food access at household &amp; communities</a:t>
            </a:r>
            <a:endParaRPr lang="th-TH" sz="1800" b="1" dirty="0">
              <a:solidFill>
                <a:srgbClr val="9900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5812" name="Text Box 48"/>
          <p:cNvSpPr txBox="1">
            <a:spLocks noChangeArrowheads="1"/>
          </p:cNvSpPr>
          <p:nvPr/>
        </p:nvSpPr>
        <p:spPr bwMode="auto">
          <a:xfrm>
            <a:off x="6372225" y="4456405"/>
            <a:ext cx="25923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  <a:tabLst>
                <a:tab pos="95250" algn="l"/>
              </a:tabLst>
            </a:pPr>
            <a:r>
              <a:rPr lang="en-US" sz="1600" b="1" dirty="0">
                <a:solidFill>
                  <a:srgbClr val="990099"/>
                </a:solidFill>
                <a:latin typeface="Tahoma" pitchFamily="34" charset="0"/>
                <a:cs typeface="Tahoma" pitchFamily="34" charset="0"/>
              </a:rPr>
              <a:t> Logistics  	 	improvement</a:t>
            </a:r>
            <a:endParaRPr lang="th-TH" sz="1600" b="1" dirty="0">
              <a:solidFill>
                <a:srgbClr val="9900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5813" name="AutoShape 53" descr="Narrow horizontal"/>
          <p:cNvSpPr>
            <a:spLocks noChangeArrowheads="1"/>
          </p:cNvSpPr>
          <p:nvPr/>
        </p:nvSpPr>
        <p:spPr bwMode="auto">
          <a:xfrm>
            <a:off x="6373813" y="3145130"/>
            <a:ext cx="792162" cy="504825"/>
          </a:xfrm>
          <a:prstGeom prst="upArrow">
            <a:avLst>
              <a:gd name="adj1" fmla="val 47306"/>
              <a:gd name="adj2" fmla="val 48236"/>
            </a:avLst>
          </a:prstGeom>
          <a:pattFill prst="narHorz">
            <a:fgClr>
              <a:schemeClr val="accent2">
                <a:alpha val="47842"/>
              </a:schemeClr>
            </a:fgClr>
            <a:bgClr>
              <a:srgbClr val="79DCFF">
                <a:alpha val="47842"/>
              </a:srgbClr>
            </a:bgClr>
          </a:patt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5814" name="AutoShape 54" descr="Narrow horizontal"/>
          <p:cNvSpPr>
            <a:spLocks noChangeArrowheads="1"/>
          </p:cNvSpPr>
          <p:nvPr/>
        </p:nvSpPr>
        <p:spPr bwMode="auto">
          <a:xfrm>
            <a:off x="7237413" y="3145130"/>
            <a:ext cx="792162" cy="504825"/>
          </a:xfrm>
          <a:prstGeom prst="upArrow">
            <a:avLst>
              <a:gd name="adj1" fmla="val 47306"/>
              <a:gd name="adj2" fmla="val 48236"/>
            </a:avLst>
          </a:prstGeom>
          <a:pattFill prst="narHorz">
            <a:fgClr>
              <a:schemeClr val="accent2">
                <a:alpha val="47842"/>
              </a:schemeClr>
            </a:fgClr>
            <a:bgClr>
              <a:srgbClr val="79DCFF">
                <a:alpha val="47842"/>
              </a:srgbClr>
            </a:bgClr>
          </a:patt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5815" name="AutoShape 55" descr="Narrow horizontal"/>
          <p:cNvSpPr>
            <a:spLocks noChangeArrowheads="1"/>
          </p:cNvSpPr>
          <p:nvPr/>
        </p:nvSpPr>
        <p:spPr bwMode="auto">
          <a:xfrm>
            <a:off x="8101013" y="3145130"/>
            <a:ext cx="792162" cy="504825"/>
          </a:xfrm>
          <a:prstGeom prst="upArrow">
            <a:avLst>
              <a:gd name="adj1" fmla="val 47306"/>
              <a:gd name="adj2" fmla="val 48236"/>
            </a:avLst>
          </a:prstGeom>
          <a:pattFill prst="narHorz">
            <a:fgClr>
              <a:schemeClr val="accent2">
                <a:alpha val="47842"/>
              </a:schemeClr>
            </a:fgClr>
            <a:bgClr>
              <a:srgbClr val="79DCFF">
                <a:alpha val="47842"/>
              </a:srgbClr>
            </a:bgClr>
          </a:patt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ext Box 56"/>
          <p:cNvSpPr txBox="1">
            <a:spLocks noChangeArrowheads="1"/>
          </p:cNvSpPr>
          <p:nvPr/>
        </p:nvSpPr>
        <p:spPr bwMode="auto">
          <a:xfrm>
            <a:off x="323662" y="5333146"/>
            <a:ext cx="8463180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rgbClr val="072FDB"/>
                </a:solidFill>
                <a:latin typeface="Tahoma" pitchFamily="34" charset="0"/>
                <a:cs typeface="Tahoma" pitchFamily="34" charset="0"/>
              </a:rPr>
              <a:t>Active stakeholders participation</a:t>
            </a:r>
          </a:p>
        </p:txBody>
      </p:sp>
      <p:sp>
        <p:nvSpPr>
          <p:cNvPr id="5" name="Text Box 57"/>
          <p:cNvSpPr txBox="1">
            <a:spLocks noChangeArrowheads="1"/>
          </p:cNvSpPr>
          <p:nvPr/>
        </p:nvSpPr>
        <p:spPr bwMode="auto">
          <a:xfrm>
            <a:off x="323662" y="5837202"/>
            <a:ext cx="8463180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rgbClr val="072FDB"/>
                </a:solidFill>
                <a:latin typeface="Tahoma" pitchFamily="34" charset="0"/>
                <a:cs typeface="Tahoma" pitchFamily="34" charset="0"/>
              </a:rPr>
              <a:t>R &amp; D</a:t>
            </a:r>
            <a:r>
              <a:rPr lang="th-TH" sz="2000" dirty="0">
                <a:solidFill>
                  <a:srgbClr val="072FDB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dirty="0">
                <a:solidFill>
                  <a:srgbClr val="072FDB"/>
                </a:solidFill>
                <a:latin typeface="Tahoma" pitchFamily="34" charset="0"/>
                <a:cs typeface="Tahoma" pitchFamily="34" charset="0"/>
              </a:rPr>
              <a:t>along the food chain</a:t>
            </a:r>
            <a:r>
              <a:rPr lang="th-TH" sz="2000" dirty="0">
                <a:solidFill>
                  <a:srgbClr val="072FDB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75822" name="Text Box 28"/>
          <p:cNvSpPr txBox="1">
            <a:spLocks noChangeArrowheads="1"/>
          </p:cNvSpPr>
          <p:nvPr/>
        </p:nvSpPr>
        <p:spPr bwMode="auto">
          <a:xfrm>
            <a:off x="3276600" y="4365104"/>
            <a:ext cx="33829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73050">
              <a:buFontTx/>
              <a:buChar char="•"/>
              <a:tabLst>
                <a:tab pos="177800" algn="l"/>
              </a:tabLst>
            </a:pPr>
            <a:r>
              <a:rPr lang="en-US" sz="1600" b="1" dirty="0">
                <a:solidFill>
                  <a:srgbClr val="663300"/>
                </a:solidFill>
                <a:latin typeface="Tahoma" pitchFamily="34" charset="0"/>
                <a:cs typeface="Tahoma" pitchFamily="34" charset="0"/>
              </a:rPr>
              <a:t> Capacity career &amp; </a:t>
            </a:r>
            <a:endParaRPr lang="th-TH" sz="1600" b="1" dirty="0">
              <a:solidFill>
                <a:srgbClr val="663300"/>
              </a:solidFill>
              <a:latin typeface="Tahoma" pitchFamily="34" charset="0"/>
              <a:cs typeface="Tahoma" pitchFamily="34" charset="0"/>
            </a:endParaRPr>
          </a:p>
          <a:p>
            <a:pPr defTabSz="273050">
              <a:tabLst>
                <a:tab pos="177800" algn="l"/>
              </a:tabLst>
            </a:pPr>
            <a:r>
              <a:rPr lang="en-US" sz="1600" b="1" dirty="0">
                <a:solidFill>
                  <a:srgbClr val="663300"/>
                </a:solidFill>
                <a:latin typeface="Tahoma" pitchFamily="34" charset="0"/>
                <a:cs typeface="Tahoma" pitchFamily="34" charset="0"/>
              </a:rPr>
              <a:t>  development</a:t>
            </a:r>
            <a:r>
              <a:rPr lang="th-TH" sz="1600" b="1" dirty="0">
                <a:solidFill>
                  <a:srgbClr val="6633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b="1" dirty="0">
                <a:solidFill>
                  <a:srgbClr val="663300"/>
                </a:solidFill>
                <a:latin typeface="Tahoma" pitchFamily="34" charset="0"/>
                <a:cs typeface="Tahoma" pitchFamily="34" charset="0"/>
              </a:rPr>
              <a:t>in agriculture	</a:t>
            </a:r>
            <a:endParaRPr lang="th-TH" sz="1600" b="1" dirty="0">
              <a:solidFill>
                <a:srgbClr val="6633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5" name="ตัวยึดหมายเลขภาพนิ่ง 5"/>
          <p:cNvSpPr txBox="1">
            <a:spLocks noGrp="1"/>
          </p:cNvSpPr>
          <p:nvPr/>
        </p:nvSpPr>
        <p:spPr bwMode="auto">
          <a:xfrm>
            <a:off x="8532440" y="6481142"/>
            <a:ext cx="542925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9ED38A81-E6F0-4740-92E6-82866557EB27}" type="slidenum">
              <a:rPr lang="en-US" sz="1400">
                <a:latin typeface="+mn-lt"/>
                <a:cs typeface="+mn-cs"/>
              </a:rPr>
              <a:pPr algn="r">
                <a:defRPr/>
              </a:pPr>
              <a:t>33</a:t>
            </a:fld>
            <a:endParaRPr lang="th-TH" sz="1400" dirty="0">
              <a:latin typeface="+mn-lt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66520" y="6669360"/>
            <a:ext cx="2358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</a:rPr>
              <a:t>Kraisid </a:t>
            </a:r>
            <a:r>
              <a:rPr lang="en-US" sz="1000" dirty="0" err="1">
                <a:solidFill>
                  <a:srgbClr val="C00000"/>
                </a:solidFill>
              </a:rPr>
              <a:t>Tontisirin</a:t>
            </a:r>
            <a:r>
              <a:rPr lang="en-US" sz="1000" dirty="0">
                <a:solidFill>
                  <a:srgbClr val="C00000"/>
                </a:solidFill>
              </a:rPr>
              <a:t>, </a:t>
            </a:r>
            <a:r>
              <a:rPr lang="en-US" sz="1000" dirty="0" err="1">
                <a:solidFill>
                  <a:srgbClr val="C00000"/>
                </a:solidFill>
              </a:rPr>
              <a:t>Mahidol</a:t>
            </a:r>
            <a:r>
              <a:rPr lang="en-US" sz="1000" dirty="0">
                <a:solidFill>
                  <a:srgbClr val="C00000"/>
                </a:solidFill>
              </a:rPr>
              <a:t> University</a:t>
            </a:r>
          </a:p>
        </p:txBody>
      </p:sp>
    </p:spTree>
    <p:extLst>
      <p:ext uri="{BB962C8B-B14F-4D97-AF65-F5344CB8AC3E}">
        <p14:creationId xmlns:p14="http://schemas.microsoft.com/office/powerpoint/2010/main" xmlns="" val="189513481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61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th-TH">
              <a:solidFill>
                <a:srgbClr val="000000"/>
              </a:solidFill>
              <a:cs typeface="Cordia New" pitchFamily="34" charset="-34"/>
            </a:endParaRPr>
          </a:p>
        </p:txBody>
      </p:sp>
      <p:sp>
        <p:nvSpPr>
          <p:cNvPr id="2054" name="สี่เหลี่ยมผืนผ้า 4"/>
          <p:cNvSpPr>
            <a:spLocks noChangeArrowheads="1"/>
          </p:cNvSpPr>
          <p:nvPr/>
        </p:nvSpPr>
        <p:spPr bwMode="auto">
          <a:xfrm>
            <a:off x="142875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072FDB"/>
                </a:solidFill>
                <a:cs typeface="FreesiaUPC" pitchFamily="34" charset="-34"/>
              </a:rPr>
              <a:t>  </a:t>
            </a:r>
            <a:r>
              <a:rPr lang="en-US" sz="3600" dirty="0">
                <a:solidFill>
                  <a:schemeClr val="bg1"/>
                </a:solidFill>
                <a:cs typeface="FreesiaUPC" pitchFamily="34" charset="-34"/>
              </a:rPr>
              <a:t>New theory for land uses in agriculture* agriculture*</a:t>
            </a:r>
          </a:p>
        </p:txBody>
      </p:sp>
      <p:graphicFrame>
        <p:nvGraphicFramePr>
          <p:cNvPr id="2050" name="Object 2"/>
          <p:cNvGraphicFramePr>
            <a:graphicFrameLocks/>
          </p:cNvGraphicFramePr>
          <p:nvPr/>
        </p:nvGraphicFramePr>
        <p:xfrm>
          <a:off x="2286000" y="2428875"/>
          <a:ext cx="4643438" cy="2674938"/>
        </p:xfrm>
        <a:graphic>
          <a:graphicData uri="http://schemas.openxmlformats.org/presentationml/2006/ole">
            <p:oleObj spid="_x0000_s3144" r:id="rId3" imgW="4645555" imgH="2676376" progId="">
              <p:embed/>
            </p:oleObj>
          </a:graphicData>
        </a:graphic>
      </p:graphicFrame>
      <p:sp>
        <p:nvSpPr>
          <p:cNvPr id="10" name="ลูกศรขวาท้ายขีด 9"/>
          <p:cNvSpPr/>
          <p:nvPr/>
        </p:nvSpPr>
        <p:spPr>
          <a:xfrm rot="8390367">
            <a:off x="2260131" y="4144385"/>
            <a:ext cx="785818" cy="428628"/>
          </a:xfrm>
          <a:prstGeom prst="stripedRightArrow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11" name="ลูกศรขวาท้ายขีด 10"/>
          <p:cNvSpPr/>
          <p:nvPr/>
        </p:nvSpPr>
        <p:spPr>
          <a:xfrm rot="13041128">
            <a:off x="2335434" y="2734502"/>
            <a:ext cx="785818" cy="428628"/>
          </a:xfrm>
          <a:prstGeom prst="stripedRightArrow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12" name="ลูกศรขวาท้ายขีด 11"/>
          <p:cNvSpPr/>
          <p:nvPr/>
        </p:nvSpPr>
        <p:spPr>
          <a:xfrm rot="20264191">
            <a:off x="5266848" y="2204562"/>
            <a:ext cx="785818" cy="428628"/>
          </a:xfrm>
          <a:prstGeom prst="stripedRightArrow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13" name="ลูกศรขวาท้ายขีด 12"/>
          <p:cNvSpPr/>
          <p:nvPr/>
        </p:nvSpPr>
        <p:spPr>
          <a:xfrm rot="2733811">
            <a:off x="6141166" y="4093444"/>
            <a:ext cx="640440" cy="428628"/>
          </a:xfrm>
          <a:prstGeom prst="stripedRightArrow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889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067" name="Text Box 45"/>
          <p:cNvSpPr txBox="1">
            <a:spLocks noChangeArrowheads="1"/>
          </p:cNvSpPr>
          <p:nvPr/>
        </p:nvSpPr>
        <p:spPr bwMode="auto">
          <a:xfrm>
            <a:off x="2655888" y="6334125"/>
            <a:ext cx="38306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800000"/>
                </a:solidFill>
                <a:latin typeface="Cordia New" pitchFamily="34" charset="-34"/>
                <a:cs typeface="Cordia New" pitchFamily="34" charset="-34"/>
              </a:rPr>
              <a:t>Source: http://www.kasetporpeang.com</a:t>
            </a:r>
            <a:endParaRPr lang="th-TH" sz="2000" b="1" dirty="0">
              <a:solidFill>
                <a:srgbClr val="8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068" name="Text Box 45"/>
          <p:cNvSpPr txBox="1">
            <a:spLocks noChangeArrowheads="1"/>
          </p:cNvSpPr>
          <p:nvPr/>
        </p:nvSpPr>
        <p:spPr bwMode="auto">
          <a:xfrm>
            <a:off x="3214688" y="974725"/>
            <a:ext cx="3357562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600">
                <a:solidFill>
                  <a:srgbClr val="000000"/>
                </a:solidFill>
                <a:cs typeface="FreesiaUPC" pitchFamily="34" charset="-34"/>
              </a:rPr>
              <a:t>Land</a:t>
            </a:r>
            <a:r>
              <a:rPr lang="en-US" sz="2600" b="1">
                <a:solidFill>
                  <a:srgbClr val="000000"/>
                </a:solidFill>
                <a:cs typeface="FreesiaUPC" pitchFamily="34" charset="-34"/>
              </a:rPr>
              <a:t> </a:t>
            </a:r>
            <a:r>
              <a:rPr lang="en-US" sz="2600">
                <a:solidFill>
                  <a:srgbClr val="000000"/>
                </a:solidFill>
                <a:cs typeface="FreesiaUPC" pitchFamily="34" charset="-34"/>
              </a:rPr>
              <a:t>is divided </a:t>
            </a:r>
          </a:p>
          <a:p>
            <a:pPr algn="ctr"/>
            <a:r>
              <a:rPr lang="en-US" sz="2600">
                <a:solidFill>
                  <a:srgbClr val="000000"/>
                </a:solidFill>
                <a:cs typeface="FreesiaUPC" pitchFamily="34" charset="-34"/>
              </a:rPr>
              <a:t>in 4 areas</a:t>
            </a:r>
            <a:endParaRPr lang="th-TH" sz="2600" b="1">
              <a:solidFill>
                <a:srgbClr val="000000"/>
              </a:solidFill>
              <a:cs typeface="FreesiaUPC" pitchFamily="34" charset="-34"/>
            </a:endParaRPr>
          </a:p>
        </p:txBody>
      </p:sp>
      <p:sp>
        <p:nvSpPr>
          <p:cNvPr id="18" name="แผนผังลำดับงาน: ตัวเชื่อมต่อ 17"/>
          <p:cNvSpPr/>
          <p:nvPr/>
        </p:nvSpPr>
        <p:spPr>
          <a:xfrm>
            <a:off x="142844" y="2756812"/>
            <a:ext cx="214314" cy="214314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072" name="Text Box 45"/>
          <p:cNvSpPr txBox="1">
            <a:spLocks noChangeArrowheads="1"/>
          </p:cNvSpPr>
          <p:nvPr/>
        </p:nvSpPr>
        <p:spPr bwMode="auto">
          <a:xfrm>
            <a:off x="7018338" y="4071942"/>
            <a:ext cx="226853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Water reservoir</a:t>
            </a:r>
            <a:endParaRPr lang="th-TH" sz="3200" b="1" dirty="0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  <a:p>
            <a:r>
              <a:rPr lang="en-US" sz="3200" b="1" dirty="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and aquaculture </a:t>
            </a:r>
            <a:endParaRPr lang="th-TH" sz="3200" b="1" dirty="0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0" name="แผนผังลำดับงาน: ตัวเชื่อมต่อ 19"/>
          <p:cNvSpPr/>
          <p:nvPr/>
        </p:nvSpPr>
        <p:spPr>
          <a:xfrm>
            <a:off x="179512" y="4149080"/>
            <a:ext cx="214314" cy="214314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076" name="Text Box 45"/>
          <p:cNvSpPr txBox="1">
            <a:spLocks noChangeArrowheads="1"/>
          </p:cNvSpPr>
          <p:nvPr/>
        </p:nvSpPr>
        <p:spPr bwMode="auto">
          <a:xfrm>
            <a:off x="357158" y="4005064"/>
            <a:ext cx="407196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Rice field</a:t>
            </a:r>
            <a:r>
              <a:rPr lang="th-TH" sz="3200" b="1" dirty="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 </a:t>
            </a:r>
            <a:endParaRPr lang="en-US" sz="3200" b="1" dirty="0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  <a:p>
            <a:r>
              <a:rPr lang="en-US" sz="3200" b="1" dirty="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(and</a:t>
            </a:r>
            <a:r>
              <a:rPr lang="th-TH" sz="3200" b="1" dirty="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paddy field fishery</a:t>
            </a:r>
            <a:r>
              <a:rPr lang="th-TH" sz="3200" b="1" dirty="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)</a:t>
            </a:r>
          </a:p>
        </p:txBody>
      </p:sp>
      <p:sp>
        <p:nvSpPr>
          <p:cNvPr id="22" name="แผนผังลำดับงาน: ตัวเชื่อมต่อ 21"/>
          <p:cNvSpPr/>
          <p:nvPr/>
        </p:nvSpPr>
        <p:spPr>
          <a:xfrm>
            <a:off x="6444208" y="2708920"/>
            <a:ext cx="253280" cy="213190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080" name="Text Box 45"/>
          <p:cNvSpPr txBox="1">
            <a:spLocks noChangeArrowheads="1"/>
          </p:cNvSpPr>
          <p:nvPr/>
        </p:nvSpPr>
        <p:spPr bwMode="auto">
          <a:xfrm>
            <a:off x="6660232" y="2564904"/>
            <a:ext cx="2341562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b="1" dirty="0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House &amp; gardens  with animal foods </a:t>
            </a:r>
            <a:endParaRPr lang="th-TH" b="1" dirty="0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4" name="แผนผังลำดับงาน: ตัวเชื่อมต่อ 23"/>
          <p:cNvSpPr/>
          <p:nvPr/>
        </p:nvSpPr>
        <p:spPr>
          <a:xfrm>
            <a:off x="6804248" y="4221088"/>
            <a:ext cx="253280" cy="213190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srgbClr val="FFFFFF"/>
              </a:solidFill>
            </a:endParaRPr>
          </a:p>
        </p:txBody>
      </p:sp>
      <p:sp>
        <p:nvSpPr>
          <p:cNvPr id="2084" name="Text Box 45"/>
          <p:cNvSpPr txBox="1">
            <a:spLocks noChangeArrowheads="1"/>
          </p:cNvSpPr>
          <p:nvPr/>
        </p:nvSpPr>
        <p:spPr bwMode="auto">
          <a:xfrm>
            <a:off x="357188" y="2571750"/>
            <a:ext cx="24463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ordia New" pitchFamily="34" charset="-34"/>
                <a:cs typeface="Cordia New" pitchFamily="34" charset="-34"/>
              </a:rPr>
              <a:t>Vegetables/Fruits</a:t>
            </a:r>
            <a:endParaRPr lang="th-TH" b="1">
              <a:solidFill>
                <a:srgbClr val="000000"/>
              </a:solidFill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42342" name="Picture 6" descr="http://gotoknow.org/file/sasinanda/AtBenjakitt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698710"/>
            <a:ext cx="1928826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2344" name="Picture 8" descr="http://learners.in.th/file/pornjantuek/p-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620688"/>
            <a:ext cx="2714612" cy="20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2346" name="Picture 10" descr="http://t0.gstatic.com/images?q=tbn:ANd9GcS_hMAR90E8NlCbf0cqlSyHIqbRqOatRnzoMemmM6fxHymaZlp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" y="657432"/>
            <a:ext cx="1954457" cy="1954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2348" name="Picture 12" descr="http://t2.gstatic.com/images?q=tbn:ANd9GcSJvmm62Fr32PtuxWXdtkSmpIlxZ_I9CAsb0g84pkMlmicy9pG4N3zXvhGb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892" y="5014018"/>
            <a:ext cx="2929818" cy="178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2350" name="Picture 14" descr="http://t0.gstatic.com/images?q=tbn:ANd9GcQrcUpRv7-xWsfooOGllZqvstAzT58ah-v3F3aOlicymkDl09pIz8Udew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72464" y="4928042"/>
            <a:ext cx="2714644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90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501063" y="6381750"/>
            <a:ext cx="392112" cy="476250"/>
          </a:xfrm>
          <a:noFill/>
        </p:spPr>
        <p:txBody>
          <a:bodyPr/>
          <a:lstStyle/>
          <a:p>
            <a:fld id="{4DC7A120-ECCE-459A-AFD2-2C1EAA6F1875}" type="slidenum">
              <a:rPr lang="en-US" smtClean="0">
                <a:cs typeface="Cordia New" pitchFamily="34" charset="-34"/>
              </a:rPr>
              <a:pPr/>
              <a:t>34</a:t>
            </a:fld>
            <a:endParaRPr lang="en-US">
              <a:cs typeface="Cordia New" pitchFamily="34" charset="-34"/>
            </a:endParaRPr>
          </a:p>
        </p:txBody>
      </p:sp>
      <p:sp>
        <p:nvSpPr>
          <p:cNvPr id="2091" name="TextBox 25"/>
          <p:cNvSpPr txBox="1">
            <a:spLocks noChangeArrowheads="1"/>
          </p:cNvSpPr>
          <p:nvPr/>
        </p:nvSpPr>
        <p:spPr bwMode="auto">
          <a:xfrm>
            <a:off x="2855658" y="5500688"/>
            <a:ext cx="343061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*</a:t>
            </a:r>
            <a:r>
              <a:rPr lang="en-US" sz="1600" dirty="0"/>
              <a:t>From King </a:t>
            </a:r>
            <a:r>
              <a:rPr lang="en-US" sz="1600" dirty="0" err="1"/>
              <a:t>Bhumibol</a:t>
            </a:r>
            <a:r>
              <a:rPr lang="en-US" sz="1600" dirty="0"/>
              <a:t>’ s Sufficiency </a:t>
            </a:r>
          </a:p>
          <a:p>
            <a:r>
              <a:rPr lang="en-US" sz="1600" dirty="0"/>
              <a:t>Economy and land use aiming for </a:t>
            </a:r>
          </a:p>
          <a:p>
            <a:r>
              <a:rPr lang="en-US" sz="1600" dirty="0"/>
              <a:t>household food security</a:t>
            </a:r>
            <a:endParaRPr lang="th-TH" sz="1600" dirty="0"/>
          </a:p>
        </p:txBody>
      </p:sp>
      <p:sp>
        <p:nvSpPr>
          <p:cNvPr id="2092" name="Rectangle 25"/>
          <p:cNvSpPr>
            <a:spLocks noChangeArrowheads="1"/>
          </p:cNvSpPr>
          <p:nvPr/>
        </p:nvSpPr>
        <p:spPr bwMode="auto">
          <a:xfrm>
            <a:off x="6924710" y="6690747"/>
            <a:ext cx="28575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7030A0"/>
                </a:solidFill>
              </a:rPr>
              <a:t>Kraisid </a:t>
            </a:r>
            <a:r>
              <a:rPr lang="en-US" sz="1000" dirty="0" err="1">
                <a:solidFill>
                  <a:srgbClr val="7030A0"/>
                </a:solidFill>
              </a:rPr>
              <a:t>Tontisirin</a:t>
            </a:r>
            <a:r>
              <a:rPr lang="en-US" sz="1000" dirty="0">
                <a:solidFill>
                  <a:srgbClr val="7030A0"/>
                </a:solidFill>
              </a:rPr>
              <a:t>, </a:t>
            </a:r>
            <a:r>
              <a:rPr lang="en-US" sz="1000" dirty="0" err="1">
                <a:solidFill>
                  <a:srgbClr val="7030A0"/>
                </a:solidFill>
              </a:rPr>
              <a:t>Mahidol</a:t>
            </a:r>
            <a:r>
              <a:rPr lang="en-US" sz="1000" dirty="0">
                <a:solidFill>
                  <a:srgbClr val="7030A0"/>
                </a:solidFill>
              </a:rPr>
              <a:t> University</a:t>
            </a:r>
          </a:p>
        </p:txBody>
      </p:sp>
    </p:spTree>
    <p:extLst>
      <p:ext uri="{BB962C8B-B14F-4D97-AF65-F5344CB8AC3E}">
        <p14:creationId xmlns:p14="http://schemas.microsoft.com/office/powerpoint/2010/main" xmlns="" val="120741805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lowchart: Delay 44"/>
          <p:cNvSpPr/>
          <p:nvPr/>
        </p:nvSpPr>
        <p:spPr bwMode="auto">
          <a:xfrm rot="16200000">
            <a:off x="1821656" y="-464343"/>
            <a:ext cx="5500687" cy="9144000"/>
          </a:xfrm>
          <a:prstGeom prst="flowChartDelay">
            <a:avLst/>
          </a:prstGeom>
          <a:solidFill>
            <a:sysClr val="window" lastClr="FFFFFF">
              <a:lumMod val="95000"/>
            </a:sys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th-TH" sz="1800" kern="0" dirty="0">
              <a:solidFill>
                <a:sysClr val="windowText" lastClr="000000"/>
              </a:solidFill>
              <a:latin typeface="Calibri"/>
              <a:cs typeface="Cordia New"/>
            </a:endParaRPr>
          </a:p>
        </p:txBody>
      </p:sp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0" y="0"/>
            <a:ext cx="9144000" cy="642938"/>
          </a:xfrm>
          <a:prstGeom prst="rect">
            <a:avLst/>
          </a:prstGeom>
          <a:gradFill rotWithShape="1">
            <a:gsLst>
              <a:gs pos="0">
                <a:srgbClr val="00B0F0"/>
              </a:gs>
              <a:gs pos="100000">
                <a:schemeClr val="accent5">
                  <a:lumMod val="2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th-TH" altLang="th-TH"/>
          </a:p>
        </p:txBody>
      </p:sp>
      <p:sp>
        <p:nvSpPr>
          <p:cNvPr id="49" name="AutoShape 6"/>
          <p:cNvSpPr>
            <a:spLocks noChangeArrowheads="1"/>
          </p:cNvSpPr>
          <p:nvPr/>
        </p:nvSpPr>
        <p:spPr bwMode="auto">
          <a:xfrm>
            <a:off x="357158" y="4572008"/>
            <a:ext cx="2056463" cy="794650"/>
          </a:xfrm>
          <a:prstGeom prst="roundRect">
            <a:avLst>
              <a:gd name="adj" fmla="val 16667"/>
            </a:avLst>
          </a:prstGeom>
          <a:solidFill>
            <a:srgbClr val="FF8BB2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endParaRPr lang="th-TH" sz="2400" kern="0" dirty="0">
              <a:solidFill>
                <a:sysClr val="windowText" lastClr="000000"/>
              </a:solidFill>
              <a:latin typeface="Calibri"/>
              <a:cs typeface="Cordia New"/>
            </a:endParaRPr>
          </a:p>
        </p:txBody>
      </p:sp>
      <p:sp>
        <p:nvSpPr>
          <p:cNvPr id="51" name="AutoShape 6"/>
          <p:cNvSpPr>
            <a:spLocks noChangeArrowheads="1"/>
          </p:cNvSpPr>
          <p:nvPr/>
        </p:nvSpPr>
        <p:spPr bwMode="auto">
          <a:xfrm>
            <a:off x="3143240" y="4603191"/>
            <a:ext cx="2567010" cy="767386"/>
          </a:xfrm>
          <a:prstGeom prst="roundRect">
            <a:avLst>
              <a:gd name="adj" fmla="val 16667"/>
            </a:avLst>
          </a:prstGeom>
          <a:solidFill>
            <a:srgbClr val="8064A2">
              <a:lumMod val="60000"/>
              <a:lumOff val="40000"/>
            </a:srgbClr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th-TH" sz="2400" kern="0" dirty="0">
              <a:solidFill>
                <a:sysClr val="windowText" lastClr="000000"/>
              </a:solidFill>
              <a:latin typeface="Calibri"/>
              <a:cs typeface="Cordia New"/>
            </a:endParaRPr>
          </a:p>
        </p:txBody>
      </p:sp>
      <p:sp>
        <p:nvSpPr>
          <p:cNvPr id="52" name="AutoShape 6"/>
          <p:cNvSpPr>
            <a:spLocks noChangeArrowheads="1"/>
          </p:cNvSpPr>
          <p:nvPr/>
        </p:nvSpPr>
        <p:spPr bwMode="auto">
          <a:xfrm>
            <a:off x="6291239" y="4603191"/>
            <a:ext cx="2352727" cy="767386"/>
          </a:xfrm>
          <a:prstGeom prst="roundRect">
            <a:avLst>
              <a:gd name="adj" fmla="val 16667"/>
            </a:avLst>
          </a:prstGeom>
          <a:solidFill>
            <a:srgbClr val="33CCCC"/>
          </a:solidFill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th-TH" sz="2400" kern="0" dirty="0">
              <a:solidFill>
                <a:sysClr val="windowText" lastClr="000000"/>
              </a:solidFill>
              <a:latin typeface="Calibri"/>
              <a:cs typeface="Cordia New"/>
            </a:endParaRPr>
          </a:p>
        </p:txBody>
      </p:sp>
      <p:sp>
        <p:nvSpPr>
          <p:cNvPr id="26637" name="Text Box 15"/>
          <p:cNvSpPr txBox="1">
            <a:spLocks noChangeArrowheads="1"/>
          </p:cNvSpPr>
          <p:nvPr/>
        </p:nvSpPr>
        <p:spPr bwMode="auto">
          <a:xfrm>
            <a:off x="273050" y="5516563"/>
            <a:ext cx="2643188" cy="188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th-TH" altLang="th-TH" sz="1600" b="1" dirty="0">
                <a:solidFill>
                  <a:srgbClr val="C00000"/>
                </a:solidFill>
                <a:latin typeface="Calibri" pitchFamily="34" charset="0"/>
                <a:cs typeface="FreesiaUPC" pitchFamily="34" charset="-34"/>
              </a:rPr>
              <a:t> </a:t>
            </a:r>
            <a:r>
              <a:rPr lang="en-US" altLang="th-TH" sz="1600" dirty="0">
                <a:solidFill>
                  <a:srgbClr val="C00000"/>
                </a:solidFill>
                <a:latin typeface="Calibri" pitchFamily="34" charset="0"/>
                <a:cs typeface="FreesiaUPC" pitchFamily="34" charset="-34"/>
              </a:rPr>
              <a:t>R&amp;D, GAP</a:t>
            </a:r>
            <a:endParaRPr lang="th-TH" altLang="th-TH" sz="1600" dirty="0">
              <a:solidFill>
                <a:srgbClr val="C00000"/>
              </a:solidFill>
              <a:latin typeface="Freesia New" pitchFamily="34" charset="-34"/>
              <a:cs typeface="Freesia New" pitchFamily="34" charset="-34"/>
            </a:endParaRPr>
          </a:p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th-TH" altLang="th-TH" sz="1600" dirty="0">
                <a:solidFill>
                  <a:srgbClr val="C00000"/>
                </a:solidFill>
                <a:latin typeface="Calibri" pitchFamily="34" charset="0"/>
                <a:cs typeface="FreesiaUPC" pitchFamily="34" charset="-34"/>
              </a:rPr>
              <a:t> </a:t>
            </a:r>
            <a:r>
              <a:rPr lang="en-US" altLang="th-TH" sz="1600" dirty="0">
                <a:solidFill>
                  <a:srgbClr val="C00000"/>
                </a:solidFill>
                <a:latin typeface="Calibri" pitchFamily="34" charset="0"/>
                <a:cs typeface="FreesiaUPC" pitchFamily="34" charset="-34"/>
              </a:rPr>
              <a:t>Standard farm</a:t>
            </a:r>
            <a:endParaRPr lang="th-TH" altLang="th-TH" sz="1600" dirty="0">
              <a:solidFill>
                <a:srgbClr val="C00000"/>
              </a:solidFill>
              <a:latin typeface="Calibri" pitchFamily="34" charset="0"/>
              <a:cs typeface="FreesiaUPC" pitchFamily="34" charset="-34"/>
            </a:endParaRPr>
          </a:p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th-TH" sz="1600" dirty="0">
                <a:solidFill>
                  <a:srgbClr val="C00000"/>
                </a:solidFill>
                <a:latin typeface="Calibri" pitchFamily="34" charset="0"/>
                <a:cs typeface="FreesiaUPC" pitchFamily="34" charset="-34"/>
              </a:rPr>
              <a:t> Farm cluster/cooperative</a:t>
            </a:r>
          </a:p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th-TH" sz="1600" dirty="0">
                <a:solidFill>
                  <a:srgbClr val="C00000"/>
                </a:solidFill>
                <a:latin typeface="Calibri" pitchFamily="34" charset="0"/>
                <a:cs typeface="FreesiaUPC" pitchFamily="34" charset="-34"/>
              </a:rPr>
              <a:t> Smart Farmers</a:t>
            </a:r>
          </a:p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th-TH" sz="1600" dirty="0">
                <a:solidFill>
                  <a:srgbClr val="7030A0"/>
                </a:solidFill>
                <a:latin typeface="Calibri" pitchFamily="34" charset="0"/>
                <a:cs typeface="FreesiaUPC" pitchFamily="34" charset="-34"/>
              </a:rPr>
              <a:t> </a:t>
            </a:r>
            <a:r>
              <a:rPr lang="en-US" altLang="th-TH" sz="1600" dirty="0">
                <a:solidFill>
                  <a:srgbClr val="CC0066"/>
                </a:solidFill>
                <a:latin typeface="Calibri" pitchFamily="34" charset="0"/>
                <a:cs typeface="FreesiaUPC" pitchFamily="34" charset="-34"/>
              </a:rPr>
              <a:t>R&amp;D /innovation</a:t>
            </a:r>
          </a:p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endParaRPr lang="en-US" altLang="th-TH" sz="1600" dirty="0">
              <a:solidFill>
                <a:srgbClr val="C00000"/>
              </a:solidFill>
              <a:latin typeface="Calibri" pitchFamily="34" charset="0"/>
              <a:cs typeface="FreesiaUPC" pitchFamily="34" charset="-34"/>
            </a:endParaRPr>
          </a:p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endParaRPr lang="th-TH" altLang="th-TH" sz="1600" b="1" dirty="0">
              <a:solidFill>
                <a:srgbClr val="C00000"/>
              </a:solidFill>
              <a:latin typeface="Calibri" pitchFamily="34" charset="0"/>
              <a:cs typeface="FreesiaUPC" pitchFamily="34" charset="-34"/>
            </a:endParaRPr>
          </a:p>
        </p:txBody>
      </p:sp>
      <p:sp>
        <p:nvSpPr>
          <p:cNvPr id="56" name="ลูกศรขวา 15"/>
          <p:cNvSpPr/>
          <p:nvPr/>
        </p:nvSpPr>
        <p:spPr>
          <a:xfrm>
            <a:off x="2500298" y="4500570"/>
            <a:ext cx="500066" cy="857256"/>
          </a:xfrm>
          <a:prstGeom prst="rightArrow">
            <a:avLst/>
          </a:prstGeom>
          <a:solidFill>
            <a:srgbClr val="FF6699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endParaRPr lang="th-TH" sz="1800" kern="0" dirty="0">
              <a:solidFill>
                <a:sysClr val="window" lastClr="FFFFFF"/>
              </a:solidFill>
              <a:latin typeface="Calibri"/>
              <a:cs typeface="Cordia New"/>
            </a:endParaRPr>
          </a:p>
        </p:txBody>
      </p:sp>
      <p:grpSp>
        <p:nvGrpSpPr>
          <p:cNvPr id="26641" name="ลูกศรขวา 16"/>
          <p:cNvGrpSpPr>
            <a:grpSpLocks/>
          </p:cNvGrpSpPr>
          <p:nvPr/>
        </p:nvGrpSpPr>
        <p:grpSpPr bwMode="auto">
          <a:xfrm rot="10800000">
            <a:off x="5715000" y="4545013"/>
            <a:ext cx="530225" cy="884237"/>
            <a:chOff x="3644" y="1513"/>
            <a:chExt cx="334" cy="557"/>
          </a:xfrm>
        </p:grpSpPr>
        <p:pic>
          <p:nvPicPr>
            <p:cNvPr id="26671" name="ลูกศรขวา 1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4" y="1513"/>
              <a:ext cx="334" cy="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72" name="Text Box 20"/>
            <p:cNvSpPr txBox="1">
              <a:spLocks noChangeArrowheads="1"/>
            </p:cNvSpPr>
            <p:nvPr/>
          </p:nvSpPr>
          <p:spPr bwMode="auto">
            <a:xfrm rot="10800000">
              <a:off x="3733" y="1659"/>
              <a:ext cx="237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ngsana New" pitchFamily="18" charset="-34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th-TH" altLang="th-TH" sz="2800">
                <a:solidFill>
                  <a:srgbClr val="FFFFFF"/>
                </a:solidFill>
                <a:latin typeface="Calibri" pitchFamily="34" charset="0"/>
                <a:cs typeface="Cordia New" pitchFamily="34" charset="-34"/>
              </a:endParaRPr>
            </a:p>
          </p:txBody>
        </p:sp>
      </p:grpSp>
      <p:sp>
        <p:nvSpPr>
          <p:cNvPr id="26642" name="Text Box 15"/>
          <p:cNvSpPr txBox="1">
            <a:spLocks noChangeArrowheads="1"/>
          </p:cNvSpPr>
          <p:nvPr/>
        </p:nvSpPr>
        <p:spPr bwMode="auto">
          <a:xfrm>
            <a:off x="2486025" y="5516563"/>
            <a:ext cx="4462463" cy="137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th-TH" sz="1800" b="1" dirty="0">
                <a:solidFill>
                  <a:srgbClr val="7030A0"/>
                </a:solidFill>
                <a:latin typeface="Calibri" pitchFamily="34" charset="0"/>
                <a:cs typeface="FreesiaUPC" pitchFamily="34" charset="-34"/>
              </a:rPr>
              <a:t> </a:t>
            </a:r>
            <a:r>
              <a:rPr lang="en-US" altLang="th-TH" sz="1600" dirty="0">
                <a:solidFill>
                  <a:srgbClr val="7030A0"/>
                </a:solidFill>
                <a:latin typeface="Calibri" pitchFamily="34" charset="0"/>
                <a:cs typeface="FreesiaUPC" pitchFamily="34" charset="-34"/>
              </a:rPr>
              <a:t>Promote collecting and processing station</a:t>
            </a:r>
            <a:endParaRPr lang="th-TH" altLang="th-TH" sz="1600" dirty="0">
              <a:solidFill>
                <a:srgbClr val="7030A0"/>
              </a:solidFill>
              <a:latin typeface="Calibri" pitchFamily="34" charset="0"/>
              <a:cs typeface="FreesiaUPC" pitchFamily="34" charset="-34"/>
            </a:endParaRPr>
          </a:p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th-TH" sz="1600" dirty="0">
                <a:solidFill>
                  <a:srgbClr val="7030A0"/>
                </a:solidFill>
                <a:latin typeface="Calibri" pitchFamily="34" charset="0"/>
                <a:cs typeface="FreesiaUPC" pitchFamily="34" charset="-34"/>
              </a:rPr>
              <a:t> Food storage and processing/  </a:t>
            </a:r>
          </a:p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th-TH" sz="1600" dirty="0">
                <a:solidFill>
                  <a:srgbClr val="7030A0"/>
                </a:solidFill>
                <a:latin typeface="Calibri" pitchFamily="34" charset="0"/>
                <a:cs typeface="FreesiaUPC" pitchFamily="34" charset="-34"/>
              </a:rPr>
              <a:t>   food  loss/waste reduction </a:t>
            </a:r>
            <a:endParaRPr lang="th-TH" altLang="th-TH" sz="1600" dirty="0">
              <a:solidFill>
                <a:srgbClr val="7030A0"/>
              </a:solidFill>
              <a:latin typeface="Calibri" pitchFamily="34" charset="0"/>
              <a:cs typeface="FreesiaUPC" pitchFamily="34" charset="-34"/>
            </a:endParaRPr>
          </a:p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th-TH" sz="1600" dirty="0">
                <a:solidFill>
                  <a:srgbClr val="7030A0"/>
                </a:solidFill>
                <a:latin typeface="Calibri" pitchFamily="34" charset="0"/>
                <a:cs typeface="FreesiaUPC" pitchFamily="34" charset="-34"/>
              </a:rPr>
              <a:t> Local culture/tourism</a:t>
            </a:r>
            <a:endParaRPr lang="th-TH" altLang="th-TH" sz="1600" dirty="0">
              <a:solidFill>
                <a:srgbClr val="7030A0"/>
              </a:solidFill>
              <a:latin typeface="Calibri" pitchFamily="34" charset="0"/>
              <a:cs typeface="FreesiaUPC" pitchFamily="34" charset="-34"/>
            </a:endParaRPr>
          </a:p>
          <a:p>
            <a:pPr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th-TH" sz="1600" dirty="0">
                <a:solidFill>
                  <a:srgbClr val="7030A0"/>
                </a:solidFill>
                <a:latin typeface="Calibri" pitchFamily="34" charset="0"/>
                <a:cs typeface="FreesiaUPC" pitchFamily="34" charset="-34"/>
              </a:rPr>
              <a:t> R&amp;D /innovation</a:t>
            </a:r>
          </a:p>
        </p:txBody>
      </p:sp>
      <p:sp>
        <p:nvSpPr>
          <p:cNvPr id="61" name="Text Box 15"/>
          <p:cNvSpPr txBox="1">
            <a:spLocks noChangeArrowheads="1"/>
          </p:cNvSpPr>
          <p:nvPr/>
        </p:nvSpPr>
        <p:spPr bwMode="auto">
          <a:xfrm>
            <a:off x="6359525" y="5510609"/>
            <a:ext cx="3684588" cy="111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th-TH" sz="1600" b="1" dirty="0">
                <a:solidFill>
                  <a:srgbClr val="003399"/>
                </a:solidFill>
                <a:latin typeface="Calibri" pitchFamily="34" charset="0"/>
                <a:cs typeface="FreesiaUPC" pitchFamily="34" charset="-34"/>
              </a:rPr>
              <a:t> </a:t>
            </a:r>
            <a:r>
              <a:rPr lang="en-US" sz="1600" dirty="0">
                <a:solidFill>
                  <a:srgbClr val="003399"/>
                </a:solidFill>
                <a:latin typeface="Calibri" pitchFamily="34" charset="0"/>
                <a:cs typeface="FreesiaUPC" pitchFamily="34" charset="-34"/>
              </a:rPr>
              <a:t>Value added</a:t>
            </a:r>
            <a:endParaRPr lang="en-US" sz="1600" dirty="0">
              <a:solidFill>
                <a:srgbClr val="7030A0"/>
              </a:solidFill>
              <a:latin typeface="Calibri" pitchFamily="34" charset="0"/>
              <a:cs typeface="FreesiaUPC" pitchFamily="34" charset="-34"/>
            </a:endParaRPr>
          </a:p>
          <a:p>
            <a:pPr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th-TH" sz="1600" dirty="0">
                <a:solidFill>
                  <a:srgbClr val="7030A0"/>
                </a:solidFill>
                <a:latin typeface="Calibri" pitchFamily="34" charset="0"/>
                <a:cs typeface="FreesiaUPC" pitchFamily="34" charset="-34"/>
              </a:rPr>
              <a:t> </a:t>
            </a:r>
            <a:r>
              <a:rPr lang="en-US" sz="1600" dirty="0">
                <a:solidFill>
                  <a:srgbClr val="003399"/>
                </a:solidFill>
                <a:latin typeface="Calibri" pitchFamily="34" charset="0"/>
                <a:cs typeface="FreesiaUPC" pitchFamily="34" charset="-34"/>
              </a:rPr>
              <a:t>Strengthening/improve food  </a:t>
            </a:r>
          </a:p>
          <a:p>
            <a:pPr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3399"/>
                </a:solidFill>
                <a:latin typeface="Calibri" pitchFamily="34" charset="0"/>
                <a:cs typeface="FreesiaUPC" pitchFamily="34" charset="-34"/>
              </a:rPr>
              <a:t>    technology</a:t>
            </a:r>
          </a:p>
          <a:p>
            <a:pPr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th-TH" sz="1600" dirty="0">
                <a:solidFill>
                  <a:srgbClr val="0070C0"/>
                </a:solidFill>
                <a:latin typeface="Calibri" pitchFamily="34" charset="0"/>
                <a:cs typeface="FreesiaUPC" pitchFamily="34" charset="-34"/>
              </a:rPr>
              <a:t> R&amp;D /innovation</a:t>
            </a:r>
            <a:endParaRPr lang="th-TH" sz="1600" dirty="0">
              <a:solidFill>
                <a:srgbClr val="0070C0"/>
              </a:solidFill>
              <a:latin typeface="Calibri" pitchFamily="34" charset="0"/>
              <a:cs typeface="FreesiaUPC" pitchFamily="34" charset="-34"/>
            </a:endParaRPr>
          </a:p>
        </p:txBody>
      </p:sp>
      <p:sp>
        <p:nvSpPr>
          <p:cNvPr id="62" name="AutoShape 24"/>
          <p:cNvSpPr>
            <a:spLocks noChangeArrowheads="1"/>
          </p:cNvSpPr>
          <p:nvPr/>
        </p:nvSpPr>
        <p:spPr bwMode="auto">
          <a:xfrm>
            <a:off x="422275" y="5276850"/>
            <a:ext cx="571500" cy="290513"/>
          </a:xfrm>
          <a:prstGeom prst="upArrow">
            <a:avLst>
              <a:gd name="adj1" fmla="val 47306"/>
              <a:gd name="adj2" fmla="val 48236"/>
            </a:avLst>
          </a:prstGeom>
          <a:solidFill>
            <a:srgbClr val="FF9999">
              <a:alpha val="59999"/>
            </a:srgbClr>
          </a:solidFill>
          <a:ln w="25400" algn="ctr">
            <a:solidFill>
              <a:sysClr val="window" lastClr="FFFFF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th-TH" sz="1800" kern="0">
              <a:solidFill>
                <a:srgbClr val="FFFFFF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63" name="AutoShape 24"/>
          <p:cNvSpPr>
            <a:spLocks noChangeArrowheads="1"/>
          </p:cNvSpPr>
          <p:nvPr/>
        </p:nvSpPr>
        <p:spPr bwMode="auto">
          <a:xfrm>
            <a:off x="1152525" y="5276850"/>
            <a:ext cx="571500" cy="290513"/>
          </a:xfrm>
          <a:prstGeom prst="upArrow">
            <a:avLst>
              <a:gd name="adj1" fmla="val 47306"/>
              <a:gd name="adj2" fmla="val 48236"/>
            </a:avLst>
          </a:prstGeom>
          <a:solidFill>
            <a:srgbClr val="FF9999">
              <a:alpha val="59999"/>
            </a:srgbClr>
          </a:solidFill>
          <a:ln w="25400" algn="ctr">
            <a:solidFill>
              <a:sysClr val="window" lastClr="FFFFF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th-TH" sz="1800" kern="0">
              <a:solidFill>
                <a:srgbClr val="FFFFFF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64" name="AutoShape 24"/>
          <p:cNvSpPr>
            <a:spLocks noChangeArrowheads="1"/>
          </p:cNvSpPr>
          <p:nvPr/>
        </p:nvSpPr>
        <p:spPr bwMode="auto">
          <a:xfrm>
            <a:off x="1922463" y="5276850"/>
            <a:ext cx="571500" cy="290513"/>
          </a:xfrm>
          <a:prstGeom prst="upArrow">
            <a:avLst>
              <a:gd name="adj1" fmla="val 47306"/>
              <a:gd name="adj2" fmla="val 48236"/>
            </a:avLst>
          </a:prstGeom>
          <a:solidFill>
            <a:srgbClr val="FF9999">
              <a:alpha val="59999"/>
            </a:srgbClr>
          </a:solidFill>
          <a:ln w="25400" algn="ctr">
            <a:solidFill>
              <a:sysClr val="window" lastClr="FFFFF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th-TH" sz="1800" kern="0">
              <a:solidFill>
                <a:srgbClr val="FFFFFF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65" name="AutoShape 24"/>
          <p:cNvSpPr>
            <a:spLocks noChangeArrowheads="1"/>
          </p:cNvSpPr>
          <p:nvPr/>
        </p:nvSpPr>
        <p:spPr bwMode="auto">
          <a:xfrm>
            <a:off x="6500813" y="5281613"/>
            <a:ext cx="571500" cy="290512"/>
          </a:xfrm>
          <a:prstGeom prst="upArrow">
            <a:avLst>
              <a:gd name="adj1" fmla="val 47306"/>
              <a:gd name="adj2" fmla="val 48236"/>
            </a:avLst>
          </a:prstGeom>
          <a:solidFill>
            <a:srgbClr val="33CCCC">
              <a:alpha val="59999"/>
            </a:srgbClr>
          </a:solidFill>
          <a:ln w="25400" algn="ctr">
            <a:solidFill>
              <a:sysClr val="window" lastClr="FFFFF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th-TH" sz="1800" kern="0">
              <a:solidFill>
                <a:srgbClr val="FFFFFF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66" name="AutoShape 24"/>
          <p:cNvSpPr>
            <a:spLocks noChangeArrowheads="1"/>
          </p:cNvSpPr>
          <p:nvPr/>
        </p:nvSpPr>
        <p:spPr bwMode="auto">
          <a:xfrm>
            <a:off x="7231063" y="5281613"/>
            <a:ext cx="571500" cy="290512"/>
          </a:xfrm>
          <a:prstGeom prst="upArrow">
            <a:avLst>
              <a:gd name="adj1" fmla="val 47306"/>
              <a:gd name="adj2" fmla="val 48236"/>
            </a:avLst>
          </a:prstGeom>
          <a:solidFill>
            <a:srgbClr val="33CCCC">
              <a:alpha val="59999"/>
            </a:srgbClr>
          </a:solidFill>
          <a:ln w="25400" algn="ctr">
            <a:solidFill>
              <a:sysClr val="window" lastClr="FFFFF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th-TH" sz="1800" kern="0">
              <a:solidFill>
                <a:srgbClr val="FFFFFF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67" name="AutoShape 24"/>
          <p:cNvSpPr>
            <a:spLocks noChangeArrowheads="1"/>
          </p:cNvSpPr>
          <p:nvPr/>
        </p:nvSpPr>
        <p:spPr bwMode="auto">
          <a:xfrm>
            <a:off x="8001000" y="5281613"/>
            <a:ext cx="571500" cy="290512"/>
          </a:xfrm>
          <a:prstGeom prst="upArrow">
            <a:avLst>
              <a:gd name="adj1" fmla="val 47306"/>
              <a:gd name="adj2" fmla="val 48236"/>
            </a:avLst>
          </a:prstGeom>
          <a:solidFill>
            <a:srgbClr val="33CCCC">
              <a:alpha val="59999"/>
            </a:srgbClr>
          </a:solidFill>
          <a:ln w="25400" algn="ctr">
            <a:solidFill>
              <a:sysClr val="window" lastClr="FFFFF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th-TH" sz="1800" kern="0">
              <a:solidFill>
                <a:srgbClr val="FFFFFF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68" name="AutoShape 24"/>
          <p:cNvSpPr>
            <a:spLocks noChangeArrowheads="1"/>
          </p:cNvSpPr>
          <p:nvPr/>
        </p:nvSpPr>
        <p:spPr bwMode="auto">
          <a:xfrm>
            <a:off x="3429000" y="5286375"/>
            <a:ext cx="571500" cy="290513"/>
          </a:xfrm>
          <a:prstGeom prst="upArrow">
            <a:avLst>
              <a:gd name="adj1" fmla="val 47306"/>
              <a:gd name="adj2" fmla="val 48236"/>
            </a:avLst>
          </a:prstGeom>
          <a:solidFill>
            <a:srgbClr val="8064A2">
              <a:lumMod val="75000"/>
              <a:alpha val="59999"/>
            </a:srgbClr>
          </a:solidFill>
          <a:ln w="25400" algn="ctr">
            <a:solidFill>
              <a:sysClr val="window" lastClr="FFFFF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th-TH" sz="1800" kern="0" dirty="0">
              <a:solidFill>
                <a:sysClr val="window" lastClr="FFFFFF"/>
              </a:solidFill>
              <a:latin typeface="Calibri"/>
              <a:cs typeface="Cordia New"/>
            </a:endParaRPr>
          </a:p>
        </p:txBody>
      </p:sp>
      <p:sp>
        <p:nvSpPr>
          <p:cNvPr id="69" name="AutoShape 24"/>
          <p:cNvSpPr>
            <a:spLocks noChangeArrowheads="1"/>
          </p:cNvSpPr>
          <p:nvPr/>
        </p:nvSpPr>
        <p:spPr bwMode="auto">
          <a:xfrm>
            <a:off x="4159250" y="5286375"/>
            <a:ext cx="571500" cy="290513"/>
          </a:xfrm>
          <a:prstGeom prst="upArrow">
            <a:avLst>
              <a:gd name="adj1" fmla="val 47306"/>
              <a:gd name="adj2" fmla="val 48236"/>
            </a:avLst>
          </a:prstGeom>
          <a:solidFill>
            <a:srgbClr val="8064A2">
              <a:lumMod val="75000"/>
              <a:alpha val="59999"/>
            </a:srgbClr>
          </a:solidFill>
          <a:ln w="25400" algn="ctr">
            <a:solidFill>
              <a:sysClr val="window" lastClr="FFFFF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th-TH" sz="1800" kern="0" dirty="0">
              <a:solidFill>
                <a:sysClr val="window" lastClr="FFFFFF"/>
              </a:solidFill>
              <a:latin typeface="Calibri"/>
              <a:cs typeface="Cordia New"/>
            </a:endParaRPr>
          </a:p>
        </p:txBody>
      </p:sp>
      <p:sp>
        <p:nvSpPr>
          <p:cNvPr id="70" name="AutoShape 24"/>
          <p:cNvSpPr>
            <a:spLocks noChangeArrowheads="1"/>
          </p:cNvSpPr>
          <p:nvPr/>
        </p:nvSpPr>
        <p:spPr bwMode="auto">
          <a:xfrm>
            <a:off x="4929188" y="5286375"/>
            <a:ext cx="571500" cy="290513"/>
          </a:xfrm>
          <a:prstGeom prst="upArrow">
            <a:avLst>
              <a:gd name="adj1" fmla="val 47306"/>
              <a:gd name="adj2" fmla="val 48236"/>
            </a:avLst>
          </a:prstGeom>
          <a:solidFill>
            <a:srgbClr val="8064A2">
              <a:lumMod val="75000"/>
              <a:alpha val="59999"/>
            </a:srgbClr>
          </a:solidFill>
          <a:ln w="25400" algn="ctr">
            <a:solidFill>
              <a:sysClr val="window" lastClr="FFFFF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th-TH" sz="1800" kern="0" dirty="0">
              <a:solidFill>
                <a:sysClr val="window" lastClr="FFFFFF"/>
              </a:solidFill>
              <a:latin typeface="Calibri"/>
              <a:cs typeface="Cordia New"/>
            </a:endParaRPr>
          </a:p>
        </p:txBody>
      </p:sp>
      <p:grpSp>
        <p:nvGrpSpPr>
          <p:cNvPr id="26653" name="Group 46"/>
          <p:cNvGrpSpPr>
            <a:grpSpLocks/>
          </p:cNvGrpSpPr>
          <p:nvPr/>
        </p:nvGrpSpPr>
        <p:grpSpPr bwMode="auto">
          <a:xfrm>
            <a:off x="3132138" y="2855913"/>
            <a:ext cx="2654300" cy="1477962"/>
            <a:chOff x="3274704" y="2500306"/>
            <a:chExt cx="2654618" cy="1477857"/>
          </a:xfrm>
        </p:grpSpPr>
        <p:sp>
          <p:nvSpPr>
            <p:cNvPr id="73" name="วงรี 22"/>
            <p:cNvSpPr/>
            <p:nvPr/>
          </p:nvSpPr>
          <p:spPr>
            <a:xfrm>
              <a:off x="3357554" y="2500306"/>
              <a:ext cx="2571768" cy="1477857"/>
            </a:xfrm>
            <a:prstGeom prst="ellipse">
              <a:avLst/>
            </a:prstGeom>
            <a:solidFill>
              <a:srgbClr val="FFFF66"/>
            </a:solidFill>
            <a:ln w="25400" cap="flat" cmpd="sng" algn="ctr">
              <a:noFill/>
              <a:prstDash val="solid"/>
            </a:ln>
            <a:effectLst>
              <a:glow rad="228600">
                <a:srgbClr val="4F81BD">
                  <a:satMod val="175000"/>
                  <a:alpha val="40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>
                <a:defRPr/>
              </a:pPr>
              <a:endParaRPr lang="th-TH" sz="1800" kern="0" dirty="0">
                <a:solidFill>
                  <a:sysClr val="window" lastClr="FFFFFF"/>
                </a:solidFill>
                <a:latin typeface="Calibri"/>
                <a:cs typeface="Cordia New"/>
              </a:endParaRPr>
            </a:p>
          </p:txBody>
        </p:sp>
        <p:sp>
          <p:nvSpPr>
            <p:cNvPr id="74" name="Text Box 8"/>
            <p:cNvSpPr txBox="1">
              <a:spLocks noChangeArrowheads="1"/>
            </p:cNvSpPr>
            <p:nvPr/>
          </p:nvSpPr>
          <p:spPr bwMode="auto">
            <a:xfrm>
              <a:off x="3274704" y="2644758"/>
              <a:ext cx="2643504" cy="618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2000"/>
                </a:lnSpc>
                <a:defRPr/>
              </a:pPr>
              <a:r>
                <a:rPr lang="th-TH" sz="2400" b="1" kern="0" dirty="0">
                  <a:solidFill>
                    <a:sysClr val="windowText" lastClr="000000"/>
                  </a:solidFill>
                  <a:latin typeface="Calibri" pitchFamily="34" charset="0"/>
                  <a:cs typeface="FreesiaUPC" pitchFamily="34" charset="-34"/>
                </a:rPr>
                <a:t>     </a:t>
              </a:r>
              <a:r>
                <a:rPr lang="en-US" sz="2400" kern="0" dirty="0">
                  <a:solidFill>
                    <a:sysClr val="windowText" lastClr="000000"/>
                  </a:solidFill>
                  <a:latin typeface="Calibri" pitchFamily="34" charset="0"/>
                  <a:cs typeface="LilyUPC" pitchFamily="34" charset="-34"/>
                </a:rPr>
                <a:t>Food standard</a:t>
              </a:r>
              <a:endParaRPr lang="th-TH" sz="1000" kern="0" dirty="0">
                <a:solidFill>
                  <a:sysClr val="windowText" lastClr="000000"/>
                </a:solidFill>
                <a:latin typeface="Calibri" pitchFamily="34" charset="0"/>
                <a:cs typeface="LilyUPC" pitchFamily="34" charset="-34"/>
              </a:endParaRPr>
            </a:p>
            <a:p>
              <a:pPr>
                <a:lnSpc>
                  <a:spcPts val="2000"/>
                </a:lnSpc>
                <a:defRPr/>
              </a:pPr>
              <a:endParaRPr lang="th-TH" sz="2000" b="1" kern="0" dirty="0">
                <a:solidFill>
                  <a:sysClr val="windowText" lastClr="000000"/>
                </a:solidFill>
                <a:latin typeface="Calibri" pitchFamily="34" charset="0"/>
                <a:cs typeface="FreesiaUPC" pitchFamily="34" charset="-34"/>
              </a:endParaRPr>
            </a:p>
          </p:txBody>
        </p:sp>
      </p:grpSp>
      <p:sp>
        <p:nvSpPr>
          <p:cNvPr id="26654" name="Text Box 14"/>
          <p:cNvSpPr txBox="1">
            <a:spLocks noChangeArrowheads="1"/>
          </p:cNvSpPr>
          <p:nvPr/>
        </p:nvSpPr>
        <p:spPr bwMode="auto">
          <a:xfrm>
            <a:off x="6143625" y="2857500"/>
            <a:ext cx="2357438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78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th-TH" sz="2000" dirty="0">
                <a:solidFill>
                  <a:srgbClr val="990099"/>
                </a:solidFill>
                <a:latin typeface="Tahoma" pitchFamily="34" charset="0"/>
                <a:cs typeface="Tahoma" pitchFamily="34" charset="0"/>
              </a:rPr>
              <a:t>Quality and safety assurance systems.</a:t>
            </a:r>
            <a:endParaRPr lang="th-TH" altLang="th-TH" sz="2000" dirty="0">
              <a:solidFill>
                <a:srgbClr val="000000"/>
              </a:solidFill>
              <a:latin typeface="Calibri" pitchFamily="34" charset="0"/>
              <a:cs typeface="FreesiaUPC" pitchFamily="34" charset="-34"/>
            </a:endParaRPr>
          </a:p>
        </p:txBody>
      </p:sp>
      <p:sp>
        <p:nvSpPr>
          <p:cNvPr id="26655" name="Text Box 14"/>
          <p:cNvSpPr txBox="1">
            <a:spLocks noChangeArrowheads="1"/>
          </p:cNvSpPr>
          <p:nvPr/>
        </p:nvSpPr>
        <p:spPr bwMode="auto">
          <a:xfrm>
            <a:off x="273050" y="2876550"/>
            <a:ext cx="3002806" cy="7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th-TH" sz="2000" dirty="0">
                <a:solidFill>
                  <a:srgbClr val="990099"/>
                </a:solidFill>
                <a:latin typeface="Tahoma" pitchFamily="34" charset="0"/>
                <a:cs typeface="Tahoma" pitchFamily="34" charset="0"/>
              </a:rPr>
              <a:t>Promote </a:t>
            </a:r>
          </a:p>
          <a:p>
            <a:pPr algn="ctr" eaLnBrk="1" fontAlgn="base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th-TH" sz="2000" dirty="0">
                <a:solidFill>
                  <a:srgbClr val="990099"/>
                </a:solidFill>
                <a:latin typeface="Tahoma" pitchFamily="34" charset="0"/>
                <a:cs typeface="Tahoma" pitchFamily="34" charset="0"/>
              </a:rPr>
              <a:t>   compliance</a:t>
            </a:r>
            <a:r>
              <a:rPr lang="th-TH" altLang="th-TH" sz="2000" b="1" dirty="0">
                <a:solidFill>
                  <a:srgbClr val="000000"/>
                </a:solidFill>
                <a:latin typeface="Calibri" pitchFamily="34" charset="0"/>
                <a:cs typeface="FreesiaUPC" pitchFamily="34" charset="-34"/>
              </a:rPr>
              <a:t>	</a:t>
            </a:r>
          </a:p>
        </p:txBody>
      </p:sp>
      <p:sp>
        <p:nvSpPr>
          <p:cNvPr id="26656" name="Text Box 14"/>
          <p:cNvSpPr txBox="1">
            <a:spLocks noChangeArrowheads="1"/>
          </p:cNvSpPr>
          <p:nvPr/>
        </p:nvSpPr>
        <p:spPr bwMode="auto">
          <a:xfrm>
            <a:off x="1643063" y="1643063"/>
            <a:ext cx="6000750" cy="7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th-TH" sz="2400" dirty="0">
                <a:solidFill>
                  <a:srgbClr val="7030A0"/>
                </a:solidFill>
                <a:latin typeface="Calibri" pitchFamily="34" charset="0"/>
                <a:cs typeface="FreesiaUPC" pitchFamily="34" charset="-34"/>
              </a:rPr>
              <a:t>Trade &amp; market promotion </a:t>
            </a:r>
            <a:endParaRPr lang="th-TH" altLang="th-TH" sz="2400" dirty="0">
              <a:solidFill>
                <a:srgbClr val="7030A0"/>
              </a:solidFill>
              <a:latin typeface="Calibri" pitchFamily="34" charset="0"/>
              <a:cs typeface="FreesiaUPC" pitchFamily="34" charset="-34"/>
            </a:endParaRPr>
          </a:p>
          <a:p>
            <a:pPr algn="ctr" eaLnBrk="1" fontAlgn="base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th-TH" sz="2400" dirty="0">
                <a:solidFill>
                  <a:srgbClr val="00B050"/>
                </a:solidFill>
                <a:latin typeface="Calibri" pitchFamily="34" charset="0"/>
                <a:cs typeface="FreesiaUPC" pitchFamily="34" charset="-34"/>
              </a:rPr>
              <a:t>Consumer protection and create fairness  </a:t>
            </a:r>
          </a:p>
        </p:txBody>
      </p:sp>
      <p:grpSp>
        <p:nvGrpSpPr>
          <p:cNvPr id="4" name="กลุ่ม 53"/>
          <p:cNvGrpSpPr/>
          <p:nvPr/>
        </p:nvGrpSpPr>
        <p:grpSpPr bwMode="auto">
          <a:xfrm rot="10800000">
            <a:off x="1142976" y="4143407"/>
            <a:ext cx="571502" cy="500093"/>
            <a:chOff x="-2214610" y="4643446"/>
            <a:chExt cx="571504" cy="714412"/>
          </a:xfrm>
          <a:solidFill>
            <a:srgbClr val="9900CC">
              <a:alpha val="67059"/>
            </a:srgbClr>
          </a:solidFill>
        </p:grpSpPr>
        <p:sp>
          <p:nvSpPr>
            <p:cNvPr id="79" name="เครื่องหมายบั้ง 54"/>
            <p:cNvSpPr/>
            <p:nvPr/>
          </p:nvSpPr>
          <p:spPr>
            <a:xfrm rot="16200000">
              <a:off x="-2143188" y="4572024"/>
              <a:ext cx="428660" cy="571504"/>
            </a:xfrm>
            <a:prstGeom prst="chevr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 sz="1800" kern="0" dirty="0">
                <a:solidFill>
                  <a:sysClr val="windowText" lastClr="000000"/>
                </a:solidFill>
                <a:latin typeface="Calibri"/>
                <a:cs typeface="Cordia New"/>
              </a:endParaRPr>
            </a:p>
          </p:txBody>
        </p:sp>
        <p:sp>
          <p:nvSpPr>
            <p:cNvPr id="80" name="เครื่องหมายบั้ง 55"/>
            <p:cNvSpPr/>
            <p:nvPr/>
          </p:nvSpPr>
          <p:spPr>
            <a:xfrm rot="16200000">
              <a:off x="-2143188" y="4857776"/>
              <a:ext cx="428660" cy="571504"/>
            </a:xfrm>
            <a:prstGeom prst="chevr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 sz="1800" kern="0" dirty="0">
                <a:solidFill>
                  <a:sysClr val="windowText" lastClr="000000"/>
                </a:solidFill>
                <a:latin typeface="Calibri"/>
                <a:cs typeface="Cordia New"/>
              </a:endParaRPr>
            </a:p>
          </p:txBody>
        </p:sp>
      </p:grpSp>
      <p:grpSp>
        <p:nvGrpSpPr>
          <p:cNvPr id="5" name="กลุ่ม 53"/>
          <p:cNvGrpSpPr/>
          <p:nvPr/>
        </p:nvGrpSpPr>
        <p:grpSpPr bwMode="auto">
          <a:xfrm rot="10800000">
            <a:off x="7286646" y="4143380"/>
            <a:ext cx="571502" cy="500093"/>
            <a:chOff x="-2214610" y="4643446"/>
            <a:chExt cx="571504" cy="714412"/>
          </a:xfrm>
          <a:solidFill>
            <a:srgbClr val="9900CC">
              <a:alpha val="67059"/>
            </a:srgbClr>
          </a:solidFill>
        </p:grpSpPr>
        <p:sp>
          <p:nvSpPr>
            <p:cNvPr id="82" name="เครื่องหมายบั้ง 54"/>
            <p:cNvSpPr/>
            <p:nvPr/>
          </p:nvSpPr>
          <p:spPr>
            <a:xfrm rot="16200000">
              <a:off x="-2143188" y="4572024"/>
              <a:ext cx="428660" cy="571504"/>
            </a:xfrm>
            <a:prstGeom prst="chevr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 sz="1800" kern="0" dirty="0">
                <a:solidFill>
                  <a:sysClr val="windowText" lastClr="000000"/>
                </a:solidFill>
                <a:latin typeface="Calibri"/>
                <a:cs typeface="Cordia New"/>
              </a:endParaRPr>
            </a:p>
          </p:txBody>
        </p:sp>
        <p:sp>
          <p:nvSpPr>
            <p:cNvPr id="83" name="เครื่องหมายบั้ง 55"/>
            <p:cNvSpPr/>
            <p:nvPr/>
          </p:nvSpPr>
          <p:spPr>
            <a:xfrm rot="16200000">
              <a:off x="-2143188" y="4857776"/>
              <a:ext cx="428660" cy="571504"/>
            </a:xfrm>
            <a:prstGeom prst="chevr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 sz="1800" kern="0" dirty="0">
                <a:solidFill>
                  <a:sysClr val="windowText" lastClr="000000"/>
                </a:solidFill>
                <a:latin typeface="Calibri"/>
                <a:cs typeface="Cordia New"/>
              </a:endParaRPr>
            </a:p>
          </p:txBody>
        </p:sp>
      </p:grpSp>
      <p:grpSp>
        <p:nvGrpSpPr>
          <p:cNvPr id="6" name="กลุ่ม 53"/>
          <p:cNvGrpSpPr/>
          <p:nvPr/>
        </p:nvGrpSpPr>
        <p:grpSpPr bwMode="auto">
          <a:xfrm rot="10800000">
            <a:off x="4143374" y="4143380"/>
            <a:ext cx="571502" cy="500093"/>
            <a:chOff x="-2214610" y="4643446"/>
            <a:chExt cx="571504" cy="714412"/>
          </a:xfrm>
          <a:solidFill>
            <a:srgbClr val="9900CC">
              <a:alpha val="67059"/>
            </a:srgbClr>
          </a:solidFill>
        </p:grpSpPr>
        <p:sp>
          <p:nvSpPr>
            <p:cNvPr id="85" name="เครื่องหมายบั้ง 54"/>
            <p:cNvSpPr/>
            <p:nvPr/>
          </p:nvSpPr>
          <p:spPr>
            <a:xfrm rot="16200000">
              <a:off x="-2143188" y="4572024"/>
              <a:ext cx="428660" cy="571504"/>
            </a:xfrm>
            <a:prstGeom prst="chevr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 sz="1800" kern="0" dirty="0">
                <a:solidFill>
                  <a:sysClr val="windowText" lastClr="000000"/>
                </a:solidFill>
                <a:latin typeface="Calibri"/>
                <a:cs typeface="Cordia New"/>
              </a:endParaRPr>
            </a:p>
          </p:txBody>
        </p:sp>
        <p:sp>
          <p:nvSpPr>
            <p:cNvPr id="86" name="เครื่องหมายบั้ง 55"/>
            <p:cNvSpPr/>
            <p:nvPr/>
          </p:nvSpPr>
          <p:spPr>
            <a:xfrm rot="16200000">
              <a:off x="-2143188" y="4857776"/>
              <a:ext cx="428660" cy="571504"/>
            </a:xfrm>
            <a:prstGeom prst="chevr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 sz="1800" kern="0" dirty="0">
                <a:solidFill>
                  <a:sysClr val="windowText" lastClr="000000"/>
                </a:solidFill>
                <a:latin typeface="Calibri"/>
                <a:cs typeface="Cordia New"/>
              </a:endParaRPr>
            </a:p>
          </p:txBody>
        </p:sp>
      </p:grpSp>
      <p:sp>
        <p:nvSpPr>
          <p:cNvPr id="87" name="Rounded Rectangle 86"/>
          <p:cNvSpPr/>
          <p:nvPr/>
        </p:nvSpPr>
        <p:spPr>
          <a:xfrm>
            <a:off x="571500" y="2714625"/>
            <a:ext cx="8001000" cy="1714500"/>
          </a:xfrm>
          <a:prstGeom prst="roundRect">
            <a:avLst/>
          </a:prstGeom>
          <a:noFill/>
          <a:ln w="44450" cap="flat" cmpd="dbl" algn="ctr">
            <a:solidFill>
              <a:srgbClr val="9900CC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th-TH" sz="1800" kern="0" dirty="0">
              <a:solidFill>
                <a:sysClr val="window" lastClr="FFFFFF"/>
              </a:solidFill>
              <a:latin typeface="Calibri"/>
              <a:cs typeface="Cordia New"/>
            </a:endParaRPr>
          </a:p>
        </p:txBody>
      </p:sp>
      <p:sp>
        <p:nvSpPr>
          <p:cNvPr id="26661" name="Text Box 5"/>
          <p:cNvSpPr txBox="1">
            <a:spLocks noChangeArrowheads="1"/>
          </p:cNvSpPr>
          <p:nvPr/>
        </p:nvSpPr>
        <p:spPr bwMode="auto">
          <a:xfrm>
            <a:off x="107950" y="571500"/>
            <a:ext cx="91821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55713" indent="-1255713" eaLnBrk="0" hangingPunct="0">
              <a:spcBef>
                <a:spcPct val="20000"/>
              </a:spcBef>
              <a:buChar char="•"/>
              <a:tabLst>
                <a:tab pos="1350963" algn="l"/>
              </a:tabLst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350963" algn="l"/>
              </a:tabLs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350963" algn="l"/>
              </a:tabLst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350963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350963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50963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50963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50963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50963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th-TH" sz="2000" i="1" dirty="0">
                <a:solidFill>
                  <a:srgbClr val="663300"/>
                </a:solidFill>
                <a:latin typeface="Tahoma" pitchFamily="34" charset="0"/>
                <a:cs typeface="Tahoma" pitchFamily="34" charset="0"/>
              </a:rPr>
              <a:t>Principle </a:t>
            </a:r>
            <a:r>
              <a:rPr lang="en-US" altLang="th-TH" sz="2000" b="1" dirty="0">
                <a:solidFill>
                  <a:srgbClr val="663300"/>
                </a:solidFill>
                <a:latin typeface="Tahoma" pitchFamily="34" charset="0"/>
                <a:cs typeface="Tahoma" pitchFamily="34" charset="0"/>
              </a:rPr>
              <a:t>:</a:t>
            </a:r>
            <a:r>
              <a:rPr lang="th-TH" altLang="th-TH" sz="2000" b="1" dirty="0">
                <a:solidFill>
                  <a:srgbClr val="3399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th-TH" sz="2000" dirty="0">
                <a:solidFill>
                  <a:srgbClr val="663300"/>
                </a:solidFill>
                <a:latin typeface="Tahoma" pitchFamily="34" charset="0"/>
                <a:cs typeface="Tahoma" pitchFamily="34" charset="0"/>
              </a:rPr>
              <a:t>Ensuring high quality and safe food to protect consumer health and to facilitate domestic/international trade</a:t>
            </a:r>
            <a:endParaRPr lang="th-TH" altLang="ko-KR" sz="2000" dirty="0">
              <a:solidFill>
                <a:srgbClr val="6633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6662" name="Text Box 5"/>
          <p:cNvSpPr txBox="1">
            <a:spLocks noChangeArrowheads="1"/>
          </p:cNvSpPr>
          <p:nvPr/>
        </p:nvSpPr>
        <p:spPr bwMode="auto">
          <a:xfrm>
            <a:off x="323528" y="0"/>
            <a:ext cx="8424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th-TH" dirty="0">
                <a:solidFill>
                  <a:srgbClr val="FFFFFF"/>
                </a:solidFill>
                <a:latin typeface="Arial Rounded MT Bold" panose="020F0704030504030204" pitchFamily="34" charset="0"/>
                <a:cs typeface="Tahoma" pitchFamily="34" charset="0"/>
              </a:rPr>
              <a:t>Theme 2</a:t>
            </a:r>
            <a:r>
              <a:rPr lang="th-TH" altLang="th-TH" dirty="0">
                <a:solidFill>
                  <a:srgbClr val="FFFFFF"/>
                </a:solidFill>
                <a:latin typeface="Arial Rounded MT Bold" panose="020F0704030504030204" pitchFamily="34" charset="0"/>
                <a:cs typeface="Tahoma" pitchFamily="34" charset="0"/>
              </a:rPr>
              <a:t> </a:t>
            </a:r>
            <a:r>
              <a:rPr lang="en-US" altLang="th-TH" dirty="0">
                <a:solidFill>
                  <a:srgbClr val="FFFFFF"/>
                </a:solidFill>
                <a:latin typeface="Arial Rounded MT Bold" panose="020F0704030504030204" pitchFamily="34" charset="0"/>
                <a:cs typeface="Tahoma" pitchFamily="34" charset="0"/>
              </a:rPr>
              <a:t>: Food Quality and Safety</a:t>
            </a:r>
            <a:endParaRPr lang="th-TH" altLang="th-TH" dirty="0">
              <a:solidFill>
                <a:srgbClr val="FFFFFF"/>
              </a:solidFill>
              <a:latin typeface="Arial Rounded MT Bold" panose="020F0704030504030204" pitchFamily="34" charset="0"/>
              <a:cs typeface="Tahoma" pitchFamily="34" charset="0"/>
            </a:endParaRPr>
          </a:p>
        </p:txBody>
      </p:sp>
      <p:sp>
        <p:nvSpPr>
          <p:cNvPr id="26663" name="Rectangle 45"/>
          <p:cNvSpPr>
            <a:spLocks noChangeArrowheads="1"/>
          </p:cNvSpPr>
          <p:nvPr/>
        </p:nvSpPr>
        <p:spPr bwMode="auto">
          <a:xfrm>
            <a:off x="3957638" y="3279775"/>
            <a:ext cx="1262062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th-TH" sz="14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th-TH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Quality</a:t>
            </a:r>
          </a:p>
          <a:p>
            <a:pPr eaLnBrk="1" fontAlgn="base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th-TH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Safety</a:t>
            </a:r>
          </a:p>
          <a:p>
            <a:pPr eaLnBrk="1" fontAlgn="base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th-TH" sz="1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Nutrition</a:t>
            </a:r>
            <a:endParaRPr lang="th-TH" altLang="th-TH" sz="14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6664" name="Text Box 9"/>
          <p:cNvSpPr txBox="1">
            <a:spLocks noChangeArrowheads="1"/>
          </p:cNvSpPr>
          <p:nvPr/>
        </p:nvSpPr>
        <p:spPr bwMode="auto">
          <a:xfrm>
            <a:off x="6215063" y="4724400"/>
            <a:ext cx="257175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th-TH" sz="2000" dirty="0">
                <a:solidFill>
                  <a:srgbClr val="663300"/>
                </a:solidFill>
                <a:latin typeface="Tahoma" pitchFamily="34" charset="0"/>
                <a:cs typeface="Tahoma" pitchFamily="34" charset="0"/>
              </a:rPr>
              <a:t>Food industry</a:t>
            </a:r>
            <a:endParaRPr lang="th-TH" altLang="th-TH" sz="2000" dirty="0">
              <a:solidFill>
                <a:srgbClr val="6633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6665" name="Text Box 8"/>
          <p:cNvSpPr txBox="1">
            <a:spLocks noChangeArrowheads="1"/>
          </p:cNvSpPr>
          <p:nvPr/>
        </p:nvSpPr>
        <p:spPr bwMode="auto">
          <a:xfrm>
            <a:off x="3071813" y="4649788"/>
            <a:ext cx="2714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th-TH" sz="18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Community</a:t>
            </a:r>
            <a:r>
              <a:rPr lang="th-TH" altLang="th-TH" sz="18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altLang="th-TH" sz="18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food production</a:t>
            </a:r>
            <a:endParaRPr lang="th-TH" altLang="th-TH" sz="18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6666" name="Text Box 8"/>
          <p:cNvSpPr txBox="1">
            <a:spLocks noChangeArrowheads="1"/>
          </p:cNvSpPr>
          <p:nvPr/>
        </p:nvSpPr>
        <p:spPr bwMode="auto">
          <a:xfrm>
            <a:off x="0" y="4652963"/>
            <a:ext cx="2714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th-TH" sz="18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Primary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th-TH" sz="18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product</a:t>
            </a:r>
            <a:endParaRPr lang="th-TH" altLang="th-TH" sz="18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6" name="ตัวยึดหมายเลขภาพนิ่ง 5"/>
          <p:cNvSpPr txBox="1">
            <a:spLocks noGrp="1"/>
          </p:cNvSpPr>
          <p:nvPr/>
        </p:nvSpPr>
        <p:spPr bwMode="auto">
          <a:xfrm>
            <a:off x="8493571" y="6553150"/>
            <a:ext cx="542925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1E6B9BFB-09E2-4620-88D1-87BB5B21CCEF}" type="slidenum">
              <a:rPr lang="en-US" sz="1400">
                <a:latin typeface="+mn-lt"/>
                <a:cs typeface="+mn-cs"/>
              </a:rPr>
              <a:pPr algn="r">
                <a:defRPr/>
              </a:pPr>
              <a:t>35</a:t>
            </a:fld>
            <a:endParaRPr lang="th-TH" sz="1400" dirty="0">
              <a:latin typeface="+mn-lt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20272" y="6669360"/>
            <a:ext cx="23967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</a:rPr>
              <a:t>Kraisid </a:t>
            </a:r>
            <a:r>
              <a:rPr lang="en-US" sz="1000" dirty="0" err="1">
                <a:solidFill>
                  <a:srgbClr val="C00000"/>
                </a:solidFill>
              </a:rPr>
              <a:t>Tontisirin</a:t>
            </a:r>
            <a:r>
              <a:rPr lang="en-US" sz="1000" dirty="0">
                <a:solidFill>
                  <a:srgbClr val="C00000"/>
                </a:solidFill>
              </a:rPr>
              <a:t>, </a:t>
            </a:r>
            <a:r>
              <a:rPr lang="en-US" sz="1000" dirty="0" err="1">
                <a:solidFill>
                  <a:srgbClr val="C00000"/>
                </a:solidFill>
              </a:rPr>
              <a:t>Mahidol</a:t>
            </a:r>
            <a:r>
              <a:rPr lang="en-US" sz="1000" dirty="0">
                <a:solidFill>
                  <a:srgbClr val="C00000"/>
                </a:solidFill>
              </a:rPr>
              <a:t> University</a:t>
            </a:r>
          </a:p>
        </p:txBody>
      </p:sp>
    </p:spTree>
    <p:extLst>
      <p:ext uri="{BB962C8B-B14F-4D97-AF65-F5344CB8AC3E}">
        <p14:creationId xmlns:p14="http://schemas.microsoft.com/office/powerpoint/2010/main" xmlns="" val="41822601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E7DF75-E8DC-40B7-B3CB-1B30F29E4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01" y="764704"/>
            <a:ext cx="8178855" cy="60486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D33070-9B74-4F98-B58D-98FCB93F5390}"/>
              </a:ext>
            </a:extLst>
          </p:cNvPr>
          <p:cNvSpPr txBox="1"/>
          <p:nvPr/>
        </p:nvSpPr>
        <p:spPr>
          <a:xfrm>
            <a:off x="611560" y="-27384"/>
            <a:ext cx="8178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333FF"/>
                </a:solidFill>
              </a:rPr>
              <a:t>Organizational structure of MOPH Thailand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40FA9B-954B-4A22-BF01-DF91B7E13C32}"/>
              </a:ext>
            </a:extLst>
          </p:cNvPr>
          <p:cNvSpPr txBox="1"/>
          <p:nvPr/>
        </p:nvSpPr>
        <p:spPr>
          <a:xfrm>
            <a:off x="4999327" y="6597352"/>
            <a:ext cx="1588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(1per10 households)</a:t>
            </a:r>
          </a:p>
        </p:txBody>
      </p:sp>
    </p:spTree>
    <p:extLst>
      <p:ext uri="{BB962C8B-B14F-4D97-AF65-F5344CB8AC3E}">
        <p14:creationId xmlns:p14="http://schemas.microsoft.com/office/powerpoint/2010/main" xmlns="" val="17486947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20F59A-7A75-4E2E-BC49-91F7F7DD6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81" y="980728"/>
            <a:ext cx="8784001" cy="56404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A7A05C-6FF5-4FD3-8F32-D8FACE30905C}"/>
              </a:ext>
            </a:extLst>
          </p:cNvPr>
          <p:cNvSpPr txBox="1"/>
          <p:nvPr/>
        </p:nvSpPr>
        <p:spPr>
          <a:xfrm>
            <a:off x="762234" y="44624"/>
            <a:ext cx="76261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3333FF"/>
                </a:solidFill>
              </a:rPr>
              <a:t>Provincial Health Administration Thailand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06B1A98-5EE4-4587-8F6C-33DA08A98659}"/>
              </a:ext>
            </a:extLst>
          </p:cNvPr>
          <p:cNvSpPr txBox="1"/>
          <p:nvPr/>
        </p:nvSpPr>
        <p:spPr>
          <a:xfrm>
            <a:off x="2483768" y="6381328"/>
            <a:ext cx="2869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…</a:t>
            </a:r>
            <a:r>
              <a:rPr lang="en-US" sz="1200" dirty="0">
                <a:solidFill>
                  <a:srgbClr val="FF0000"/>
                </a:solidFill>
              </a:rPr>
              <a:t>Health Volunteers (1:10 Households)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08490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253E48AD-8A90-4119-A0D2-25E524783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76256" y="6570663"/>
            <a:ext cx="2267744" cy="287337"/>
          </a:xfrm>
        </p:spPr>
        <p:txBody>
          <a:bodyPr/>
          <a:lstStyle/>
          <a:p>
            <a:r>
              <a:rPr lang="en-US" sz="1000" b="0" dirty="0" err="1">
                <a:solidFill>
                  <a:srgbClr val="C00000"/>
                </a:solidFill>
              </a:rPr>
              <a:t>Kraisid</a:t>
            </a:r>
            <a:r>
              <a:rPr lang="en-US" sz="1000" b="0" dirty="0">
                <a:solidFill>
                  <a:srgbClr val="C00000"/>
                </a:solidFill>
              </a:rPr>
              <a:t> </a:t>
            </a:r>
            <a:r>
              <a:rPr lang="en-US" sz="1000" b="0" dirty="0" err="1">
                <a:solidFill>
                  <a:srgbClr val="C00000"/>
                </a:solidFill>
              </a:rPr>
              <a:t>Tontisirin</a:t>
            </a:r>
            <a:r>
              <a:rPr lang="en-US" sz="1000" b="0" dirty="0">
                <a:solidFill>
                  <a:srgbClr val="C00000"/>
                </a:solidFill>
              </a:rPr>
              <a:t>, Mahidol University</a:t>
            </a:r>
            <a:endParaRPr lang="th-TH" sz="1000" b="0" dirty="0">
              <a:solidFill>
                <a:srgbClr val="C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6F12765B-5DCE-435B-BA3D-ECACE6655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00CC"/>
                </a:solidFill>
              </a:rPr>
              <a:t>Universal Healthcare Coverage (UHC)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CAAC73B-8D38-4E00-94CA-38B9294BE5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3000" y="1898496"/>
            <a:ext cx="7029400" cy="3474720"/>
          </a:xfrm>
        </p:spPr>
        <p:txBody>
          <a:bodyPr/>
          <a:lstStyle/>
          <a:p>
            <a:r>
              <a:rPr lang="en-US" sz="2800" dirty="0">
                <a:solidFill>
                  <a:srgbClr val="CC00FF"/>
                </a:solidFill>
              </a:rPr>
              <a:t>Thailand has implemented UHC since 2002 and continued to be strengthened with quality cares.</a:t>
            </a:r>
          </a:p>
          <a:p>
            <a:r>
              <a:rPr lang="en-US" sz="2800" dirty="0"/>
              <a:t>Enhanced role for primary care… Affordable, available, holistic, self–sustaining and diverse cares.</a:t>
            </a:r>
          </a:p>
          <a:p>
            <a:r>
              <a:rPr lang="en-US" sz="2800" dirty="0">
                <a:solidFill>
                  <a:srgbClr val="CC00FF"/>
                </a:solidFill>
              </a:rPr>
              <a:t>UHC sustainability as a basis for SDG achievement.  </a:t>
            </a:r>
          </a:p>
          <a:p>
            <a:endParaRPr lang="en-US" sz="36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B2F239-2806-42EA-AF3F-CD97D32C4148}"/>
              </a:ext>
            </a:extLst>
          </p:cNvPr>
          <p:cNvSpPr txBox="1"/>
          <p:nvPr/>
        </p:nvSpPr>
        <p:spPr>
          <a:xfrm>
            <a:off x="1835696" y="980728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18152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F12765B-5DCE-435B-BA3D-ECACE6655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908720"/>
            <a:ext cx="8686800" cy="576064"/>
          </a:xfrm>
        </p:spPr>
        <p:txBody>
          <a:bodyPr/>
          <a:lstStyle/>
          <a:p>
            <a:r>
              <a:rPr lang="en-US" sz="2400" b="1" dirty="0">
                <a:solidFill>
                  <a:srgbClr val="0000CC"/>
                </a:solidFill>
              </a:rPr>
              <a:t>The potential of primary care for achieving sustainability of Thailand’s universal health coverage policy* </a:t>
            </a:r>
            <a:r>
              <a:rPr lang="en-US" sz="7200" b="1" dirty="0"/>
              <a:t/>
            </a:r>
            <a:br>
              <a:rPr lang="en-US" sz="7200" b="1" dirty="0"/>
            </a:br>
            <a:endParaRPr lang="en-US" sz="7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7EF15DE-F212-4B29-A9A4-E37028BABAF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79712" y="1124744"/>
            <a:ext cx="5735281" cy="53736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98408B-6FE0-4B24-B233-7B8A887F288D}"/>
              </a:ext>
            </a:extLst>
          </p:cNvPr>
          <p:cNvSpPr/>
          <p:nvPr/>
        </p:nvSpPr>
        <p:spPr>
          <a:xfrm>
            <a:off x="35496" y="6505599"/>
            <a:ext cx="588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*</a:t>
            </a:r>
            <a:r>
              <a:rPr lang="en-US" sz="1400" dirty="0" err="1"/>
              <a:t>Kanitsorn</a:t>
            </a:r>
            <a:r>
              <a:rPr lang="en-US" sz="1400" dirty="0"/>
              <a:t> </a:t>
            </a:r>
            <a:r>
              <a:rPr lang="en-US" sz="1400" dirty="0" err="1"/>
              <a:t>Sumriddetchkajorn</a:t>
            </a:r>
            <a:r>
              <a:rPr lang="en-US" sz="1400" dirty="0"/>
              <a:t> et al; Bulletin WHO 2019;97:415-422 </a:t>
            </a:r>
          </a:p>
        </p:txBody>
      </p:sp>
    </p:spTree>
    <p:extLst>
      <p:ext uri="{BB962C8B-B14F-4D97-AF65-F5344CB8AC3E}">
        <p14:creationId xmlns:p14="http://schemas.microsoft.com/office/powerpoint/2010/main" xmlns="" val="2863997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85"/>
          <a:stretch/>
        </p:blipFill>
        <p:spPr>
          <a:xfrm>
            <a:off x="12951" y="1030840"/>
            <a:ext cx="3766961" cy="55526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122" y="272775"/>
            <a:ext cx="8820472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4000" dirty="0"/>
              <a:t>Thai Highlands</a:t>
            </a:r>
            <a:endParaRPr lang="th-TH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707904" y="908720"/>
            <a:ext cx="54360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2000" dirty="0"/>
              <a:t>Areas: </a:t>
            </a:r>
          </a:p>
          <a:p>
            <a:pPr marL="438150" indent="-342900">
              <a:buFontTx/>
              <a:buChar char="-"/>
            </a:pPr>
            <a:r>
              <a:rPr lang="en-US" sz="2000" dirty="0"/>
              <a:t>67.22 million rai (= 10.76 million hectares)</a:t>
            </a:r>
          </a:p>
          <a:p>
            <a:pPr marL="438150" indent="-342900">
              <a:buFontTx/>
              <a:buChar char="-"/>
            </a:pPr>
            <a:r>
              <a:rPr lang="en-US" sz="2000" dirty="0"/>
              <a:t>4,148</a:t>
            </a:r>
            <a:r>
              <a:rPr lang="th-TH" sz="2000" dirty="0"/>
              <a:t> </a:t>
            </a:r>
            <a:r>
              <a:rPr lang="en-US" sz="2000" dirty="0"/>
              <a:t>villages in 20 provinces area in northern and western part (</a:t>
            </a:r>
            <a:r>
              <a:rPr lang="en-US" sz="2000" dirty="0" err="1"/>
              <a:t>Chaing</a:t>
            </a:r>
            <a:r>
              <a:rPr lang="en-US" sz="2000" dirty="0"/>
              <a:t> Mai: 34.1%, Mae Hong Son: 13.69%, </a:t>
            </a:r>
            <a:r>
              <a:rPr lang="en-US" sz="2000" dirty="0" err="1"/>
              <a:t>Chaing</a:t>
            </a:r>
            <a:r>
              <a:rPr lang="en-US" sz="2000" dirty="0"/>
              <a:t> </a:t>
            </a:r>
            <a:r>
              <a:rPr lang="en-US" sz="2000" dirty="0" err="1"/>
              <a:t>Rai</a:t>
            </a:r>
            <a:r>
              <a:rPr lang="en-US" sz="2000" dirty="0"/>
              <a:t>: 13.40%)</a:t>
            </a:r>
          </a:p>
          <a:p>
            <a:pPr marL="95250"/>
            <a:r>
              <a:rPr lang="en-US" sz="2000" dirty="0"/>
              <a:t> </a:t>
            </a:r>
          </a:p>
          <a:p>
            <a:pPr marL="2251075" indent="-2251075"/>
            <a:r>
              <a:rPr lang="en-US" sz="2000" dirty="0"/>
              <a:t>Hill-tribe population: 233,826 households (740,494 people)</a:t>
            </a: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3377952" y="3501008"/>
          <a:ext cx="5606642" cy="333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228184" y="6488667"/>
            <a:ext cx="2668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HRDI strategy 2017 - 2021</a:t>
            </a:r>
            <a:endParaRPr lang="th-TH" sz="1400" dirty="0"/>
          </a:p>
        </p:txBody>
      </p:sp>
    </p:spTree>
    <p:extLst>
      <p:ext uri="{BB962C8B-B14F-4D97-AF65-F5344CB8AC3E}">
        <p14:creationId xmlns:p14="http://schemas.microsoft.com/office/powerpoint/2010/main" xmlns="" val="30981389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www.elec-cm.com/srt/images/stories/train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9338" y="950913"/>
            <a:ext cx="1725612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563" name="กลุ่ม 28"/>
          <p:cNvGrpSpPr>
            <a:grpSpLocks/>
          </p:cNvGrpSpPr>
          <p:nvPr/>
        </p:nvGrpSpPr>
        <p:grpSpPr bwMode="auto">
          <a:xfrm>
            <a:off x="2857500" y="1285875"/>
            <a:ext cx="3500438" cy="4786313"/>
            <a:chOff x="2857488" y="1500174"/>
            <a:chExt cx="3500462" cy="4786346"/>
          </a:xfrm>
        </p:grpSpPr>
        <p:sp>
          <p:nvSpPr>
            <p:cNvPr id="25" name="พระจันทร์ 24"/>
            <p:cNvSpPr/>
            <p:nvPr/>
          </p:nvSpPr>
          <p:spPr>
            <a:xfrm>
              <a:off x="4572000" y="1500174"/>
              <a:ext cx="1785950" cy="4714908"/>
            </a:xfrm>
            <a:prstGeom prst="mo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th-TH">
                <a:solidFill>
                  <a:srgbClr val="FFFFFF"/>
                </a:solidFill>
                <a:latin typeface="Cordia New"/>
              </a:endParaRPr>
            </a:p>
          </p:txBody>
        </p:sp>
        <p:sp>
          <p:nvSpPr>
            <p:cNvPr id="26" name="พระจันทร์ 25"/>
            <p:cNvSpPr/>
            <p:nvPr/>
          </p:nvSpPr>
          <p:spPr>
            <a:xfrm rot="10800000">
              <a:off x="2857488" y="1500174"/>
              <a:ext cx="1857388" cy="4786346"/>
            </a:xfrm>
            <a:prstGeom prst="mo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th-TH">
                <a:solidFill>
                  <a:srgbClr val="FFFFFF"/>
                </a:solidFill>
                <a:latin typeface="Cordia New"/>
              </a:endParaRPr>
            </a:p>
          </p:txBody>
        </p:sp>
        <p:sp>
          <p:nvSpPr>
            <p:cNvPr id="27" name="สามเหลี่ยมหน้าจั่ว 26"/>
            <p:cNvSpPr/>
            <p:nvPr/>
          </p:nvSpPr>
          <p:spPr>
            <a:xfrm rot="10800000">
              <a:off x="2905113" y="1500174"/>
              <a:ext cx="3429024" cy="1928826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th-TH">
                <a:solidFill>
                  <a:srgbClr val="FFFFFF"/>
                </a:solidFill>
                <a:latin typeface="Cordia New"/>
              </a:endParaRPr>
            </a:p>
          </p:txBody>
        </p:sp>
        <p:sp>
          <p:nvSpPr>
            <p:cNvPr id="28" name="สามเหลี่ยมหน้าจั่ว 27"/>
            <p:cNvSpPr/>
            <p:nvPr/>
          </p:nvSpPr>
          <p:spPr>
            <a:xfrm>
              <a:off x="2928926" y="4429132"/>
              <a:ext cx="3357585" cy="1785949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th-TH">
                <a:solidFill>
                  <a:srgbClr val="FFFFFF"/>
                </a:solidFill>
                <a:latin typeface="Cordia New"/>
              </a:endParaRPr>
            </a:p>
          </p:txBody>
        </p:sp>
      </p:grpSp>
      <p:sp>
        <p:nvSpPr>
          <p:cNvPr id="24" name="มนมุมสี่เหลี่ยมด้านทแยงมุม 23"/>
          <p:cNvSpPr/>
          <p:nvPr/>
        </p:nvSpPr>
        <p:spPr>
          <a:xfrm>
            <a:off x="2463800" y="3238623"/>
            <a:ext cx="4445000" cy="1398405"/>
          </a:xfrm>
          <a:prstGeom prst="round2DiagRect">
            <a:avLst/>
          </a:prstGeom>
          <a:solidFill>
            <a:srgbClr val="FFDB6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th-TH">
              <a:solidFill>
                <a:srgbClr val="FFFFFF"/>
              </a:solidFill>
              <a:latin typeface="Cordia New"/>
            </a:endParaRPr>
          </a:p>
        </p:txBody>
      </p:sp>
      <p:sp>
        <p:nvSpPr>
          <p:cNvPr id="21" name="มนมุมสี่เหลี่ยมด้านทแยงมุม 20"/>
          <p:cNvSpPr/>
          <p:nvPr/>
        </p:nvSpPr>
        <p:spPr>
          <a:xfrm>
            <a:off x="1924032" y="571480"/>
            <a:ext cx="5429288" cy="857256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th-TH">
              <a:solidFill>
                <a:srgbClr val="FFFFFF"/>
              </a:solidFill>
              <a:latin typeface="Cordia New"/>
            </a:endParaRPr>
          </a:p>
        </p:txBody>
      </p:sp>
      <p:sp>
        <p:nvSpPr>
          <p:cNvPr id="175120" name="Rectangle 15"/>
          <p:cNvSpPr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rgbClr val="009ED6">
              <a:alpha val="87843"/>
            </a:srgbClr>
          </a:solidFill>
          <a:ln>
            <a:noFill/>
          </a:ln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en-GB" altLang="ja-JP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ea typeface="MS PGothic" charset="0"/>
              </a:rPr>
              <a:t>Community Based Program for Health Promotion </a:t>
            </a:r>
          </a:p>
        </p:txBody>
      </p:sp>
      <p:sp>
        <p:nvSpPr>
          <p:cNvPr id="47120" name="AutoShape 16"/>
          <p:cNvSpPr>
            <a:spLocks noChangeArrowheads="1"/>
          </p:cNvSpPr>
          <p:nvPr/>
        </p:nvSpPr>
        <p:spPr bwMode="auto">
          <a:xfrm>
            <a:off x="5572132" y="2143116"/>
            <a:ext cx="1143008" cy="428628"/>
          </a:xfrm>
          <a:prstGeom prst="rightArrow">
            <a:avLst>
              <a:gd name="adj1" fmla="val 50000"/>
              <a:gd name="adj2" fmla="val 74653"/>
            </a:avLst>
          </a:prstGeom>
          <a:gradFill flip="none" rotWithShape="1">
            <a:gsLst>
              <a:gs pos="0">
                <a:schemeClr val="accent1">
                  <a:lumMod val="90000"/>
                  <a:tint val="66000"/>
                  <a:satMod val="160000"/>
                </a:schemeClr>
              </a:gs>
              <a:gs pos="50000">
                <a:schemeClr val="accent1">
                  <a:lumMod val="90000"/>
                  <a:tint val="44500"/>
                  <a:satMod val="160000"/>
                </a:schemeClr>
              </a:gs>
              <a:gs pos="100000">
                <a:schemeClr val="accent1">
                  <a:lumMod val="9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defTabSz="457200">
              <a:defRPr/>
            </a:pPr>
            <a:endParaRPr lang="th-TH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7122" name="AutoShape 18"/>
          <p:cNvSpPr>
            <a:spLocks noChangeArrowheads="1"/>
          </p:cNvSpPr>
          <p:nvPr/>
        </p:nvSpPr>
        <p:spPr bwMode="auto">
          <a:xfrm>
            <a:off x="7581922" y="2571744"/>
            <a:ext cx="304800" cy="1813722"/>
          </a:xfrm>
          <a:prstGeom prst="upDownArrow">
            <a:avLst>
              <a:gd name="adj1" fmla="val 50000"/>
              <a:gd name="adj2" fmla="val 120035"/>
            </a:avLst>
          </a:prstGeom>
          <a:gradFill flip="none" rotWithShape="1">
            <a:gsLst>
              <a:gs pos="0">
                <a:schemeClr val="accent1">
                  <a:lumMod val="90000"/>
                  <a:tint val="66000"/>
                  <a:satMod val="160000"/>
                </a:schemeClr>
              </a:gs>
              <a:gs pos="50000">
                <a:schemeClr val="accent1">
                  <a:lumMod val="90000"/>
                  <a:tint val="44500"/>
                  <a:satMod val="160000"/>
                </a:schemeClr>
              </a:gs>
              <a:gs pos="100000">
                <a:schemeClr val="accent1">
                  <a:lumMod val="9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defTabSz="457200">
              <a:defRPr/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6577" name="สี่เหลี่ยมผืนผ้า 22"/>
          <p:cNvSpPr>
            <a:spLocks noChangeArrowheads="1"/>
          </p:cNvSpPr>
          <p:nvPr/>
        </p:nvSpPr>
        <p:spPr bwMode="auto">
          <a:xfrm>
            <a:off x="3786188" y="3197225"/>
            <a:ext cx="1539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762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7620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7620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7620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ja-JP" sz="2400" b="1">
                <a:solidFill>
                  <a:srgbClr val="C00000"/>
                </a:solidFill>
                <a:latin typeface="Arial Rounded MT Bold" pitchFamily="34" charset="0"/>
                <a:ea typeface="MS PGothic" pitchFamily="34" charset="-128"/>
                <a:cs typeface="FreesiaUPC" pitchFamily="34" charset="-34"/>
              </a:rPr>
              <a:t>Interface</a:t>
            </a:r>
          </a:p>
        </p:txBody>
      </p:sp>
      <p:sp>
        <p:nvSpPr>
          <p:cNvPr id="30" name="มนมุมสี่เหลี่ยมด้านทแยงมุม 29"/>
          <p:cNvSpPr/>
          <p:nvPr/>
        </p:nvSpPr>
        <p:spPr>
          <a:xfrm>
            <a:off x="2000232" y="5929330"/>
            <a:ext cx="5072098" cy="857256"/>
          </a:xfrm>
          <a:prstGeom prst="round2DiagRect">
            <a:avLst/>
          </a:prstGeom>
          <a:solidFill>
            <a:srgbClr val="FFCC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th-TH">
              <a:solidFill>
                <a:srgbClr val="FFFFFF"/>
              </a:solidFill>
              <a:latin typeface="Cordia New"/>
            </a:endParaRPr>
          </a:p>
        </p:txBody>
      </p:sp>
      <p:sp>
        <p:nvSpPr>
          <p:cNvPr id="32" name="AutoShape 16"/>
          <p:cNvSpPr>
            <a:spLocks noChangeArrowheads="1"/>
          </p:cNvSpPr>
          <p:nvPr/>
        </p:nvSpPr>
        <p:spPr bwMode="auto">
          <a:xfrm>
            <a:off x="5572132" y="5214950"/>
            <a:ext cx="1071570" cy="428628"/>
          </a:xfrm>
          <a:prstGeom prst="rightArrow">
            <a:avLst>
              <a:gd name="adj1" fmla="val 50000"/>
              <a:gd name="adj2" fmla="val 74653"/>
            </a:avLst>
          </a:prstGeom>
          <a:gradFill flip="none" rotWithShape="1">
            <a:gsLst>
              <a:gs pos="0">
                <a:schemeClr val="accent1">
                  <a:lumMod val="90000"/>
                  <a:tint val="66000"/>
                  <a:satMod val="160000"/>
                </a:schemeClr>
              </a:gs>
              <a:gs pos="50000">
                <a:schemeClr val="accent1">
                  <a:lumMod val="90000"/>
                  <a:tint val="44500"/>
                  <a:satMod val="160000"/>
                </a:schemeClr>
              </a:gs>
              <a:gs pos="100000">
                <a:schemeClr val="accent1">
                  <a:lumMod val="9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defTabSz="457200">
              <a:defRPr/>
            </a:pPr>
            <a:endParaRPr lang="th-TH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6585" name="สี่เหลี่ยมผืนผ้า 1"/>
          <p:cNvSpPr>
            <a:spLocks noChangeArrowheads="1"/>
          </p:cNvSpPr>
          <p:nvPr/>
        </p:nvSpPr>
        <p:spPr bwMode="auto">
          <a:xfrm>
            <a:off x="1849238" y="569913"/>
            <a:ext cx="5603082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62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762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7620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7620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7620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ja-JP" sz="2400" b="1" dirty="0">
                <a:solidFill>
                  <a:srgbClr val="CC0000"/>
                </a:solidFill>
                <a:latin typeface="Arial Rounded MT Bold" pitchFamily="34" charset="0"/>
                <a:ea typeface="Batang" pitchFamily="18" charset="-127"/>
              </a:rPr>
              <a:t>Minimum Basic Services</a:t>
            </a:r>
          </a:p>
          <a:p>
            <a:pPr algn="ctr" fontAlgn="base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en-GB" altLang="ja-JP" sz="2000" i="1" dirty="0">
                <a:solidFill>
                  <a:srgbClr val="000000"/>
                </a:solidFill>
                <a:latin typeface="Arial Rounded MT Bold" panose="020F0704030504030204" pitchFamily="34" charset="0"/>
                <a:ea typeface="Batang" pitchFamily="18" charset="-127"/>
              </a:rPr>
              <a:t>(Health, Education, Agricultural Extension)</a:t>
            </a:r>
            <a:endParaRPr lang="th-TH" altLang="th-TH" sz="2000" dirty="0">
              <a:solidFill>
                <a:srgbClr val="000000"/>
              </a:solidFill>
              <a:latin typeface="Arial Rounded MT Bold" panose="020F0704030504030204" pitchFamily="34" charset="0"/>
              <a:ea typeface="Batang" pitchFamily="18" charset="-127"/>
            </a:endParaRPr>
          </a:p>
        </p:txBody>
      </p:sp>
      <p:sp>
        <p:nvSpPr>
          <p:cNvPr id="66586" name="Rectangle 9"/>
          <p:cNvSpPr>
            <a:spLocks noChangeArrowheads="1"/>
          </p:cNvSpPr>
          <p:nvPr/>
        </p:nvSpPr>
        <p:spPr bwMode="auto">
          <a:xfrm>
            <a:off x="2311400" y="3567113"/>
            <a:ext cx="4699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762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7620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7620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7620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ja-JP" sz="1600" b="1" i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(service providers and</a:t>
            </a:r>
            <a:r>
              <a:rPr lang="th-TH" altLang="ja-JP" sz="1600" b="1" i="1">
                <a:solidFill>
                  <a:srgbClr val="000000"/>
                </a:solidFill>
                <a:latin typeface="Cordia New" pitchFamily="34" charset="-34"/>
                <a:ea typeface="MS PGothic" pitchFamily="34" charset="-128"/>
              </a:rPr>
              <a:t>  </a:t>
            </a:r>
            <a:r>
              <a:rPr lang="en-GB" altLang="ja-JP" sz="1600" b="1" i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community leaders)</a:t>
            </a:r>
            <a:endParaRPr lang="en-GB" altLang="ja-JP" sz="1600" b="1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6587" name="สี่เหลี่ยมผืนผ้า 2"/>
          <p:cNvSpPr>
            <a:spLocks noChangeArrowheads="1"/>
          </p:cNvSpPr>
          <p:nvPr/>
        </p:nvSpPr>
        <p:spPr bwMode="auto">
          <a:xfrm>
            <a:off x="3646488" y="3806825"/>
            <a:ext cx="2900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762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7620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7620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7620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altLang="ja-JP" sz="1600" b="1">
                <a:solidFill>
                  <a:srgbClr val="000000"/>
                </a:solidFill>
                <a:latin typeface="Cordia New" pitchFamily="34" charset="-34"/>
                <a:ea typeface="MS PGothic" pitchFamily="34" charset="-128"/>
              </a:rPr>
              <a:t>  </a:t>
            </a:r>
            <a:r>
              <a:rPr lang="en-GB" altLang="ja-JP" sz="16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Plan/goals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altLang="ja-JP" sz="1600" b="1">
                <a:solidFill>
                  <a:srgbClr val="000000"/>
                </a:solidFill>
                <a:latin typeface="Cordia New" pitchFamily="34" charset="-34"/>
                <a:ea typeface="MS PGothic" pitchFamily="34" charset="-128"/>
              </a:rPr>
              <a:t>  </a:t>
            </a:r>
            <a:r>
              <a:rPr lang="en-GB" altLang="ja-JP" sz="16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Implementation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altLang="ja-JP" sz="1600" b="1">
                <a:solidFill>
                  <a:srgbClr val="000000"/>
                </a:solidFill>
                <a:latin typeface="Cordia New" pitchFamily="34" charset="-34"/>
                <a:ea typeface="MS PGothic" pitchFamily="34" charset="-128"/>
              </a:rPr>
              <a:t>  </a:t>
            </a:r>
            <a:r>
              <a:rPr lang="en-GB" altLang="ja-JP" sz="16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Monitoring/evaluation</a:t>
            </a:r>
            <a:endParaRPr lang="en-GB" altLang="ja-JP" sz="1600" b="1">
              <a:solidFill>
                <a:srgbClr val="00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3346450" y="1601788"/>
            <a:ext cx="2695575" cy="400050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>
            <a:spAutoFit/>
          </a:bodyPr>
          <a:lstStyle/>
          <a:p>
            <a:pPr defTabSz="762000" eaLnBrk="0" hangingPunct="0">
              <a:defRPr/>
            </a:pPr>
            <a:r>
              <a:rPr lang="en-GB" altLang="ja-JP" sz="2000" b="1">
                <a:solidFill>
                  <a:srgbClr val="7030A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MS PGothic" charset="0"/>
              </a:rPr>
              <a:t>Supportive System</a:t>
            </a:r>
          </a:p>
        </p:txBody>
      </p:sp>
      <p:sp>
        <p:nvSpPr>
          <p:cNvPr id="66589" name="สี่เหลี่ยมผืนผ้า 3"/>
          <p:cNvSpPr>
            <a:spLocks noChangeArrowheads="1"/>
          </p:cNvSpPr>
          <p:nvPr/>
        </p:nvSpPr>
        <p:spPr bwMode="auto">
          <a:xfrm>
            <a:off x="3683000" y="2028825"/>
            <a:ext cx="2286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762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7620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7620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7620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altLang="ja-JP" sz="1600" b="1">
                <a:solidFill>
                  <a:srgbClr val="000000"/>
                </a:solidFill>
                <a:latin typeface="Cordia New" pitchFamily="34" charset="-34"/>
                <a:ea typeface="MS PGothic" pitchFamily="34" charset="-128"/>
              </a:rPr>
              <a:t> </a:t>
            </a:r>
            <a:r>
              <a:rPr lang="en-GB" altLang="ja-JP" sz="16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Training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altLang="ja-JP" sz="1600" b="1">
                <a:solidFill>
                  <a:srgbClr val="000000"/>
                </a:solidFill>
                <a:latin typeface="Cordia New" pitchFamily="34" charset="-34"/>
                <a:ea typeface="MS PGothic" pitchFamily="34" charset="-128"/>
              </a:rPr>
              <a:t> </a:t>
            </a:r>
            <a:r>
              <a:rPr lang="en-GB" altLang="ja-JP" sz="16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Funding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altLang="ja-JP" sz="1600" b="1">
                <a:solidFill>
                  <a:srgbClr val="000000"/>
                </a:solidFill>
                <a:latin typeface="Cordia New" pitchFamily="34" charset="-34"/>
                <a:ea typeface="MS PGothic" pitchFamily="34" charset="-128"/>
              </a:rPr>
              <a:t> </a:t>
            </a:r>
            <a:r>
              <a:rPr lang="en-GB" altLang="ja-JP" sz="16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Problem Solving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altLang="ja-JP" sz="1600" b="1">
                <a:solidFill>
                  <a:srgbClr val="000000"/>
                </a:solidFill>
                <a:latin typeface="Cordia New" pitchFamily="34" charset="-34"/>
                <a:ea typeface="MS PGothic" pitchFamily="34" charset="-128"/>
              </a:rPr>
              <a:t> </a:t>
            </a:r>
            <a:r>
              <a:rPr lang="en-GB" altLang="ja-JP" sz="16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Supervision</a:t>
            </a:r>
          </a:p>
        </p:txBody>
      </p:sp>
      <p:sp>
        <p:nvSpPr>
          <p:cNvPr id="66590" name="Rectangle 10"/>
          <p:cNvSpPr>
            <a:spLocks noChangeArrowheads="1"/>
          </p:cNvSpPr>
          <p:nvPr/>
        </p:nvSpPr>
        <p:spPr bwMode="auto">
          <a:xfrm>
            <a:off x="3378200" y="4792663"/>
            <a:ext cx="24828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762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7620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7620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7620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ja-JP" sz="2000" b="1">
                <a:solidFill>
                  <a:srgbClr val="000000"/>
                </a:solidFill>
                <a:latin typeface="Berlin Sans FB Demi" pitchFamily="34" charset="0"/>
                <a:ea typeface="MS PGothic" pitchFamily="34" charset="-128"/>
              </a:rPr>
              <a:t>Community Leaders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ja-JP" sz="2000" b="1">
                <a:solidFill>
                  <a:srgbClr val="000000"/>
                </a:solidFill>
                <a:latin typeface="Berlin Sans FB Demi" pitchFamily="34" charset="0"/>
                <a:ea typeface="MS PGothic" pitchFamily="34" charset="-128"/>
              </a:rPr>
              <a:t>Family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ja-JP" sz="2000" b="1">
                <a:solidFill>
                  <a:srgbClr val="000000"/>
                </a:solidFill>
                <a:latin typeface="Berlin Sans FB Demi" pitchFamily="34" charset="0"/>
                <a:ea typeface="MS PGothic" pitchFamily="34" charset="-128"/>
              </a:rPr>
              <a:t>Individual</a:t>
            </a: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2227263" y="5924550"/>
            <a:ext cx="4627562" cy="831850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en-US" altLang="ja-JP" sz="2400" b="1" dirty="0">
                <a:solidFill>
                  <a:srgbClr val="C00000"/>
                </a:solidFill>
                <a:latin typeface="Berlin Sans FB Demi" pitchFamily="34" charset="0"/>
                <a:ea typeface="MS PGothic" pitchFamily="34" charset="-128"/>
              </a:rPr>
              <a:t>Minimum Indicators </a:t>
            </a:r>
          </a:p>
          <a:p>
            <a:pPr algn="ctr" defTabSz="762000" eaLnBrk="0" hangingPunct="0">
              <a:defRPr/>
            </a:pPr>
            <a:r>
              <a:rPr lang="en-US" altLang="ja-JP" sz="2400" b="1" dirty="0">
                <a:solidFill>
                  <a:srgbClr val="9B4A07"/>
                </a:solidFill>
                <a:latin typeface="Berlin Sans FB Demi" pitchFamily="34" charset="0"/>
                <a:ea typeface="MS PGothic" pitchFamily="34" charset="-128"/>
              </a:rPr>
              <a:t>of well-being &amp; NCDs</a:t>
            </a:r>
            <a:endParaRPr lang="en-GB" altLang="ja-JP" sz="2400" b="1" dirty="0">
              <a:solidFill>
                <a:srgbClr val="9B4A07"/>
              </a:solidFill>
              <a:latin typeface="Berlin Sans FB Demi" pitchFamily="34" charset="0"/>
              <a:ea typeface="MS PGothic" pitchFamily="34" charset="-128"/>
            </a:endParaRPr>
          </a:p>
        </p:txBody>
      </p:sp>
      <p:sp>
        <p:nvSpPr>
          <p:cNvPr id="66592" name="Rectangle 13"/>
          <p:cNvSpPr>
            <a:spLocks noChangeArrowheads="1"/>
          </p:cNvSpPr>
          <p:nvPr/>
        </p:nvSpPr>
        <p:spPr bwMode="auto">
          <a:xfrm>
            <a:off x="6600825" y="5164138"/>
            <a:ext cx="24066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762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7620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7620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7620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ja-JP" sz="2400" b="1">
                <a:solidFill>
                  <a:srgbClr val="0000CC"/>
                </a:solidFill>
                <a:latin typeface="Arial Rounded MT Bold" pitchFamily="34" charset="0"/>
                <a:ea typeface="MS PGothic" pitchFamily="34" charset="-128"/>
              </a:rPr>
              <a:t>Volunteers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ja-JP" sz="2000" b="1">
                <a:solidFill>
                  <a:srgbClr val="000000"/>
                </a:solidFill>
                <a:latin typeface="Arial Rounded MT Bold" pitchFamily="34" charset="0"/>
                <a:ea typeface="MS PGothic" pitchFamily="34" charset="-128"/>
              </a:rPr>
              <a:t>(1:10 households)</a:t>
            </a:r>
          </a:p>
        </p:txBody>
      </p:sp>
      <p:sp>
        <p:nvSpPr>
          <p:cNvPr id="66593" name="Rectangle 14"/>
          <p:cNvSpPr>
            <a:spLocks noChangeArrowheads="1"/>
          </p:cNvSpPr>
          <p:nvPr/>
        </p:nvSpPr>
        <p:spPr bwMode="auto">
          <a:xfrm>
            <a:off x="6808788" y="2125663"/>
            <a:ext cx="18510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defTabSz="7620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defTabSz="7620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defTabSz="7620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defTabSz="7620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ja-JP" sz="2400" b="1">
                <a:solidFill>
                  <a:srgbClr val="0000CC"/>
                </a:solidFill>
                <a:latin typeface="Arial Rounded MT Bold" pitchFamily="34" charset="0"/>
                <a:ea typeface="MS PGothic" pitchFamily="34" charset="-128"/>
              </a:rPr>
              <a:t>Facilitators</a:t>
            </a:r>
          </a:p>
        </p:txBody>
      </p:sp>
      <p:pic>
        <p:nvPicPr>
          <p:cNvPr id="66594" name="Picture 14" descr="do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3875" y="4670425"/>
            <a:ext cx="4254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95" name="Picture 4" descr="http://www.dreamstime.com/house-cartoon-icons-thumb1517261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1" t="8109" r="67375" b="62100"/>
          <a:stretch>
            <a:fillRect/>
          </a:stretch>
        </p:blipFill>
        <p:spPr bwMode="auto">
          <a:xfrm rot="-256203">
            <a:off x="8345488" y="4883150"/>
            <a:ext cx="407987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96" name="Picture 4" descr="http://www.dreamstime.com/house-cartoon-icons-thumb1517261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1" t="8109" r="67375" b="62100"/>
          <a:stretch>
            <a:fillRect/>
          </a:stretch>
        </p:blipFill>
        <p:spPr bwMode="auto">
          <a:xfrm rot="-256203">
            <a:off x="8032750" y="4278313"/>
            <a:ext cx="4064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97" name="Picture 4" descr="http://www.dreamstime.com/house-cartoon-icons-thumb1517261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1" t="8109" r="67375" b="62100"/>
          <a:stretch>
            <a:fillRect/>
          </a:stretch>
        </p:blipFill>
        <p:spPr bwMode="auto">
          <a:xfrm rot="-256203">
            <a:off x="7777163" y="4579938"/>
            <a:ext cx="407987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98" name="Picture 4" descr="http://www.dreamstime.com/house-cartoon-icons-thumb1517261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1" t="8109" r="67375" b="62100"/>
          <a:stretch>
            <a:fillRect/>
          </a:stretch>
        </p:blipFill>
        <p:spPr bwMode="auto">
          <a:xfrm rot="-256203">
            <a:off x="7597775" y="4878388"/>
            <a:ext cx="40798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99" name="Picture 4" descr="http://www.dreamstime.com/house-cartoon-icons-thumb1517261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1" t="8109" r="67375" b="62100"/>
          <a:stretch>
            <a:fillRect/>
          </a:stretch>
        </p:blipFill>
        <p:spPr bwMode="auto">
          <a:xfrm rot="-256203">
            <a:off x="8705850" y="4892675"/>
            <a:ext cx="4064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600" name="Picture 4" descr="http://www.dreamstime.com/house-cartoon-icons-thumb1517261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1" t="8109" r="67375" b="62100"/>
          <a:stretch>
            <a:fillRect/>
          </a:stretch>
        </p:blipFill>
        <p:spPr bwMode="auto">
          <a:xfrm rot="-256203">
            <a:off x="8197850" y="3983038"/>
            <a:ext cx="40798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601" name="Picture 4" descr="http://www.dreamstime.com/house-cartoon-icons-thumb1517261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1" t="8109" r="67375" b="62100"/>
          <a:stretch>
            <a:fillRect/>
          </a:stretch>
        </p:blipFill>
        <p:spPr bwMode="auto">
          <a:xfrm rot="-256203">
            <a:off x="8150225" y="4600575"/>
            <a:ext cx="40798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602" name="Picture 4" descr="http://www.dreamstime.com/house-cartoon-icons-thumb1517261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1" t="8109" r="67375" b="62100"/>
          <a:stretch>
            <a:fillRect/>
          </a:stretch>
        </p:blipFill>
        <p:spPr bwMode="auto">
          <a:xfrm rot="-256203">
            <a:off x="8391525" y="4278313"/>
            <a:ext cx="40798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603" name="Picture 4" descr="http://www.dreamstime.com/house-cartoon-icons-thumb1517261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1" t="8109" r="67375" b="62100"/>
          <a:stretch>
            <a:fillRect/>
          </a:stretch>
        </p:blipFill>
        <p:spPr bwMode="auto">
          <a:xfrm rot="-256203">
            <a:off x="8523288" y="4618038"/>
            <a:ext cx="407987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604" name="Picture 4" descr="http://www.dreamstime.com/house-cartoon-icons-thumb15172616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1" t="8109" r="67375" b="62100"/>
          <a:stretch>
            <a:fillRect/>
          </a:stretch>
        </p:blipFill>
        <p:spPr bwMode="auto">
          <a:xfrm rot="-256203">
            <a:off x="7970838" y="4879975"/>
            <a:ext cx="407987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00913" y="4587875"/>
            <a:ext cx="42862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4800" dirty="0">
                <a:solidFill>
                  <a:srgbClr val="C0504D">
                    <a:lumMod val="60000"/>
                    <a:lumOff val="40000"/>
                  </a:srgbClr>
                </a:solidFill>
                <a:latin typeface="Arial Rounded MT Bold" pitchFamily="34" charset="0"/>
                <a:ea typeface="MS PGothic" pitchFamily="34" charset="-128"/>
              </a:rPr>
              <a:t>:</a:t>
            </a:r>
            <a:endParaRPr lang="th-TH" sz="4800" dirty="0">
              <a:solidFill>
                <a:srgbClr val="C0504D">
                  <a:lumMod val="60000"/>
                  <a:lumOff val="40000"/>
                </a:srgbClr>
              </a:solidFill>
              <a:latin typeface="Arial Rounded MT Bold" pitchFamily="34" charset="0"/>
              <a:ea typeface="MS PGothic" pitchFamily="34" charset="-128"/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-84138" y="1844824"/>
            <a:ext cx="3694113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190500" defTabSz="762000" eaLnBrk="0" hangingPunct="0">
              <a:defRPr/>
            </a:pPr>
            <a:r>
              <a:rPr lang="en-GB" altLang="ja-JP" sz="2400" b="1" dirty="0">
                <a:solidFill>
                  <a:srgbClr val="0000CC"/>
                </a:solidFill>
                <a:latin typeface="Arial Rounded MT Bold" charset="0"/>
                <a:ea typeface="MS PGothic" charset="0"/>
              </a:rPr>
              <a:t>Menu (</a:t>
            </a:r>
            <a:r>
              <a:rPr lang="en-GB" altLang="ja-JP" sz="2400" b="1" i="1" dirty="0">
                <a:solidFill>
                  <a:srgbClr val="0000CC"/>
                </a:solidFill>
                <a:latin typeface="Arial Rounded MT Bold" charset="0"/>
                <a:ea typeface="MS PGothic" charset="0"/>
              </a:rPr>
              <a:t>Activities</a:t>
            </a:r>
            <a:r>
              <a:rPr lang="en-GB" altLang="ja-JP" sz="2400" b="1" dirty="0">
                <a:solidFill>
                  <a:srgbClr val="0000CC"/>
                </a:solidFill>
                <a:latin typeface="Arial Rounded MT Bold" charset="0"/>
                <a:ea typeface="MS PGothic" charset="0"/>
              </a:rPr>
              <a:t>)</a:t>
            </a:r>
          </a:p>
          <a:p>
            <a:pPr marL="190500" defTabSz="762000" eaLnBrk="0" hangingPunct="0">
              <a:lnSpc>
                <a:spcPts val="2400"/>
              </a:lnSpc>
              <a:buFontTx/>
              <a:buChar char="•"/>
              <a:defRPr/>
            </a:pPr>
            <a:r>
              <a:rPr lang="en-GB" altLang="ja-JP" sz="18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MS PGothic" charset="0"/>
              </a:rPr>
              <a:t> Antenatal care</a:t>
            </a:r>
          </a:p>
          <a:p>
            <a:pPr marL="190500" defTabSz="762000" eaLnBrk="0" hangingPunct="0">
              <a:lnSpc>
                <a:spcPts val="2400"/>
              </a:lnSpc>
              <a:buFontTx/>
              <a:buChar char="•"/>
              <a:defRPr/>
            </a:pPr>
            <a:r>
              <a:rPr lang="en-GB" altLang="ja-JP" sz="18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MS PGothic" charset="0"/>
              </a:rPr>
              <a:t> Growth monitoring</a:t>
            </a:r>
            <a:r>
              <a:rPr lang="th-TH" altLang="ja-JP" sz="18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dia New"/>
                <a:ea typeface="MS PGothic" charset="0"/>
              </a:rPr>
              <a:t> </a:t>
            </a:r>
            <a:r>
              <a:rPr lang="en-US" altLang="ja-JP" sz="18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MS PGothic" charset="0"/>
              </a:rPr>
              <a:t>/promotion</a:t>
            </a:r>
          </a:p>
          <a:p>
            <a:pPr marL="190500" defTabSz="762000" eaLnBrk="0" hangingPunct="0">
              <a:lnSpc>
                <a:spcPts val="2400"/>
              </a:lnSpc>
              <a:buFontTx/>
              <a:buChar char="•"/>
              <a:defRPr/>
            </a:pPr>
            <a:r>
              <a:rPr lang="en-US" altLang="ja-JP" sz="18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MS PGothic" charset="0"/>
              </a:rPr>
              <a:t> Elderly cares</a:t>
            </a:r>
          </a:p>
          <a:p>
            <a:pPr marL="190500" defTabSz="762000" eaLnBrk="0" hangingPunct="0">
              <a:lnSpc>
                <a:spcPts val="2400"/>
              </a:lnSpc>
              <a:buFontTx/>
              <a:buChar char="•"/>
              <a:defRPr/>
            </a:pPr>
            <a:r>
              <a:rPr lang="en-US" altLang="ja-JP" sz="18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MS PGothic" charset="0"/>
              </a:rPr>
              <a:t> Cares of NCDs</a:t>
            </a:r>
            <a:endParaRPr lang="en-GB" altLang="ja-JP" sz="1800" dirty="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/>
              <a:ea typeface="MS PGothic" charset="0"/>
            </a:endParaRPr>
          </a:p>
          <a:p>
            <a:pPr marL="190500" defTabSz="762000" eaLnBrk="0" hangingPunct="0">
              <a:lnSpc>
                <a:spcPts val="2400"/>
              </a:lnSpc>
              <a:buFontTx/>
              <a:buChar char="•"/>
              <a:defRPr/>
            </a:pPr>
            <a:r>
              <a:rPr lang="en-GB" altLang="ja-JP" sz="18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MS PGothic" charset="0"/>
              </a:rPr>
              <a:t> Food production</a:t>
            </a:r>
          </a:p>
          <a:p>
            <a:pPr marL="190500" defTabSz="762000" eaLnBrk="0" hangingPunct="0">
              <a:lnSpc>
                <a:spcPts val="2400"/>
              </a:lnSpc>
              <a:buFontTx/>
              <a:buChar char="•"/>
              <a:defRPr/>
            </a:pPr>
            <a:r>
              <a:rPr lang="en-GB" altLang="ja-JP" sz="18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MS PGothic" charset="0"/>
              </a:rPr>
              <a:t> Nutrition education</a:t>
            </a:r>
          </a:p>
          <a:p>
            <a:pPr marL="190500" defTabSz="762000" eaLnBrk="0" hangingPunct="0">
              <a:lnSpc>
                <a:spcPts val="2400"/>
              </a:lnSpc>
              <a:buFontTx/>
              <a:buChar char="•"/>
              <a:defRPr/>
            </a:pPr>
            <a:r>
              <a:rPr lang="en-GB" altLang="ja-JP" sz="18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MS PGothic" charset="0"/>
              </a:rPr>
              <a:t> Food sanitation </a:t>
            </a:r>
          </a:p>
          <a:p>
            <a:pPr marL="190500" defTabSz="762000" eaLnBrk="0" hangingPunct="0">
              <a:lnSpc>
                <a:spcPts val="2400"/>
              </a:lnSpc>
              <a:defRPr/>
            </a:pPr>
            <a:r>
              <a:rPr lang="en-GB" altLang="ja-JP" sz="18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MS PGothic" charset="0"/>
              </a:rPr>
              <a:t>   &amp; safety</a:t>
            </a:r>
          </a:p>
          <a:p>
            <a:pPr marL="190500" defTabSz="762000" eaLnBrk="0" hangingPunct="0">
              <a:lnSpc>
                <a:spcPts val="2400"/>
              </a:lnSpc>
              <a:buFontTx/>
              <a:buChar char="•"/>
              <a:defRPr/>
            </a:pPr>
            <a:r>
              <a:rPr lang="en-GB" altLang="ja-JP" sz="18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MS PGothic" charset="0"/>
              </a:rPr>
              <a:t> Other activities</a:t>
            </a:r>
          </a:p>
          <a:p>
            <a:pPr marL="190500" defTabSz="762000" eaLnBrk="0" hangingPunct="0">
              <a:lnSpc>
                <a:spcPts val="2400"/>
              </a:lnSpc>
              <a:defRPr/>
            </a:pPr>
            <a:r>
              <a:rPr lang="en-GB" altLang="ja-JP" sz="18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MS PGothic" charset="0"/>
              </a:rPr>
              <a:t>    (Tobacco and alcoholic </a:t>
            </a:r>
          </a:p>
          <a:p>
            <a:pPr marL="190500" defTabSz="762000" eaLnBrk="0" hangingPunct="0">
              <a:lnSpc>
                <a:spcPts val="2400"/>
              </a:lnSpc>
              <a:defRPr/>
            </a:pPr>
            <a:r>
              <a:rPr lang="en-GB" altLang="ja-JP" sz="18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MS PGothic" charset="0"/>
              </a:rPr>
              <a:t>    consumption control)</a:t>
            </a:r>
          </a:p>
          <a:p>
            <a:pPr marL="190500" defTabSz="762000" eaLnBrk="0" hangingPunct="0">
              <a:lnSpc>
                <a:spcPts val="2400"/>
              </a:lnSpc>
              <a:buFont typeface="Arial" pitchFamily="34" charset="0"/>
              <a:buChar char="•"/>
              <a:defRPr/>
            </a:pPr>
            <a:r>
              <a:rPr lang="en-GB" altLang="ja-JP" sz="18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MS PGothic" charset="0"/>
              </a:rPr>
              <a:t> Recreation and physical     </a:t>
            </a:r>
          </a:p>
          <a:p>
            <a:pPr marL="190500" defTabSz="762000" eaLnBrk="0" hangingPunct="0">
              <a:lnSpc>
                <a:spcPts val="2400"/>
              </a:lnSpc>
              <a:defRPr/>
            </a:pPr>
            <a:r>
              <a:rPr lang="en-GB" altLang="ja-JP" sz="18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MS PGothic" charset="0"/>
              </a:rPr>
              <a:t>   activities)</a:t>
            </a:r>
          </a:p>
          <a:p>
            <a:pPr marL="190500" defTabSz="762000" eaLnBrk="0" hangingPunct="0">
              <a:lnSpc>
                <a:spcPts val="2400"/>
              </a:lnSpc>
              <a:buFont typeface="Arial" charset="0"/>
              <a:buChar char="•"/>
              <a:defRPr/>
            </a:pPr>
            <a:r>
              <a:rPr lang="en-GB" altLang="ja-JP" sz="18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MS PGothic" charset="0"/>
              </a:rPr>
              <a:t> Etc.</a:t>
            </a:r>
          </a:p>
          <a:p>
            <a:pPr marL="190500" defTabSz="762000" eaLnBrk="0" hangingPunct="0">
              <a:lnSpc>
                <a:spcPts val="2400"/>
              </a:lnSpc>
              <a:defRPr/>
            </a:pPr>
            <a:r>
              <a:rPr lang="en-GB" altLang="ja-JP" sz="18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MS PGothic" charset="0"/>
              </a:rPr>
              <a:t>   </a:t>
            </a:r>
          </a:p>
          <a:p>
            <a:pPr marL="190500" defTabSz="762000" eaLnBrk="0" hangingPunct="0">
              <a:defRPr/>
            </a:pPr>
            <a:r>
              <a:rPr lang="en-GB" altLang="ja-JP" sz="1800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ea typeface="MS PGothic" charset="0"/>
              </a:rPr>
              <a:t>    </a:t>
            </a:r>
          </a:p>
        </p:txBody>
      </p:sp>
      <p:sp>
        <p:nvSpPr>
          <p:cNvPr id="39" name="ตัวยึดหมายเลขภาพนิ่ง 5"/>
          <p:cNvSpPr txBox="1">
            <a:spLocks noGrp="1"/>
          </p:cNvSpPr>
          <p:nvPr/>
        </p:nvSpPr>
        <p:spPr bwMode="auto">
          <a:xfrm>
            <a:off x="8493571" y="6525344"/>
            <a:ext cx="542925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1E6B9BFB-09E2-4620-88D1-87BB5B21CCEF}" type="slidenum">
              <a:rPr lang="en-US" sz="1400">
                <a:latin typeface="+mn-lt"/>
                <a:cs typeface="+mn-cs"/>
              </a:rPr>
              <a:pPr algn="r">
                <a:defRPr/>
              </a:pPr>
              <a:t>40</a:t>
            </a:fld>
            <a:endParaRPr lang="th-TH" sz="1400" dirty="0">
              <a:latin typeface="+mn-lt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48264" y="6669360"/>
            <a:ext cx="22461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</a:rPr>
              <a:t>Kraisid </a:t>
            </a:r>
            <a:r>
              <a:rPr lang="en-US" sz="1000" dirty="0" err="1">
                <a:solidFill>
                  <a:srgbClr val="C00000"/>
                </a:solidFill>
              </a:rPr>
              <a:t>Tontisirin</a:t>
            </a:r>
            <a:r>
              <a:rPr lang="en-US" sz="1000" dirty="0">
                <a:solidFill>
                  <a:srgbClr val="C00000"/>
                </a:solidFill>
              </a:rPr>
              <a:t>, </a:t>
            </a:r>
            <a:r>
              <a:rPr lang="en-US" sz="1000" dirty="0" err="1">
                <a:solidFill>
                  <a:srgbClr val="C00000"/>
                </a:solidFill>
              </a:rPr>
              <a:t>Mahidol</a:t>
            </a:r>
            <a:r>
              <a:rPr lang="en-US" sz="1000" dirty="0">
                <a:solidFill>
                  <a:srgbClr val="C00000"/>
                </a:solidFill>
              </a:rPr>
              <a:t> University</a:t>
            </a:r>
          </a:p>
        </p:txBody>
      </p:sp>
    </p:spTree>
    <p:extLst>
      <p:ext uri="{BB962C8B-B14F-4D97-AF65-F5344CB8AC3E}">
        <p14:creationId xmlns:p14="http://schemas.microsoft.com/office/powerpoint/2010/main" xmlns="" val="4242932638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0500" y="319088"/>
            <a:ext cx="8715375" cy="971550"/>
            <a:chOff x="120" y="201"/>
            <a:chExt cx="5490" cy="612"/>
          </a:xfrm>
        </p:grpSpPr>
        <p:sp>
          <p:nvSpPr>
            <p:cNvPr id="59401" name="AutoShape 3"/>
            <p:cNvSpPr>
              <a:spLocks noChangeArrowheads="1"/>
            </p:cNvSpPr>
            <p:nvPr/>
          </p:nvSpPr>
          <p:spPr bwMode="gray">
            <a:xfrm>
              <a:off x="120" y="201"/>
              <a:ext cx="5490" cy="6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018" name="Freeform 4"/>
            <p:cNvSpPr>
              <a:spLocks/>
            </p:cNvSpPr>
            <p:nvPr/>
          </p:nvSpPr>
          <p:spPr bwMode="gray">
            <a:xfrm>
              <a:off x="201" y="244"/>
              <a:ext cx="725" cy="390"/>
            </a:xfrm>
            <a:custGeom>
              <a:avLst/>
              <a:gdLst>
                <a:gd name="T0" fmla="*/ 76062 w 596"/>
                <a:gd name="T1" fmla="*/ 0 h 598"/>
                <a:gd name="T2" fmla="*/ 0 w 596"/>
                <a:gd name="T3" fmla="*/ 1 h 598"/>
                <a:gd name="T4" fmla="*/ 0 w 596"/>
                <a:gd name="T5" fmla="*/ 1 h 598"/>
                <a:gd name="T6" fmla="*/ 103469 w 596"/>
                <a:gd name="T7" fmla="*/ 1 h 598"/>
                <a:gd name="T8" fmla="*/ 378373 w 596"/>
                <a:gd name="T9" fmla="*/ 0 h 598"/>
                <a:gd name="T10" fmla="*/ 76062 w 596"/>
                <a:gd name="T11" fmla="*/ 0 h 5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6"/>
                <a:gd name="T19" fmla="*/ 0 h 598"/>
                <a:gd name="T20" fmla="*/ 596 w 596"/>
                <a:gd name="T21" fmla="*/ 598 h 5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FFFFFF">
                <a:alpha val="70979"/>
              </a:srgbClr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430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1538" y="200025"/>
            <a:ext cx="5748338" cy="1143000"/>
          </a:xfrm>
        </p:spPr>
        <p:txBody>
          <a:bodyPr/>
          <a:lstStyle/>
          <a:p>
            <a:pPr eaLnBrk="1" hangingPunct="1">
              <a:buNone/>
            </a:pPr>
            <a:r>
              <a:rPr lang="en-US" sz="3600" dirty="0">
                <a:solidFill>
                  <a:srgbClr val="3333FF"/>
                </a:solidFill>
              </a:rPr>
              <a:t>Conclusion  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220" y="1196752"/>
            <a:ext cx="7633172" cy="501819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endParaRPr lang="en-US" sz="1200" dirty="0">
              <a:solidFill>
                <a:srgbClr val="FF3399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9900CC"/>
                </a:solidFill>
              </a:rPr>
              <a:t>The Royal Project of the King Rama 9 has </a:t>
            </a:r>
            <a:r>
              <a:rPr lang="en-US" sz="2400" dirty="0" smtClean="0">
                <a:solidFill>
                  <a:srgbClr val="9900CC"/>
                </a:solidFill>
              </a:rPr>
              <a:t>provide</a:t>
            </a:r>
            <a:r>
              <a:rPr lang="en-GB" sz="2400" dirty="0" smtClean="0">
                <a:solidFill>
                  <a:srgbClr val="9900CC"/>
                </a:solidFill>
              </a:rPr>
              <a:t>d</a:t>
            </a:r>
            <a:r>
              <a:rPr lang="en-US" sz="2400" dirty="0" smtClean="0">
                <a:solidFill>
                  <a:srgbClr val="9900CC"/>
                </a:solidFill>
              </a:rPr>
              <a:t> </a:t>
            </a:r>
            <a:r>
              <a:rPr lang="en-US" sz="2400" dirty="0">
                <a:solidFill>
                  <a:srgbClr val="9900CC"/>
                </a:solidFill>
              </a:rPr>
              <a:t>lessons and approaches that improving quality of life and environment in highland could be achieved and scaled up to other areas.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Achieving food security, good nutrition and health required specific goals and indicators along with multi-strategic and multi-stakeholder approaches at multi-levels.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solidFill>
                  <a:srgbClr val="9900CC"/>
                </a:solidFill>
              </a:rPr>
              <a:t>UHC Policy, </a:t>
            </a:r>
            <a:r>
              <a:rPr lang="en-US" sz="2400" dirty="0" smtClean="0">
                <a:solidFill>
                  <a:srgbClr val="9900CC"/>
                </a:solidFill>
              </a:rPr>
              <a:t>Food management </a:t>
            </a:r>
            <a:r>
              <a:rPr lang="en-US" sz="2400" smtClean="0">
                <a:solidFill>
                  <a:srgbClr val="9900CC"/>
                </a:solidFill>
              </a:rPr>
              <a:t>Strategy and Community </a:t>
            </a:r>
            <a:r>
              <a:rPr lang="en-US" sz="2400" dirty="0">
                <a:solidFill>
                  <a:srgbClr val="9900CC"/>
                </a:solidFill>
              </a:rPr>
              <a:t>actions include provision of basic services, active community participation, community volunteers (1:10 HH), remedial actions to alleviate food insecurity and malnutrition.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9900CC"/>
              </a:solidFill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rgbClr val="9900CC"/>
              </a:solidFill>
            </a:endParaRP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3014" name="Oval 8"/>
          <p:cNvSpPr>
            <a:spLocks noChangeArrowheads="1"/>
          </p:cNvSpPr>
          <p:nvPr/>
        </p:nvSpPr>
        <p:spPr bwMode="auto">
          <a:xfrm>
            <a:off x="467544" y="1462361"/>
            <a:ext cx="288357" cy="23844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00CC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67219" y="4270673"/>
            <a:ext cx="288357" cy="23844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00CC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467544" y="2902521"/>
            <a:ext cx="288357" cy="23844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9900CC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28D589E-0EBF-4D87-A566-1CC51A329CB8}"/>
              </a:ext>
            </a:extLst>
          </p:cNvPr>
          <p:cNvSpPr/>
          <p:nvPr/>
        </p:nvSpPr>
        <p:spPr>
          <a:xfrm>
            <a:off x="6966520" y="6597352"/>
            <a:ext cx="2358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C00000"/>
                </a:solidFill>
              </a:rPr>
              <a:t>Kraisid</a:t>
            </a:r>
            <a:r>
              <a:rPr lang="en-US" sz="1000" dirty="0">
                <a:solidFill>
                  <a:srgbClr val="C00000"/>
                </a:solidFill>
              </a:rPr>
              <a:t> </a:t>
            </a:r>
            <a:r>
              <a:rPr lang="en-US" sz="1000" dirty="0" err="1">
                <a:solidFill>
                  <a:srgbClr val="C00000"/>
                </a:solidFill>
              </a:rPr>
              <a:t>Tontisirin</a:t>
            </a:r>
            <a:r>
              <a:rPr lang="en-US" sz="1000" dirty="0">
                <a:solidFill>
                  <a:srgbClr val="C00000"/>
                </a:solidFill>
              </a:rPr>
              <a:t>, Mahidol University</a:t>
            </a:r>
            <a:endParaRPr lang="th-TH" sz="1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432372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WIN 7\Desktop\Rose in Rome\IMG_035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424" y="46816"/>
            <a:ext cx="9022080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5517232"/>
            <a:ext cx="30059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kern="0" dirty="0">
                <a:solidFill>
                  <a:schemeClr val="bg1"/>
                </a:solidFill>
                <a:latin typeface="Arial Rounded MT Bold" pitchFamily="34" charset="0"/>
                <a:ea typeface="Batang" pitchFamily="18" charset="-127"/>
                <a:cs typeface="Tahoma" pitchFamily="34" charset="0"/>
              </a:rPr>
              <a:t>Thanks for your </a:t>
            </a:r>
          </a:p>
          <a:p>
            <a:pPr algn="ctr"/>
            <a:r>
              <a:rPr lang="en-US" b="1" kern="0" dirty="0">
                <a:solidFill>
                  <a:schemeClr val="bg1"/>
                </a:solidFill>
                <a:latin typeface="Arial Rounded MT Bold" pitchFamily="34" charset="0"/>
                <a:ea typeface="Batang" pitchFamily="18" charset="-127"/>
                <a:cs typeface="Tahoma" pitchFamily="34" charset="0"/>
              </a:rPr>
              <a:t>attention</a:t>
            </a:r>
            <a:endParaRPr lang="th-TH" b="1" kern="0" dirty="0">
              <a:solidFill>
                <a:schemeClr val="bg1"/>
              </a:solidFill>
              <a:latin typeface="Arial Rounded MT Bold" pitchFamily="34" charset="0"/>
              <a:ea typeface="Batang" pitchFamily="18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1525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00CC"/>
                </a:solidFill>
              </a:rPr>
              <a:t>Main problems of highland in Northern Thailand during the sixty </a:t>
            </a:r>
            <a:r>
              <a:rPr lang="en-US" sz="4800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600200"/>
            <a:ext cx="6408712" cy="4525963"/>
          </a:xfrm>
        </p:spPr>
        <p:txBody>
          <a:bodyPr/>
          <a:lstStyle/>
          <a:p>
            <a:r>
              <a:rPr lang="en-US" dirty="0"/>
              <a:t>Poverty</a:t>
            </a:r>
          </a:p>
          <a:p>
            <a:r>
              <a:rPr lang="en-US" dirty="0"/>
              <a:t>Opium poppy cultivation</a:t>
            </a:r>
          </a:p>
          <a:p>
            <a:r>
              <a:rPr lang="en-US" dirty="0"/>
              <a:t>Deforestation: Slash and burn cultivation </a:t>
            </a:r>
          </a:p>
          <a:p>
            <a:r>
              <a:rPr lang="en-US" dirty="0"/>
              <a:t>Lack of basic services &amp; infrastructures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3648" y="558924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56048" y="574164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9512" y="6525344"/>
            <a:ext cx="48965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Source: https://www.youtube.com/watch?v=ACFKH-02v74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76256" y="321297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42727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44" y="0"/>
            <a:ext cx="4344206" cy="2996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6381328"/>
            <a:ext cx="2520280" cy="288032"/>
          </a:xfrm>
        </p:spPr>
        <p:txBody>
          <a:bodyPr/>
          <a:lstStyle/>
          <a:p>
            <a:r>
              <a:rPr lang="en-US" sz="1800" dirty="0">
                <a:solidFill>
                  <a:srgbClr val="CC00FF"/>
                </a:solidFill>
              </a:rPr>
              <a:t>Peaches research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5535" y="3491212"/>
            <a:ext cx="4122277" cy="28181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6597352"/>
            <a:ext cx="5208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Source: https://artsandculture.google.com/partner/royal-project-foundation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3501008"/>
            <a:ext cx="4248472" cy="2808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84168" y="6300028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C00FF"/>
                </a:solidFill>
              </a:rPr>
              <a:t>Royal coffee project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806" y="48306"/>
            <a:ext cx="4200698" cy="28766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80112" y="299695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C00FF"/>
                </a:solidFill>
              </a:rPr>
              <a:t>Opium field in the past</a:t>
            </a:r>
          </a:p>
        </p:txBody>
      </p:sp>
    </p:spTree>
    <p:extLst>
      <p:ext uri="{BB962C8B-B14F-4D97-AF65-F5344CB8AC3E}">
        <p14:creationId xmlns:p14="http://schemas.microsoft.com/office/powerpoint/2010/main" xmlns="" val="649514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44008" y="44624"/>
            <a:ext cx="4211038" cy="2908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5968" y="6029672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88368" y="6182072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54" y="44624"/>
            <a:ext cx="4139030" cy="2908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3143771"/>
            <a:ext cx="3312367" cy="33095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3037" y="3143771"/>
            <a:ext cx="4949443" cy="33095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99792" y="6525344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C00FF"/>
                </a:solidFill>
              </a:rPr>
              <a:t>Slash and burn cultivation on highland </a:t>
            </a:r>
          </a:p>
        </p:txBody>
      </p:sp>
      <p:sp>
        <p:nvSpPr>
          <p:cNvPr id="3" name="Rectangle 2"/>
          <p:cNvSpPr/>
          <p:nvPr/>
        </p:nvSpPr>
        <p:spPr>
          <a:xfrm>
            <a:off x="35496" y="659735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Source: the Royal Project Foundation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497023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520" y="288032"/>
            <a:ext cx="8784976" cy="332656"/>
          </a:xfrm>
        </p:spPr>
        <p:txBody>
          <a:bodyPr/>
          <a:lstStyle/>
          <a:p>
            <a:pPr>
              <a:defRPr/>
            </a:pPr>
            <a:r>
              <a:rPr lang="en-US" sz="2000" b="0" dirty="0">
                <a:solidFill>
                  <a:srgbClr val="0000CC"/>
                </a:solidFill>
              </a:rPr>
              <a:t>H.M the Late King Rama 9 and Highland Development Project since 1969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814835"/>
            <a:ext cx="4176464" cy="24701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3" y="814835"/>
            <a:ext cx="3816425" cy="2470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3429000"/>
            <a:ext cx="4104456" cy="3096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1026" y="3429000"/>
            <a:ext cx="4043422" cy="30963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2" y="659735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Source: the Royal Project Foundation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512919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n-US" sz="2800" dirty="0">
                <a:solidFill>
                  <a:srgbClr val="0000CC"/>
                </a:solidFill>
              </a:rPr>
              <a:t>The Royal project Foundation</a:t>
            </a:r>
            <a:endParaRPr lang="en-US" sz="1600" dirty="0">
              <a:solidFill>
                <a:srgbClr val="0000CC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5292080" y="4128247"/>
            <a:ext cx="3499035" cy="2441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90424"/>
            <a:ext cx="4363131" cy="24717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6577607"/>
            <a:ext cx="8200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</a:t>
            </a:r>
            <a:r>
              <a:rPr lang="en-US" sz="1400" dirty="0" err="1"/>
              <a:t>From:https</a:t>
            </a:r>
            <a:r>
              <a:rPr lang="en-US" sz="1400" dirty="0"/>
              <a:t>://www.thaizer.com/features/following-in-the-footsteps-of-the-king-thailands-royal-projects/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720080"/>
            <a:ext cx="814724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279272"/>
      </p:ext>
    </p:extLst>
  </p:cSld>
  <p:clrMapOvr>
    <a:masterClrMapping/>
  </p:clrMapOvr>
</p:sld>
</file>

<file path=ppt/theme/theme1.xml><?xml version="1.0" encoding="utf-8"?>
<a:theme xmlns:a="http://schemas.openxmlformats.org/drawingml/2006/main" name="3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3695</TotalTime>
  <Words>2036</Words>
  <Application>Microsoft Office PowerPoint</Application>
  <PresentationFormat>On-screen Show (4:3)</PresentationFormat>
  <Paragraphs>467</Paragraphs>
  <Slides>42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3_Default Design</vt:lpstr>
      <vt:lpstr>Slide 1</vt:lpstr>
      <vt:lpstr>Slide 2</vt:lpstr>
      <vt:lpstr>The Royal Project Foundation</vt:lpstr>
      <vt:lpstr>Slide 4</vt:lpstr>
      <vt:lpstr>Main problems of highland in Northern Thailand during the sixty .</vt:lpstr>
      <vt:lpstr>Peaches research</vt:lpstr>
      <vt:lpstr>Slide 7</vt:lpstr>
      <vt:lpstr>Slide 8</vt:lpstr>
      <vt:lpstr>The Royal project Foundation</vt:lpstr>
      <vt:lpstr>Slide 10</vt:lpstr>
      <vt:lpstr>The Royal Project Foundation</vt:lpstr>
      <vt:lpstr>Slide 12</vt:lpstr>
      <vt:lpstr>Benefits</vt:lpstr>
      <vt:lpstr>Key success factors of the Royal Project in highland as business model</vt:lpstr>
      <vt:lpstr>Slide 15</vt:lpstr>
      <vt:lpstr>Slide 16</vt:lpstr>
      <vt:lpstr>Slide 17</vt:lpstr>
      <vt:lpstr>Great progress in reducing hunger in Thailand* </vt:lpstr>
      <vt:lpstr>Slide 19</vt:lpstr>
      <vt:lpstr>Slide 20</vt:lpstr>
      <vt:lpstr>Slide 21</vt:lpstr>
      <vt:lpstr>Community-Based Approaches</vt:lpstr>
      <vt:lpstr>Slide 23</vt:lpstr>
      <vt:lpstr>Success components of community-based program </vt:lpstr>
      <vt:lpstr>Slide 25</vt:lpstr>
      <vt:lpstr>Slide 26</vt:lpstr>
      <vt:lpstr>Slide 27</vt:lpstr>
      <vt:lpstr>Slide 28</vt:lpstr>
      <vt:lpstr>Slide 29</vt:lpstr>
      <vt:lpstr>Slide 30</vt:lpstr>
      <vt:lpstr>Vision</vt:lpstr>
      <vt:lpstr>Slide 32</vt:lpstr>
      <vt:lpstr>Slide 33</vt:lpstr>
      <vt:lpstr>Slide 34</vt:lpstr>
      <vt:lpstr>Slide 35</vt:lpstr>
      <vt:lpstr>Slide 36</vt:lpstr>
      <vt:lpstr>Slide 37</vt:lpstr>
      <vt:lpstr>Universal Healthcare Coverage (UHC)</vt:lpstr>
      <vt:lpstr>The potential of primary care for achieving sustainability of Thailand’s universal health coverage policy*  </vt:lpstr>
      <vt:lpstr>Slide 40</vt:lpstr>
      <vt:lpstr>Conclusion  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6th Prof. Dr. Jajaval  Osathanondh  Memorial  Lecture  on </dc:title>
  <dc:creator>user</dc:creator>
  <cp:lastModifiedBy>BusinessCenter</cp:lastModifiedBy>
  <cp:revision>424</cp:revision>
  <cp:lastPrinted>2019-12-21T03:33:47Z</cp:lastPrinted>
  <dcterms:created xsi:type="dcterms:W3CDTF">2015-03-26T09:25:54Z</dcterms:created>
  <dcterms:modified xsi:type="dcterms:W3CDTF">2019-12-21T23:09:56Z</dcterms:modified>
</cp:coreProperties>
</file>