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"/>
  </p:notesMasterIdLst>
  <p:sldIdLst>
    <p:sldId id="265" r:id="rId3"/>
    <p:sldId id="266" r:id="rId4"/>
    <p:sldId id="267" r:id="rId5"/>
    <p:sldId id="268" r:id="rId6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090"/>
    <a:srgbClr val="9AD1E3"/>
    <a:srgbClr val="85C8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393" autoAdjust="0"/>
    <p:restoredTop sz="94660" autoAdjust="0"/>
  </p:normalViewPr>
  <p:slideViewPr>
    <p:cSldViewPr snapToGrid="0">
      <p:cViewPr varScale="1">
        <p:scale>
          <a:sx n="100" d="100"/>
          <a:sy n="100" d="100"/>
        </p:scale>
        <p:origin x="72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2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B4ABE-71CC-4C3D-B628-E05940AE6329}" type="datetimeFigureOut">
              <a:rPr lang="th-TH" smtClean="0"/>
              <a:t>25/12/62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C598F-F9C1-4170-B166-65C91757E91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87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A2360-3BEB-49E2-954D-80A8FCA8AD94}" type="datetimeFigureOut">
              <a:rPr lang="th-TH" smtClean="0"/>
              <a:t>25/12/62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0467-667E-42E4-80E8-6DBE673E4C8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708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A2360-3BEB-49E2-954D-80A8FCA8AD94}" type="datetimeFigureOut">
              <a:rPr lang="th-TH" smtClean="0"/>
              <a:t>25/12/62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0467-667E-42E4-80E8-6DBE673E4C8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622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A2360-3BEB-49E2-954D-80A8FCA8AD94}" type="datetimeFigureOut">
              <a:rPr lang="th-TH" smtClean="0"/>
              <a:t>25/12/62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0467-667E-42E4-80E8-6DBE673E4C8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4532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Layout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6480043" y="1220755"/>
            <a:ext cx="4416491" cy="4416491"/>
            <a:chOff x="5112060" y="1203598"/>
            <a:chExt cx="3312368" cy="3312368"/>
          </a:xfrm>
          <a:effectLst>
            <a:outerShdw blurRad="190500" dist="50800" dir="5400000" algn="ctr" rotWithShape="0">
              <a:srgbClr val="000000">
                <a:alpha val="98000"/>
              </a:srgbClr>
            </a:outerShdw>
          </a:effectLst>
        </p:grpSpPr>
        <p:sp>
          <p:nvSpPr>
            <p:cNvPr id="3" name="Oval 2"/>
            <p:cNvSpPr/>
            <p:nvPr userDrawn="1"/>
          </p:nvSpPr>
          <p:spPr>
            <a:xfrm>
              <a:off x="5184068" y="1275606"/>
              <a:ext cx="3168352" cy="316835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733"/>
            </a:p>
          </p:txBody>
        </p:sp>
        <p:sp>
          <p:nvSpPr>
            <p:cNvPr id="7" name="Oval 6"/>
            <p:cNvSpPr/>
            <p:nvPr userDrawn="1"/>
          </p:nvSpPr>
          <p:spPr>
            <a:xfrm>
              <a:off x="5112060" y="1203598"/>
              <a:ext cx="3312368" cy="331236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733"/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576054" y="2564904"/>
            <a:ext cx="4224469" cy="131925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48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76054" y="3853683"/>
            <a:ext cx="4224469" cy="63143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16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078991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18934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501341"/>
            <a:ext cx="12192000" cy="3566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B950223-00FB-4696-91A1-2942A4243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3766E37-EEB2-4FF0-8A85-A793B8C241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00524" y="5527946"/>
            <a:ext cx="1131081" cy="117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2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59972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srgbClr val="D15A12"/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1696" y="3621022"/>
            <a:ext cx="2976331" cy="192021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Columns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134" y="4869161"/>
            <a:ext cx="1189741" cy="123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46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295467" y="2372883"/>
            <a:ext cx="9697077" cy="3072341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086887" y="84491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86689" y="166379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1871531" y="1329465"/>
            <a:ext cx="2112235" cy="211223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663798"/>
            <a:ext cx="1268060" cy="132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79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501341"/>
            <a:ext cx="12192000" cy="3566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936263" y="2200706"/>
            <a:ext cx="2259045" cy="247643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/>
            </a:solidFill>
          </a:ln>
          <a:effectLst/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44804" y="1459661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r>
              <a:rPr lang="en-US" altLang="ko-KR" sz="8000" b="1" dirty="0">
                <a:solidFill>
                  <a:srgbClr val="D15A12"/>
                </a:solidFill>
                <a:cs typeface="Arial" pitchFamily="34" charset="0"/>
              </a:rPr>
              <a:t>“</a:t>
            </a:r>
            <a:endParaRPr lang="ko-KR" altLang="en-US" sz="8000" b="1" dirty="0">
              <a:solidFill>
                <a:srgbClr val="D15A12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 rot="10800000">
            <a:off x="2658924" y="4692530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r>
              <a:rPr lang="en-US" altLang="ko-KR" sz="8000" b="1" dirty="0">
                <a:solidFill>
                  <a:srgbClr val="D15A12"/>
                </a:solidFill>
                <a:cs typeface="Arial" pitchFamily="34" charset="0"/>
              </a:rPr>
              <a:t>“</a:t>
            </a:r>
            <a:endParaRPr lang="ko-KR" altLang="en-US" sz="8000" b="1" dirty="0">
              <a:solidFill>
                <a:srgbClr val="D15A12"/>
              </a:solidFill>
              <a:cs typeface="Arial" pitchFamily="34" charset="0"/>
            </a:endParaRPr>
          </a:p>
        </p:txBody>
      </p:sp>
      <p:sp>
        <p:nvSpPr>
          <p:cNvPr id="15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3606856" y="2200706"/>
            <a:ext cx="2259045" cy="247643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</a:ln>
          <a:effectLst/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415397" y="1459661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r>
              <a:rPr lang="en-US" altLang="ko-KR" sz="8000" b="1" dirty="0">
                <a:solidFill>
                  <a:srgbClr val="D15A12"/>
                </a:solidFill>
                <a:cs typeface="Arial" pitchFamily="34" charset="0"/>
              </a:rPr>
              <a:t>“</a:t>
            </a:r>
            <a:endParaRPr lang="ko-KR" altLang="en-US" sz="8000" b="1" dirty="0">
              <a:solidFill>
                <a:srgbClr val="D15A12"/>
              </a:solidFill>
              <a:cs typeface="Arial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 rot="10800000">
            <a:off x="5329517" y="4692529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r>
              <a:rPr lang="en-US" altLang="ko-KR" sz="8000" b="1" dirty="0">
                <a:solidFill>
                  <a:srgbClr val="D15A12"/>
                </a:solidFill>
                <a:cs typeface="Arial" pitchFamily="34" charset="0"/>
              </a:rPr>
              <a:t>“</a:t>
            </a:r>
            <a:endParaRPr lang="ko-KR" altLang="en-US" sz="8000" b="1" dirty="0">
              <a:solidFill>
                <a:srgbClr val="D15A12"/>
              </a:solidFill>
              <a:cs typeface="Arial" pitchFamily="34" charset="0"/>
            </a:endParaRPr>
          </a:p>
        </p:txBody>
      </p:sp>
      <p:sp>
        <p:nvSpPr>
          <p:cNvPr id="18" name="Picture Placeholder 2"/>
          <p:cNvSpPr>
            <a:spLocks noGrp="1"/>
          </p:cNvSpPr>
          <p:nvPr>
            <p:ph type="pic" idx="21" hasCustomPrompt="1"/>
          </p:nvPr>
        </p:nvSpPr>
        <p:spPr>
          <a:xfrm>
            <a:off x="6277450" y="2200706"/>
            <a:ext cx="2259045" cy="247643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3"/>
            </a:solidFill>
          </a:ln>
          <a:effectLst/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085990" y="1459661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r>
              <a:rPr lang="en-US" altLang="ko-KR" sz="8000" b="1" dirty="0">
                <a:solidFill>
                  <a:srgbClr val="D15A12"/>
                </a:solidFill>
                <a:cs typeface="Arial" pitchFamily="34" charset="0"/>
              </a:rPr>
              <a:t>“</a:t>
            </a:r>
            <a:endParaRPr lang="ko-KR" altLang="en-US" sz="8000" b="1" dirty="0">
              <a:solidFill>
                <a:srgbClr val="D15A12"/>
              </a:solidFill>
              <a:cs typeface="Arial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 rot="10800000">
            <a:off x="8000111" y="4692529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r>
              <a:rPr lang="en-US" altLang="ko-KR" sz="8000" b="1" dirty="0">
                <a:solidFill>
                  <a:srgbClr val="D15A12"/>
                </a:solidFill>
                <a:cs typeface="Arial" pitchFamily="34" charset="0"/>
              </a:rPr>
              <a:t>“</a:t>
            </a:r>
            <a:endParaRPr lang="ko-KR" altLang="en-US" sz="8000" b="1" dirty="0">
              <a:solidFill>
                <a:srgbClr val="D15A12"/>
              </a:solidFill>
              <a:cs typeface="Arial" pitchFamily="34" charset="0"/>
            </a:endParaRPr>
          </a:p>
        </p:txBody>
      </p:sp>
      <p:sp>
        <p:nvSpPr>
          <p:cNvPr id="24" name="Picture Placeholder 2"/>
          <p:cNvSpPr>
            <a:spLocks noGrp="1"/>
          </p:cNvSpPr>
          <p:nvPr>
            <p:ph type="pic" idx="22" hasCustomPrompt="1"/>
          </p:nvPr>
        </p:nvSpPr>
        <p:spPr>
          <a:xfrm>
            <a:off x="8948043" y="2200706"/>
            <a:ext cx="2259045" cy="247643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4"/>
            </a:solidFill>
          </a:ln>
          <a:effectLst/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756584" y="1459661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r>
              <a:rPr lang="en-US" altLang="ko-KR" sz="8000" b="1" dirty="0">
                <a:solidFill>
                  <a:srgbClr val="D15A12"/>
                </a:solidFill>
                <a:cs typeface="Arial" pitchFamily="34" charset="0"/>
              </a:rPr>
              <a:t>“</a:t>
            </a:r>
            <a:endParaRPr lang="ko-KR" altLang="en-US" sz="8000" b="1" dirty="0">
              <a:solidFill>
                <a:srgbClr val="D15A12"/>
              </a:solidFill>
              <a:cs typeface="Arial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 rot="10800000">
            <a:off x="10670704" y="4692529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r>
              <a:rPr lang="en-US" altLang="ko-KR" sz="8000" b="1" dirty="0">
                <a:solidFill>
                  <a:srgbClr val="D15A12"/>
                </a:solidFill>
                <a:cs typeface="Arial" pitchFamily="34" charset="0"/>
              </a:rPr>
              <a:t>“</a:t>
            </a:r>
            <a:endParaRPr lang="ko-KR" altLang="en-US" sz="8000" b="1" dirty="0">
              <a:solidFill>
                <a:srgbClr val="D15A12"/>
              </a:solidFill>
              <a:cs typeface="Arial" pitchFamily="34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D51F5F4D-AF26-4E42-A648-9F169B4F9C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5905915-7BC8-4C72-B443-E5B791BC98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6828" y="5561079"/>
            <a:ext cx="1131081" cy="117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09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1847104"/>
            <a:ext cx="4081215" cy="494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32403" y="2031301"/>
            <a:ext cx="2353717" cy="3635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DC0AA38-FF1B-46A5-B781-E94C0DAF54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C57DDDA-918B-4F4E-B705-53DBB230A5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55462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63" y="1700809"/>
            <a:ext cx="3368013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143" y="1700809"/>
            <a:ext cx="3368013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331488" y="1832542"/>
            <a:ext cx="3092437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649232" y="1832542"/>
            <a:ext cx="3092437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86A1ABE-161D-4DB1-B774-1153E4471A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7369799-0345-405E-A17B-2F89B880EF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77173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A2360-3BEB-49E2-954D-80A8FCA8AD94}" type="datetimeFigureOut">
              <a:rPr lang="th-TH" smtClean="0"/>
              <a:t>25/12/62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0467-667E-42E4-80E8-6DBE673E4C8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2585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407526" y="0"/>
            <a:ext cx="3376949" cy="22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407526" y="2325000"/>
            <a:ext cx="3376949" cy="22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07526" y="4650000"/>
            <a:ext cx="3376949" cy="22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9056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33329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0260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784475" y="0"/>
            <a:ext cx="44075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407526" y="0"/>
            <a:ext cx="337694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60769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/>
          <p:cNvSpPr/>
          <p:nvPr userDrawn="1"/>
        </p:nvSpPr>
        <p:spPr>
          <a:xfrm>
            <a:off x="1633767" y="1701484"/>
            <a:ext cx="5088000" cy="4416000"/>
          </a:xfrm>
          <a:prstGeom prst="frame">
            <a:avLst>
              <a:gd name="adj1" fmla="val 1918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black"/>
              </a:solidFill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69335" y="740701"/>
            <a:ext cx="5088565" cy="4416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0090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5">
            <a:extLst>
              <a:ext uri="{FF2B5EF4-FFF2-40B4-BE49-F238E27FC236}">
                <a16:creationId xmlns:a16="http://schemas.microsoft.com/office/drawing/2014/main" id="{A4689631-BD19-446A-8744-6C48B21546F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943235" y="557719"/>
            <a:ext cx="10625948" cy="5550983"/>
          </a:xfrm>
          <a:custGeom>
            <a:avLst/>
            <a:gdLst>
              <a:gd name="connsiteX0" fmla="*/ 0 w 7969461"/>
              <a:gd name="connsiteY0" fmla="*/ 0 h 4163237"/>
              <a:gd name="connsiteX1" fmla="*/ 7969461 w 7969461"/>
              <a:gd name="connsiteY1" fmla="*/ 0 h 4163237"/>
              <a:gd name="connsiteX2" fmla="*/ 7969461 w 7969461"/>
              <a:gd name="connsiteY2" fmla="*/ 4163237 h 416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69461" h="4163237">
                <a:moveTo>
                  <a:pt x="0" y="0"/>
                </a:moveTo>
                <a:lnTo>
                  <a:pt x="7969461" y="0"/>
                </a:lnTo>
                <a:lnTo>
                  <a:pt x="7969461" y="41632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360000" anchor="t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E3AF9713-9B3A-4DAB-9E7B-6351A9AA7B18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90869" y="740322"/>
            <a:ext cx="10669600" cy="5578309"/>
          </a:xfrm>
          <a:custGeom>
            <a:avLst/>
            <a:gdLst>
              <a:gd name="connsiteX0" fmla="*/ 19050 w 8002200"/>
              <a:gd name="connsiteY0" fmla="*/ 0 h 4183732"/>
              <a:gd name="connsiteX1" fmla="*/ 8002200 w 8002200"/>
              <a:gd name="connsiteY1" fmla="*/ 4174207 h 4183732"/>
              <a:gd name="connsiteX2" fmla="*/ 0 w 8002200"/>
              <a:gd name="connsiteY2" fmla="*/ 4183732 h 4183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2200" h="4183732">
                <a:moveTo>
                  <a:pt x="19050" y="0"/>
                </a:moveTo>
                <a:lnTo>
                  <a:pt x="8002200" y="4174207"/>
                </a:lnTo>
                <a:lnTo>
                  <a:pt x="0" y="41837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60000" anchor="b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2135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2468896"/>
            <a:ext cx="2976000" cy="38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44000" y="2468896"/>
            <a:ext cx="2976000" cy="38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216000" y="2468896"/>
            <a:ext cx="2976000" cy="38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72000" y="2468896"/>
            <a:ext cx="2976000" cy="3840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F4C512-4DAE-4643-9257-7408E3DC3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EDD950-F5C9-45A4-8368-CFD06C2729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42496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858245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33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3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A2360-3BEB-49E2-954D-80A8FCA8AD94}" type="datetimeFigureOut">
              <a:rPr lang="th-TH" smtClean="0"/>
              <a:t>25/12/62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0467-667E-42E4-80E8-6DBE673E4C8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0434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A2360-3BEB-49E2-954D-80A8FCA8AD94}" type="datetimeFigureOut">
              <a:rPr lang="th-TH" smtClean="0"/>
              <a:t>25/12/62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0467-667E-42E4-80E8-6DBE673E4C8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694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A2360-3BEB-49E2-954D-80A8FCA8AD94}" type="datetimeFigureOut">
              <a:rPr lang="th-TH" smtClean="0"/>
              <a:t>25/12/62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0467-667E-42E4-80E8-6DBE673E4C8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718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A2360-3BEB-49E2-954D-80A8FCA8AD94}" type="datetimeFigureOut">
              <a:rPr lang="th-TH" smtClean="0"/>
              <a:t>25/12/62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0467-667E-42E4-80E8-6DBE673E4C8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446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A2360-3BEB-49E2-954D-80A8FCA8AD94}" type="datetimeFigureOut">
              <a:rPr lang="th-TH" smtClean="0"/>
              <a:t>25/12/62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0467-667E-42E4-80E8-6DBE673E4C8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7983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A2360-3BEB-49E2-954D-80A8FCA8AD94}" type="datetimeFigureOut">
              <a:rPr lang="th-TH" smtClean="0"/>
              <a:t>25/12/62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0467-667E-42E4-80E8-6DBE673E4C8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3938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A2360-3BEB-49E2-954D-80A8FCA8AD94}" type="datetimeFigureOut">
              <a:rPr lang="th-TH" smtClean="0"/>
              <a:t>25/12/62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D0467-667E-42E4-80E8-6DBE673E4C8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027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A2360-3BEB-49E2-954D-80A8FCA8AD94}" type="datetimeFigureOut">
              <a:rPr lang="th-TH" smtClean="0"/>
              <a:t>25/12/62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D0467-667E-42E4-80E8-6DBE673E4C8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31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59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258355" cy="1282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58356" y="-53898"/>
            <a:ext cx="99336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Keynote Addresses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: </a:t>
            </a:r>
          </a:p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International Perspectives on Sustainable Land Use and Food Security on Highland</a:t>
            </a:r>
            <a:endParaRPr lang="th-TH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8473" y="1449293"/>
            <a:ext cx="11381297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Alternative Development for Sustainable Development on Mountainous Area</a:t>
            </a:r>
            <a:r>
              <a:rPr lang="th-TH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8475" y="5648604"/>
            <a:ext cx="11381295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Mr. Golam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Rasul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Chief Economist of International Centre for Integrated Mountain Development (ICIMOD), Nepal</a:t>
            </a:r>
            <a:endParaRPr lang="th-T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C:\Users\golam\AppData\Local\Microsoft\Windows\INetCache\Content.Word\picture golam 23 May 20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4" y="1942951"/>
            <a:ext cx="3457575" cy="3673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8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258355" cy="1282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58356" y="0"/>
            <a:ext cx="9933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Panel Discussion – Alternative Development: Voices from Farmers</a:t>
            </a:r>
            <a:endParaRPr lang="th-TH" sz="36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4751" y="523220"/>
            <a:ext cx="89395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Panelists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 farmers from RPF and HRDI, Thailand, Myanmar and Lao PDR</a:t>
            </a:r>
            <a:endParaRPr lang="th-TH" sz="48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87" y="3943651"/>
            <a:ext cx="3469924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Mr.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Luechai</a:t>
            </a:r>
            <a:r>
              <a:rPr lang="en-US" sz="20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0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Choechokchai</a:t>
            </a:r>
            <a:endParaRPr lang="en-US" sz="20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h-TH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487" y="4793309"/>
            <a:ext cx="3469924" cy="667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Thung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Luang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Royal Project Development Center</a:t>
            </a:r>
            <a:endParaRPr lang="th-TH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9193" t="15416" r="24736" b="49444"/>
          <a:stretch/>
        </p:blipFill>
        <p:spPr>
          <a:xfrm>
            <a:off x="423642" y="1299551"/>
            <a:ext cx="2647614" cy="26064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90495" y="3943651"/>
            <a:ext cx="3459409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Mr.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Surapon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Klinkhajonklai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84628" y="4722088"/>
            <a:ext cx="37724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Farmer Leader, Mae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Hae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Luang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Highland Development Project Using Royal Project System, Chiang Mai, Highland Research and Development Institute (Public Organization)</a:t>
            </a:r>
            <a:endParaRPr lang="th-TH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52335" y="3943651"/>
            <a:ext cx="2700821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Mr. U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Maung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Khon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423" y="4715062"/>
            <a:ext cx="2899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Beneficiary farmer of the AD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Programme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of UNODC in Shan State, Myanmar</a:t>
            </a:r>
            <a:endParaRPr lang="th-TH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665643" y="3937571"/>
            <a:ext cx="253884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Mr.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Bounthanh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Thepmanyla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53156" y="4626300"/>
            <a:ext cx="25388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Huay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Oun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Village Headman,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Oudomxay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, Lao PDR</a:t>
            </a:r>
            <a:endParaRPr lang="th-TH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269967"/>
            <a:ext cx="12192000" cy="5102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spcAft>
                <a:spcPts val="1000"/>
              </a:spcAft>
            </a:pPr>
            <a:r>
              <a:rPr lang="en-US" b="1" u="sng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Moderator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Mr. </a:t>
            </a:r>
            <a:r>
              <a:rPr lang="en-US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Wirat</a:t>
            </a:r>
            <a:r>
              <a:rPr lang="en-US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Prapthuk</a:t>
            </a:r>
            <a:r>
              <a:rPr lang="en-US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spc="-2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Director of Highland Research and Development Institute</a:t>
            </a:r>
            <a:endParaRPr lang="en-US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411" y="1324570"/>
            <a:ext cx="3441072" cy="2581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5AADB6-5885-4C4F-85D4-3A737290DD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78" t="15222" r="45378" b="14065"/>
          <a:stretch/>
        </p:blipFill>
        <p:spPr>
          <a:xfrm>
            <a:off x="7033323" y="1306467"/>
            <a:ext cx="2538843" cy="26064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3156" y="1306467"/>
            <a:ext cx="2511770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44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258355" cy="1282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58356" y="-63190"/>
            <a:ext cx="99336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ea typeface="Times New Roman" panose="02020603050405020304" pitchFamily="18" charset="0"/>
                <a:cs typeface="Cordia New" panose="020B0304020202020204" pitchFamily="34" charset="-34"/>
              </a:rPr>
              <a:t>Panel Discussion – Socio-Economic  and Marketing  Sustainability under Alternative Development</a:t>
            </a:r>
            <a:endParaRPr lang="th-TH" sz="36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8356" y="800912"/>
            <a:ext cx="89395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>
                <a:solidFill>
                  <a:srgbClr val="70AD47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Panelists</a:t>
            </a:r>
            <a:r>
              <a:rPr lang="en-US" sz="2000" b="1" dirty="0">
                <a:solidFill>
                  <a:srgbClr val="70AD47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2000" dirty="0">
                <a:solidFill>
                  <a:srgbClr val="70AD47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 farmers from RPF and HRDI, Thailand, Myanmar and Lao PDR</a:t>
            </a:r>
            <a:endParaRPr lang="th-TH" sz="4800" dirty="0">
              <a:solidFill>
                <a:srgbClr val="70AD47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87" y="4313939"/>
            <a:ext cx="3428246" cy="707886"/>
          </a:xfrm>
          <a:prstGeom prst="rect">
            <a:avLst/>
          </a:prstGeom>
          <a:solidFill>
            <a:srgbClr val="028090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Dr. </a:t>
            </a:r>
            <a:r>
              <a:rPr lang="en-US" sz="20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Anchan</a:t>
            </a:r>
            <a:r>
              <a:rPr 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Chompupoung</a:t>
            </a:r>
            <a:endParaRPr 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th-TH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487" y="5163597"/>
            <a:ext cx="34699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Assistant Director, Royal Project Foundation Office, Chiang Mai</a:t>
            </a:r>
            <a:endParaRPr lang="th-TH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6829" y="4303455"/>
            <a:ext cx="3229154" cy="707886"/>
          </a:xfrm>
          <a:prstGeom prst="rect">
            <a:avLst/>
          </a:prstGeom>
          <a:solidFill>
            <a:srgbClr val="9AD1E3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Mr.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Suchat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Ramarch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</a:p>
          <a:p>
            <a:endParaRPr 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08528" y="4303455"/>
            <a:ext cx="2938261" cy="707886"/>
          </a:xfrm>
          <a:prstGeom prst="rect">
            <a:avLst/>
          </a:prstGeom>
          <a:solidFill>
            <a:srgbClr val="02809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Prof. Emeritus </a:t>
            </a:r>
            <a:br>
              <a:rPr 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</a:t>
            </a:r>
            <a:r>
              <a:rPr lang="en-US" sz="20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Kraisid</a:t>
            </a:r>
            <a:r>
              <a:rPr 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Tontisirin</a:t>
            </a:r>
            <a:endParaRPr 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97265" y="5186115"/>
            <a:ext cx="2899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Senator: Health Care  and  Malnutrition </a:t>
            </a:r>
            <a:endParaRPr lang="th-TH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665643" y="4307859"/>
            <a:ext cx="2538844" cy="646331"/>
          </a:xfrm>
          <a:prstGeom prst="rect">
            <a:avLst/>
          </a:prstGeom>
          <a:solidFill>
            <a:srgbClr val="9AD1E3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Assist. Prof. </a:t>
            </a:r>
          </a:p>
          <a:p>
            <a:r>
              <a:rPr lang="en-U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</a:t>
            </a:r>
            <a:r>
              <a:rPr lang="en-U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Sapit</a:t>
            </a:r>
            <a:r>
              <a:rPr lang="en-U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Diloksumpun</a:t>
            </a:r>
            <a:r>
              <a:rPr lang="en-U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1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74119" y="4988951"/>
            <a:ext cx="2538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Kasetsart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University: Community Forest Conservation and Development</a:t>
            </a:r>
            <a:endParaRPr lang="th-TH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487" y="6051873"/>
            <a:ext cx="12192000" cy="8088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spcAft>
                <a:spcPts val="1000"/>
              </a:spcAft>
            </a:pPr>
            <a:r>
              <a:rPr lang="en-US" b="1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Moderator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Assoc.Prof.Dr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Avorn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Opatpatanakit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spc="-2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Vice President, Research and Academic Services, Chiang Mai University</a:t>
            </a:r>
            <a:endParaRPr 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4007" y="1362624"/>
            <a:ext cx="37255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Marketing and Logistics Development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25507" y="1345504"/>
            <a:ext cx="26581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 Marketing Strategy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28137" y="1372395"/>
            <a:ext cx="2710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 Care  and  Malnutrition</a:t>
            </a: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9485373" y="1255074"/>
            <a:ext cx="2719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Forest Conservation and Development</a:t>
            </a:r>
            <a:r>
              <a:rPr lang="th-T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0F1454-BFB7-4210-8C5F-2FCEC606A5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83"/>
          <a:stretch/>
        </p:blipFill>
        <p:spPr>
          <a:xfrm>
            <a:off x="3557943" y="1845660"/>
            <a:ext cx="3041253" cy="242940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7E58889-A3E3-4EC1-8142-B2C0368D8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504" y="1689472"/>
            <a:ext cx="3921806" cy="261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EE9065-9E98-4383-AD03-5B2D741CB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680" y="1837888"/>
            <a:ext cx="2457796" cy="2457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1D6B48-9189-4F8F-AC85-1A7FF19EA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58" t="8671" r="4242" b="33283"/>
          <a:stretch/>
        </p:blipFill>
        <p:spPr>
          <a:xfrm>
            <a:off x="341067" y="1853434"/>
            <a:ext cx="2725355" cy="245779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AB6C737-19CA-486B-BEDC-65FD9DEE220A}"/>
              </a:ext>
            </a:extLst>
          </p:cNvPr>
          <p:cNvSpPr/>
          <p:nvPr/>
        </p:nvSpPr>
        <p:spPr>
          <a:xfrm>
            <a:off x="3440733" y="5174081"/>
            <a:ext cx="32552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Senior Executive Vice President, Non-Oil Retail Business PTT Oil and Retail Business Public Company Limited</a:t>
            </a:r>
            <a:endParaRPr lang="th-TH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665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258355" cy="1282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58356" y="-63190"/>
            <a:ext cx="99336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ea typeface="Times New Roman" panose="02020603050405020304" pitchFamily="18" charset="0"/>
                <a:cs typeface="Cordia New" panose="020B0304020202020204" pitchFamily="34" charset="-34"/>
              </a:rPr>
              <a:t>Panel Discussion –Experience on Alternative Development and Future Networking towards UN- SDGs</a:t>
            </a:r>
            <a:endParaRPr lang="th-TH" sz="36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8356" y="800912"/>
            <a:ext cx="15135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>
                <a:solidFill>
                  <a:srgbClr val="70AD47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Panelists</a:t>
            </a:r>
            <a:r>
              <a:rPr lang="en-US" sz="2000" b="1" dirty="0">
                <a:solidFill>
                  <a:srgbClr val="70AD47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  <a:endParaRPr lang="th-TH" sz="4800" dirty="0">
              <a:solidFill>
                <a:srgbClr val="70AD47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87" y="4026658"/>
            <a:ext cx="3258614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Mr. </a:t>
            </a:r>
            <a:r>
              <a:rPr lang="en-US" sz="20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Pithaya</a:t>
            </a:r>
            <a:r>
              <a:rPr 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Jinawat</a:t>
            </a:r>
            <a:endParaRPr lang="th-TH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66765" y="4594430"/>
            <a:ext cx="3417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 of National Narcotics Control Committee, Advisor, Office of Narcotic Control Board (ONCB), Thailand </a:t>
            </a:r>
            <a:endParaRPr lang="th-TH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71101" y="4026658"/>
            <a:ext cx="316449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nb-NO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Mr. Hagen E.W. Dirksen</a:t>
            </a:r>
            <a:endParaRPr 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35596" y="4026099"/>
            <a:ext cx="2919547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Ms. </a:t>
            </a:r>
            <a:r>
              <a:rPr lang="en-US" sz="20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Anubha</a:t>
            </a:r>
            <a:r>
              <a:rPr 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Sood</a:t>
            </a:r>
            <a:endParaRPr 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1895" y="4593430"/>
            <a:ext cx="34482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Senior Program Officer (Alternative Livelihoods &amp; Counter Narcotics), </a:t>
            </a:r>
            <a:r>
              <a:rPr lang="en-US" sz="16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UNODC</a:t>
            </a:r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Country Office for Afghanistan (</a:t>
            </a:r>
            <a:r>
              <a:rPr lang="en-US" sz="16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COAFG</a:t>
            </a:r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6269967"/>
            <a:ext cx="12192000" cy="5102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spcAft>
                <a:spcPts val="1000"/>
              </a:spcAft>
            </a:pPr>
            <a:r>
              <a:rPr lang="en-US" b="1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Moderator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Dr.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Pongsak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Angkasith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RPF Executive Board Member</a:t>
            </a:r>
            <a:endParaRPr lang="en-US" sz="1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89842" y="4615156"/>
            <a:ext cx="3807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Honorary Consul of Germany, 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Chiang Mai</a:t>
            </a:r>
            <a:endParaRPr lang="th-TH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3A14C9-4A64-4052-A058-5B1A40414705}"/>
              </a:ext>
            </a:extLst>
          </p:cNvPr>
          <p:cNvSpPr/>
          <p:nvPr/>
        </p:nvSpPr>
        <p:spPr>
          <a:xfrm>
            <a:off x="9355144" y="4026658"/>
            <a:ext cx="283685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nb-NO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Mr. Wirat Prapthuk </a:t>
            </a:r>
            <a:endParaRPr 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0525B4-80C0-419E-BF0E-B599B0A161DC}"/>
              </a:ext>
            </a:extLst>
          </p:cNvPr>
          <p:cNvSpPr/>
          <p:nvPr/>
        </p:nvSpPr>
        <p:spPr>
          <a:xfrm>
            <a:off x="9654301" y="4615156"/>
            <a:ext cx="24895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Director, Highland Research and Development Institute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19"/>
          <a:stretch/>
        </p:blipFill>
        <p:spPr>
          <a:xfrm>
            <a:off x="6435596" y="1285875"/>
            <a:ext cx="2834584" cy="26675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2974" t="1209" r="3459"/>
          <a:stretch/>
        </p:blipFill>
        <p:spPr>
          <a:xfrm>
            <a:off x="47625" y="1285875"/>
            <a:ext cx="3171825" cy="2710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E9FB2E-4A68-4C7B-9342-463F0CF54A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081"/>
          <a:stretch/>
        </p:blipFill>
        <p:spPr>
          <a:xfrm>
            <a:off x="3575700" y="1282700"/>
            <a:ext cx="2520300" cy="2715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8DE15D-A304-4DEA-9FAA-BE26C5E84D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8544"/>
          <a:stretch/>
        </p:blipFill>
        <p:spPr>
          <a:xfrm>
            <a:off x="9270180" y="1190091"/>
            <a:ext cx="2647500" cy="275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70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15A12"/>
      </a:accent1>
      <a:accent2>
        <a:srgbClr val="D15A12"/>
      </a:accent2>
      <a:accent3>
        <a:srgbClr val="D15A12"/>
      </a:accent3>
      <a:accent4>
        <a:srgbClr val="D15A12"/>
      </a:accent4>
      <a:accent5>
        <a:srgbClr val="D15A12"/>
      </a:accent5>
      <a:accent6>
        <a:srgbClr val="D15A12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15A1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409</Words>
  <Application>Microsoft Office PowerPoint</Application>
  <PresentationFormat>Widescreen</PresentationFormat>
  <Paragraphs>45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Tahoma</vt:lpstr>
      <vt:lpstr>Office Theme</vt:lpstr>
      <vt:lpstr>Contents Slide Master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Supaporn Inkha</dc:creator>
  <cp:lastModifiedBy>Khrongyoth Ut-Inkaew</cp:lastModifiedBy>
  <cp:revision>78</cp:revision>
  <dcterms:created xsi:type="dcterms:W3CDTF">2019-11-19T09:23:47Z</dcterms:created>
  <dcterms:modified xsi:type="dcterms:W3CDTF">2019-12-25T06:31:49Z</dcterms:modified>
</cp:coreProperties>
</file>